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73" r:id="rId14"/>
    <p:sldId id="272" r:id="rId15"/>
  </p:sldIdLst>
  <p:sldSz cx="12192000" cy="6858000"/>
  <p:notesSz cx="6858000" cy="9144000"/>
  <p:embeddedFontLst>
    <p:embeddedFont>
      <p:font typeface="SimSun" panose="0201060003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ilbo" panose="020B0604020202020204" charset="0"/>
      <p:regular r:id="rId22"/>
    </p:embeddedFont>
    <p:embeddedFont>
      <p:font typeface="Merriweather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CD0FC-687D-4676-AF3B-4A06C8804CD3}">
  <a:tblStyle styleId="{A1FCD0FC-687D-4676-AF3B-4A06C8804CD3}" styleName="Table_0">
    <a:wholeTbl>
      <a:tcTxStyle/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4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1836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368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71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109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08446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13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2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0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36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30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842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486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04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01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0"/>
          </a:blip>
          <a:stretch>
            <a:fillRect b="-19996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4522"/>
            <a:ext cx="12181826" cy="4086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38480" y="4941168"/>
            <a:ext cx="9520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/>
              <a:t>Jiang, Zhengxin Janet; Lee, Fung King Jackie</a:t>
            </a:r>
            <a:endParaRPr lang="zh-TW" altLang="zh-TW" sz="3600" dirty="0"/>
          </a:p>
          <a:p>
            <a:pPr algn="ctr"/>
            <a:r>
              <a:rPr lang="en-US" altLang="zh-TW" sz="3600" dirty="0"/>
              <a:t>The Education University of Hong Kong</a:t>
            </a:r>
            <a:endParaRPr lang="zh-TW" altLang="zh-TW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Shape 159"/>
          <p:cNvGraphicFramePr/>
          <p:nvPr>
            <p:extLst>
              <p:ext uri="{D42A27DB-BD31-4B8C-83A1-F6EECF244321}">
                <p14:modId xmlns:p14="http://schemas.microsoft.com/office/powerpoint/2010/main" val="1661962439"/>
              </p:ext>
            </p:extLst>
          </p:nvPr>
        </p:nvGraphicFramePr>
        <p:xfrm>
          <a:off x="479376" y="84406"/>
          <a:ext cx="10629900" cy="6339764"/>
        </p:xfrm>
        <a:graphic>
          <a:graphicData uri="http://schemas.openxmlformats.org/drawingml/2006/table">
            <a:tbl>
              <a:tblPr>
                <a:noFill/>
                <a:tableStyleId>{A1FCD0FC-687D-4676-AF3B-4A06C8804CD3}</a:tableStyleId>
              </a:tblPr>
              <a:tblGrid>
                <a:gridCol w="720080"/>
                <a:gridCol w="6696744"/>
                <a:gridCol w="3213076"/>
              </a:tblGrid>
              <a:tr h="36280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</a:p>
                  </a:txBody>
                  <a:tcPr marL="63500" marR="63500" marT="63500" marB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63500" marB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Chinese</a:t>
                      </a:r>
                    </a:p>
                  </a:txBody>
                  <a:tcPr marL="63500" marR="63500" marT="63500" marB="63500">
                    <a:solidFill>
                      <a:srgbClr val="F6B26B"/>
                    </a:solidFill>
                  </a:tcPr>
                </a:tc>
              </a:tr>
              <a:tr h="51970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River Thames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泰晤士河</a:t>
                      </a:r>
                    </a:p>
                  </a:txBody>
                  <a:tcPr marL="63500" marR="63500" marT="63500" marB="63500"/>
                </a:tc>
              </a:tr>
              <a:tr h="51970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Houses of Parliament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國會大廈</a:t>
                      </a:r>
                    </a:p>
                  </a:txBody>
                  <a:tcPr marL="63500" marR="63500" marT="63500" marB="63500"/>
                </a:tc>
              </a:tr>
              <a:tr h="51970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weather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天氣</a:t>
                      </a:r>
                    </a:p>
                  </a:txBody>
                  <a:tcPr marL="63500" marR="63500" marT="63500" marB="63500"/>
                </a:tc>
              </a:tr>
              <a:tr h="5679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sky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天</a:t>
                      </a:r>
                    </a:p>
                  </a:txBody>
                  <a:tcPr marL="63500" marR="63500" marT="63500" marB="63500"/>
                </a:tc>
              </a:tr>
              <a:tr h="5679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underground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/ The Tube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地下鐵路系統</a:t>
                      </a:r>
                    </a:p>
                  </a:txBody>
                  <a:tcPr marL="63500" marR="63500" marT="63500" marB="63500"/>
                </a:tc>
              </a:tr>
              <a:tr h="5679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eldest daughter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最大的女兒</a:t>
                      </a:r>
                    </a:p>
                  </a:txBody>
                  <a:tcPr marL="63500" marR="63500" marT="63500" marB="63500"/>
                </a:tc>
              </a:tr>
              <a:tr h="5679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Head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 the Department of Mathematics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數學科主任</a:t>
                      </a:r>
                    </a:p>
                  </a:txBody>
                  <a:tcPr marL="63500" marR="63500" marT="63500" marB="63500"/>
                </a:tc>
              </a:tr>
              <a:tr h="5679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(plays) the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piano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彈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鋼琴</a:t>
                      </a:r>
                      <a:endParaRPr lang="en-US" sz="2800" dirty="0">
                        <a:solidFill>
                          <a:srgbClr val="FF0000"/>
                        </a:solidFill>
                        <a:latin typeface="SimSun"/>
                        <a:ea typeface="SimSun"/>
                        <a:cs typeface="SimSun"/>
                        <a:sym typeface="SimSun"/>
                      </a:endParaRPr>
                    </a:p>
                  </a:txBody>
                  <a:tcPr marL="63500" marR="63500" marT="63500" marB="63500"/>
                </a:tc>
              </a:tr>
              <a:tr h="5679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British Museum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英國博物館</a:t>
                      </a:r>
                    </a:p>
                  </a:txBody>
                  <a:tcPr marL="63500" marR="63500" marT="63500" marB="63500"/>
                </a:tc>
              </a:tr>
              <a:tr h="5679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27.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UK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英國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Shape 174"/>
          <p:cNvGraphicFramePr/>
          <p:nvPr>
            <p:extLst>
              <p:ext uri="{D42A27DB-BD31-4B8C-83A1-F6EECF244321}">
                <p14:modId xmlns:p14="http://schemas.microsoft.com/office/powerpoint/2010/main" val="1336151190"/>
              </p:ext>
            </p:extLst>
          </p:nvPr>
        </p:nvGraphicFramePr>
        <p:xfrm>
          <a:off x="152400" y="13375"/>
          <a:ext cx="12020025" cy="6492531"/>
        </p:xfrm>
        <a:graphic>
          <a:graphicData uri="http://schemas.openxmlformats.org/drawingml/2006/table">
            <a:tbl>
              <a:tblPr>
                <a:noFill/>
                <a:tableStyleId>{A1FCD0FC-687D-4676-AF3B-4A06C8804CD3}</a:tableStyleId>
              </a:tblPr>
              <a:tblGrid>
                <a:gridCol w="6647425"/>
                <a:gridCol w="5372600"/>
              </a:tblGrid>
              <a:tr h="556475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English</a:t>
                      </a:r>
                    </a:p>
                  </a:txBody>
                  <a:tcPr marL="63500" marR="63500" marT="63500" marB="63500"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Chinese</a:t>
                      </a:r>
                    </a:p>
                  </a:txBody>
                  <a:tcPr marL="63500" marR="63500" marT="63500" marB="63500">
                    <a:solidFill>
                      <a:srgbClr val="D1FFFF"/>
                    </a:solidFill>
                  </a:tcPr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(1)  a really good hotel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(1) 一間很好的酒店</a:t>
                      </a:r>
                    </a:p>
                  </a:txBody>
                  <a:tcPr marL="63500" marR="63500" marT="63500" marB="63500"/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(2)  a Chinese restaurant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(2) 一間中式餐廳</a:t>
                      </a:r>
                    </a:p>
                  </a:txBody>
                  <a:tcPr marL="63500" marR="63500" marT="63500" marB="63500"/>
                </a:tc>
              </a:tr>
              <a:tr h="544556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(3)  an Italian restaurant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(3) 一間意大利式餐廳</a:t>
                      </a:r>
                    </a:p>
                  </a:txBody>
                  <a:tcPr marL="63500" marR="63500" marT="63500" marB="63500"/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(4)  a steak restaurant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(4) 一間牛排餐廳</a:t>
                      </a:r>
                    </a:p>
                  </a:txBody>
                  <a:tcPr marL="63500" marR="63500" marT="63500" marB="63500"/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(8)  a fitness centre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(8) 一所健身中心</a:t>
                      </a: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(9)  an indoor swimming pool</a:t>
                      </a:r>
                    </a:p>
                  </a:txBody>
                  <a:tcPr marL="63500" marR="63500" marT="63500" marB="63500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(9) 一個室內游泳池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(12)  a great view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(12) 一個很好的景觀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(18)  a university student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(18) 一個大學生</a:t>
                      </a:r>
                    </a:p>
                  </a:txBody>
                  <a:tcPr marL="63500" marR="63500" marT="63500" marB="63500"/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(21)  a secondary school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(21) 一所中學</a:t>
                      </a:r>
                    </a:p>
                  </a:txBody>
                  <a:tcPr marL="63500" marR="63500" marT="63500" marB="63500"/>
                </a:tc>
              </a:tr>
              <a:tr h="50922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(24)  a present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(24) 一份禮物</a:t>
                      </a:r>
                    </a:p>
                  </a:txBody>
                  <a:tcPr marL="63500" marR="63500" marT="63500" marB="63500"/>
                </a:tc>
              </a:tr>
              <a:tr h="808475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(26)  a colourful map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SimSun"/>
                          <a:ea typeface="SimSun"/>
                          <a:cs typeface="SimSun"/>
                          <a:sym typeface="SimSun"/>
                        </a:rPr>
                        <a:t>(26) 一幅彩色的...地圖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4597757" y="2276872"/>
            <a:ext cx="6915900" cy="2808312"/>
          </a:xfrm>
          <a:prstGeom prst="wedgeEllipseCallout">
            <a:avLst>
              <a:gd name="adj1" fmla="val -59084"/>
              <a:gd name="adj2" fmla="val 8532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3600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Ah </a:t>
            </a:r>
            <a:r>
              <a:rPr lang="en-US" sz="3600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Fai, I </a:t>
            </a:r>
            <a:r>
              <a:rPr lang="en-US" sz="3600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have written </a:t>
            </a:r>
            <a:r>
              <a:rPr lang="en-US" sz="3600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an email to you. It is about my trip in Maldives. 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2623" y="3127798"/>
            <a:ext cx="2441400" cy="28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8570168" cy="4351338"/>
          </a:xfrm>
        </p:spPr>
        <p:txBody>
          <a:bodyPr/>
          <a:lstStyle/>
          <a:p>
            <a:pPr lvl="0" indent="0">
              <a:buNone/>
            </a:pPr>
            <a:r>
              <a:rPr lang="en-US" altLang="zh-TW" sz="3200" dirty="0"/>
              <a:t>Your teacher will read the email twice. Listen carefully the first time your teacher </a:t>
            </a:r>
            <a:r>
              <a:rPr lang="en-US" altLang="zh-TW" sz="3200" dirty="0" smtClean="0"/>
              <a:t>reads it, </a:t>
            </a:r>
            <a:r>
              <a:rPr lang="en-US" altLang="zh-TW" sz="3200" dirty="0"/>
              <a:t>and take </a:t>
            </a:r>
            <a:r>
              <a:rPr lang="en-US" altLang="zh-TW" sz="3200" dirty="0" smtClean="0"/>
              <a:t>notes </a:t>
            </a:r>
            <a:r>
              <a:rPr lang="en-US" altLang="zh-TW" sz="3200" dirty="0"/>
              <a:t>when your teacher reads the email again. </a:t>
            </a:r>
            <a:endParaRPr lang="en-US" altLang="zh-TW" sz="3200" dirty="0" smtClean="0"/>
          </a:p>
          <a:p>
            <a:pPr indent="0">
              <a:buNone/>
            </a:pPr>
            <a:endParaRPr lang="en-US" altLang="zh-TW" sz="3200" dirty="0" smtClean="0"/>
          </a:p>
          <a:p>
            <a:pPr indent="0">
              <a:buNone/>
            </a:pPr>
            <a:r>
              <a:rPr lang="en-US" altLang="zh-TW" sz="3200" dirty="0" smtClean="0"/>
              <a:t>In groups of four, </a:t>
            </a:r>
            <a:r>
              <a:rPr lang="en-US" altLang="zh-TW" sz="3200" dirty="0"/>
              <a:t>write the full email based on the notes taken. Pay special attention to the use of articles ‘a’, ‘an’ and ‘the’.</a:t>
            </a:r>
            <a:endParaRPr lang="zh-TW" altLang="zh-TW" sz="3200" dirty="0"/>
          </a:p>
          <a:p>
            <a:pPr lv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to use “a”, “an” &amp; “the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399" y="4446212"/>
            <a:ext cx="2088233" cy="2024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76672"/>
            <a:ext cx="2327640" cy="220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95" y="2683126"/>
            <a:ext cx="1649594" cy="164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35360" y="440200"/>
            <a:ext cx="12025336" cy="573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Hi </a:t>
            </a: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Ah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Fai,</a:t>
            </a: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 </a:t>
            </a: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	I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learnt that you had a great time in the UK. Enjoy the rest of your trip!</a:t>
            </a: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	My father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and I arrived in Maldives yesterday. </a:t>
            </a: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I’m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in a holiday resort now. It’s not an ordinary resort. </a:t>
            </a: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It’s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a resort room built above the sea! This is the first time I have stayed in a resort room like this. </a:t>
            </a: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There’s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no swimming pool in the resort because we can go swimming in the sea under our beds.</a:t>
            </a: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	I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really enjoy staying here. The beach is so beautiful. The sand is white and soft. The water is clear. I can spend my whole day lying on the beach.</a:t>
            </a: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	Dad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and I will go scuba diving tomorrow. </a:t>
            </a: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We’ll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dive under the sea. Don’t worry about our safety. A coach will be with us under the water. Hopefully, I can see many colorful fishes and even touch them!</a:t>
            </a: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	I’ve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sent you a postcard, and </a:t>
            </a: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I’ll 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bring you a </a:t>
            </a: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souvenir. Bye</a:t>
            </a: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!</a:t>
            </a: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 </a:t>
            </a:r>
            <a:endParaRPr lang="en-US" sz="2400" dirty="0" smtClean="0">
              <a:latin typeface="Times New Roman" pitchFamily="18" charset="0"/>
              <a:ea typeface="Noto Sans Symbols"/>
              <a:cs typeface="Times New Roman" pitchFamily="18" charset="0"/>
              <a:sym typeface="Noto Sans Symbols"/>
            </a:endParaRPr>
          </a:p>
          <a:p>
            <a:pPr marL="0" lvl="0" indent="-69850">
              <a:lnSpc>
                <a:spcPct val="100000"/>
              </a:lnSpc>
              <a:spcBef>
                <a:spcPts val="0"/>
              </a:spcBef>
              <a:buSzPct val="45833"/>
              <a:buNone/>
            </a:pPr>
            <a:r>
              <a:rPr lang="en-US" sz="2400" dirty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	</a:t>
            </a:r>
            <a:r>
              <a:rPr lang="en-US" sz="2400" dirty="0" smtClean="0">
                <a:latin typeface="Times New Roman" pitchFamily="18" charset="0"/>
                <a:ea typeface="Noto Sans Symbols"/>
                <a:cs typeface="Times New Roman" pitchFamily="18" charset="0"/>
                <a:sym typeface="Noto Sans Symbols"/>
              </a:rPr>
              <a:t>								McDull </a:t>
            </a:r>
            <a:endParaRPr lang="en-US" sz="2400" dirty="0">
              <a:latin typeface="Times New Roman" pitchFamily="18" charset="0"/>
              <a:ea typeface="Noto Sans Symbols"/>
              <a:cs typeface="Times New Roman" pitchFamily="18" charset="0"/>
              <a:sym typeface="Noto Sans Symbol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9776" y="188640"/>
            <a:ext cx="40324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Text for </a:t>
            </a:r>
            <a:r>
              <a:rPr lang="en-US" altLang="zh-TW" sz="2800" dirty="0"/>
              <a:t>Dictogloss</a:t>
            </a:r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445224"/>
            <a:ext cx="1532309" cy="153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311" y="5365312"/>
            <a:ext cx="1099241" cy="13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82" y="158178"/>
            <a:ext cx="956245" cy="108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7331" y="4124457"/>
            <a:ext cx="1962149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2949261" y="134958"/>
            <a:ext cx="4713667" cy="3245476"/>
          </a:xfrm>
          <a:prstGeom prst="wedgeEllipseCallout">
            <a:avLst>
              <a:gd name="adj1" fmla="val -59084"/>
              <a:gd name="adj2" fmla="val 8532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McDull, 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I’m planning 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to 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 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travel 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overseas in 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the coming vacation. What about you?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940" y="789635"/>
            <a:ext cx="2132826" cy="241720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4932607" y="3825023"/>
            <a:ext cx="4209246" cy="2623533"/>
          </a:xfrm>
          <a:prstGeom prst="wedgeEllipseCallout">
            <a:avLst>
              <a:gd name="adj1" fmla="val 62501"/>
              <a:gd name="adj2" fmla="val 10516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Me 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too, Ah Fai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! Let’s find out where to go!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3296" y="464262"/>
            <a:ext cx="4154801" cy="233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031" y="3867282"/>
            <a:ext cx="2943224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279" y="4085821"/>
            <a:ext cx="1962149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2949261" y="134958"/>
            <a:ext cx="3580327" cy="3245476"/>
          </a:xfrm>
          <a:prstGeom prst="wedgeEllipseCallout">
            <a:avLst>
              <a:gd name="adj1" fmla="val -59084"/>
              <a:gd name="adj2" fmla="val 8532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What about </a:t>
            </a: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the </a:t>
            </a:r>
            <a:r>
              <a:rPr lang="en-US" sz="3400" b="0" i="0" u="none" strike="noStrike" cap="none" dirty="0" smtClean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US</a:t>
            </a:r>
            <a:r>
              <a:rPr lang="en-US" sz="3400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?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  There 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is </a:t>
            </a: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the Statue of Liberty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400" b="0" i="0" u="none" strike="noStrike" cap="none" dirty="0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940" y="789635"/>
            <a:ext cx="2132826" cy="241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3201473" y="3786387"/>
            <a:ext cx="4371305" cy="2623533"/>
          </a:xfrm>
          <a:prstGeom prst="wedgeEllipseCallout">
            <a:avLst>
              <a:gd name="adj1" fmla="val -67535"/>
              <a:gd name="adj2" fmla="val -11575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Bilbo"/>
              <a:buNone/>
            </a:pP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The Statue of Liberty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? I’m not interested in it. It’s just </a:t>
            </a: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a statue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.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2778" y="433052"/>
            <a:ext cx="4421075" cy="58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617" y="595647"/>
            <a:ext cx="1962149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2949261" y="134958"/>
            <a:ext cx="3580327" cy="3245476"/>
          </a:xfrm>
          <a:prstGeom prst="wedgeEllipseCallout">
            <a:avLst>
              <a:gd name="adj1" fmla="val -59084"/>
              <a:gd name="adj2" fmla="val 8532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What about </a:t>
            </a: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the </a:t>
            </a:r>
            <a:r>
              <a:rPr lang="en-US" sz="3400" b="0" i="0" u="none" strike="noStrike" cap="none" dirty="0" smtClean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Sahara</a:t>
            </a:r>
            <a:r>
              <a:rPr lang="en-US" sz="3400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?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 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It is </a:t>
            </a: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a desert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. It is in </a:t>
            </a: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Africa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.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9172" y="4095480"/>
            <a:ext cx="2132826" cy="241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4991635" y="4031085"/>
            <a:ext cx="4203879" cy="2623533"/>
          </a:xfrm>
          <a:prstGeom prst="wedgeEllipseCallout">
            <a:avLst>
              <a:gd name="adj1" fmla="val 68181"/>
              <a:gd name="adj2" fmla="val 9533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I am afraid of wild animals in </a:t>
            </a: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Africa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!</a:t>
            </a: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74286" y="0"/>
            <a:ext cx="5417713" cy="378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329" y="3595480"/>
            <a:ext cx="4306519" cy="265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279" y="4085821"/>
            <a:ext cx="1962149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2949261" y="134958"/>
            <a:ext cx="3773510" cy="3245476"/>
          </a:xfrm>
          <a:prstGeom prst="wedgeEllipseCallout">
            <a:avLst>
              <a:gd name="adj1" fmla="val -59084"/>
              <a:gd name="adj2" fmla="val 8532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What about </a:t>
            </a:r>
            <a:r>
              <a:rPr lang="en-US" sz="3400" b="0" i="0" u="none" strike="noStrike" cap="none" dirty="0" smtClean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Italy</a:t>
            </a:r>
            <a:r>
              <a:rPr lang="en-US" sz="3400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?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 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We can try very delicious pizza there!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940" y="789635"/>
            <a:ext cx="2132826" cy="241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3201473" y="3786387"/>
            <a:ext cx="4203879" cy="2623533"/>
          </a:xfrm>
          <a:prstGeom prst="wedgeEllipseCallout">
            <a:avLst>
              <a:gd name="adj1" fmla="val -67535"/>
              <a:gd name="adj2" fmla="val -11575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Oh! I 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didn’t 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know that pizza is </a:t>
            </a:r>
            <a:r>
              <a:rPr lang="en-US" sz="3400" b="0" i="0" u="none" strike="noStrike" cap="none" dirty="0">
                <a:solidFill>
                  <a:srgbClr val="FF0000"/>
                </a:solidFill>
                <a:latin typeface="Bilbo"/>
                <a:ea typeface="Bilbo"/>
                <a:cs typeface="Bilbo"/>
                <a:sym typeface="Bilbo"/>
              </a:rPr>
              <a:t>an Italian food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!</a:t>
            </a:r>
          </a:p>
        </p:txBody>
      </p:sp>
      <p:pic>
        <p:nvPicPr>
          <p:cNvPr id="122" name="Shape 1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110210" y="134958"/>
            <a:ext cx="4694238" cy="293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0885" y="3070697"/>
            <a:ext cx="3384192" cy="34860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090125" y="464908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“a”, “an” &amp; “the”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203650" y="1797438"/>
            <a:ext cx="3556516" cy="176666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Statue of Liberty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US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Sahara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203650" y="3564098"/>
            <a:ext cx="3556516" cy="1638967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statue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desert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Italian food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t="-30" r="490"/>
          <a:stretch/>
        </p:blipFill>
        <p:spPr>
          <a:xfrm>
            <a:off x="6230616" y="692577"/>
            <a:ext cx="4481738" cy="60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5467739" y="0"/>
            <a:ext cx="3191069" cy="3105863"/>
          </a:xfrm>
          <a:prstGeom prst="irregularSeal2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1203650" y="5203066"/>
            <a:ext cx="3556516" cy="1068946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Africa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Italy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22" y="2604886"/>
            <a:ext cx="3022746" cy="342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3863752" y="1568862"/>
            <a:ext cx="6915954" cy="3183036"/>
          </a:xfrm>
          <a:prstGeom prst="wedgeEllipseCallout">
            <a:avLst>
              <a:gd name="adj1" fmla="val -59084"/>
              <a:gd name="adj2" fmla="val 8532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ilbo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McDull,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I’ve decided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to visit the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Bilbo"/>
                <a:ea typeface="Bilbo"/>
                <a:cs typeface="Bilbo"/>
                <a:sym typeface="Bilbo"/>
              </a:rPr>
              <a:t>UK with my mum!</a:t>
            </a:r>
            <a:endParaRPr lang="en-US" sz="4400" b="0" i="0" u="none" strike="noStrike" cap="none" dirty="0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19336" y="1124744"/>
            <a:ext cx="11235680" cy="13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From the room, we have a great view of </a:t>
            </a:r>
            <a:r>
              <a:rPr lang="en-US" dirty="0" smtClean="0">
                <a:latin typeface="Merriweather"/>
                <a:ea typeface="Merriweather"/>
                <a:cs typeface="Merriweather"/>
                <a:sym typeface="Merriweather"/>
              </a:rPr>
              <a:t>(13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) </a:t>
            </a:r>
            <a:r>
              <a:rPr lang="en-US" altLang="zh-TW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r>
              <a:rPr lang="en-US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River Thames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 and (14) </a:t>
            </a:r>
            <a:r>
              <a:rPr lang="en-US" u="sng" dirty="0">
                <a:solidFill>
                  <a:srgbClr val="000000"/>
                </a:solidFill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 Houses of Parliament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35360" y="2276872"/>
            <a:ext cx="11235680" cy="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Outside, (15) </a:t>
            </a:r>
            <a:r>
              <a:rPr lang="en-US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 weather</a:t>
            </a:r>
            <a:r>
              <a:rPr lang="en-US" u="sng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is fine.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04681" y="3429000"/>
            <a:ext cx="11665296" cy="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17) </a:t>
            </a:r>
            <a:r>
              <a:rPr lang="en-US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-US" u="sng" dirty="0" smtClean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he Tube</a:t>
            </a:r>
            <a:r>
              <a:rPr lang="en-US" dirty="0" smtClean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smtClean="0">
                <a:latin typeface="Merriweather"/>
                <a:ea typeface="Merriweather"/>
                <a:cs typeface="Merriweather"/>
                <a:sym typeface="Merriweather"/>
              </a:rPr>
              <a:t>is one of the 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world’s biggest transit </a:t>
            </a:r>
            <a:r>
              <a:rPr lang="en-US" dirty="0" smtClean="0">
                <a:latin typeface="Merriweather"/>
                <a:ea typeface="Merriweather"/>
                <a:cs typeface="Merriweather"/>
                <a:sym typeface="Merriweather"/>
              </a:rPr>
              <a:t>systems.</a:t>
            </a:r>
            <a:endParaRPr lang="en-US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63352" y="4437112"/>
            <a:ext cx="11310073" cy="17486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She’s (19) </a:t>
            </a:r>
            <a:r>
              <a:rPr lang="en-US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 eldest daughter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 of my mum’s sister Aunt Julia. Aunt Julia is (20) </a:t>
            </a:r>
            <a:r>
              <a:rPr lang="en-US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 Head of </a:t>
            </a:r>
            <a:r>
              <a:rPr lang="en-US" u="sng" dirty="0" smtClean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 Department of Mathematics</a:t>
            </a:r>
            <a:r>
              <a:rPr lang="en-US" dirty="0" smtClean="0">
                <a:latin typeface="Merriweather"/>
                <a:ea typeface="Merriweather"/>
                <a:cs typeface="Merriweather"/>
                <a:sym typeface="Merriweather"/>
              </a:rPr>
              <a:t> at 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(21) </a:t>
            </a:r>
            <a:r>
              <a:rPr lang="en-US" u="sng" dirty="0">
                <a:latin typeface="Merriweather"/>
                <a:ea typeface="Merriweather"/>
                <a:cs typeface="Merriweather"/>
                <a:sym typeface="Merriweather"/>
              </a:rPr>
              <a:t>a secondary </a:t>
            </a:r>
            <a:r>
              <a:rPr lang="en-US" u="sng" dirty="0" smtClean="0">
                <a:latin typeface="Merriweather"/>
                <a:ea typeface="Merriweather"/>
                <a:cs typeface="Merriweather"/>
                <a:sym typeface="Merriweather"/>
              </a:rPr>
              <a:t>school</a:t>
            </a:r>
            <a:r>
              <a:rPr lang="en-US" dirty="0" smtClean="0">
                <a:latin typeface="Merriweather"/>
                <a:ea typeface="Merriweather"/>
                <a:cs typeface="Merriweather"/>
                <a:sym typeface="Merriweather"/>
              </a:rPr>
              <a:t> in London. </a:t>
            </a:r>
            <a:endParaRPr lang="en-US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404664"/>
            <a:ext cx="8274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0070C0"/>
                </a:solidFill>
              </a:rPr>
              <a:t>Ah Fai’s email to McDull about his trip in the UK</a:t>
            </a:r>
            <a:endParaRPr lang="zh-TW" altLang="en-US" sz="3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44824"/>
            <a:ext cx="2024764" cy="134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38200" y="839500"/>
            <a:ext cx="10515600" cy="176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she speaks three languages and also plays (22) </a:t>
            </a:r>
            <a:r>
              <a:rPr lang="en-US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 piano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. Yesterday, she took me to one of her favourite places - (23) </a:t>
            </a:r>
            <a:r>
              <a:rPr lang="en-US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 British Museum.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38200" y="3165800"/>
            <a:ext cx="10515600" cy="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It’s (26) </a:t>
            </a:r>
            <a:r>
              <a:rPr lang="en-US" u="sng" dirty="0">
                <a:latin typeface="Merriweather"/>
                <a:ea typeface="Merriweather"/>
                <a:cs typeface="Merriweather"/>
                <a:sym typeface="Merriweather"/>
              </a:rPr>
              <a:t>a colourful map </a:t>
            </a: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of </a:t>
            </a:r>
            <a:r>
              <a:rPr lang="en-US" u="sng" dirty="0">
                <a:latin typeface="Merriweather"/>
                <a:ea typeface="Merriweather"/>
                <a:cs typeface="Merriweather"/>
                <a:sym typeface="Merriweather"/>
              </a:rPr>
              <a:t>(27) </a:t>
            </a:r>
            <a:r>
              <a:rPr lang="en-US" u="sng" dirty="0">
                <a:highlight>
                  <a:srgbClr val="FF00FF"/>
                </a:highlight>
                <a:latin typeface="Merriweather"/>
                <a:ea typeface="Merriweather"/>
                <a:cs typeface="Merriweather"/>
                <a:sym typeface="Merriweather"/>
              </a:rPr>
              <a:t>the UK.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92" y="2313736"/>
            <a:ext cx="2410896" cy="16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597</Words>
  <Application>Microsoft Office PowerPoint</Application>
  <PresentationFormat>Widescreen</PresentationFormat>
  <Paragraphs>115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Times New Roman</vt:lpstr>
      <vt:lpstr>Noto Sans Symbols</vt:lpstr>
      <vt:lpstr>Arial</vt:lpstr>
      <vt:lpstr>SimSun</vt:lpstr>
      <vt:lpstr>新細明體</vt:lpstr>
      <vt:lpstr>Calibri</vt:lpstr>
      <vt:lpstr>Bilbo</vt:lpstr>
      <vt:lpstr>Merriweather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Articles  “a”, “an” &amp; “the”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to use “a”, “an” &amp; “the”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HKIEd</dc:creator>
  <cp:lastModifiedBy>LEE, Fung King Jackie</cp:lastModifiedBy>
  <cp:revision>11</cp:revision>
  <dcterms:modified xsi:type="dcterms:W3CDTF">2016-07-02T12:47:32Z</dcterms:modified>
</cp:coreProperties>
</file>