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83" r:id="rId5"/>
    <p:sldId id="284" r:id="rId6"/>
    <p:sldId id="259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60" r:id="rId15"/>
    <p:sldId id="264" r:id="rId16"/>
    <p:sldId id="280" r:id="rId17"/>
    <p:sldId id="282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1" r:id="rId30"/>
    <p:sldId id="278" r:id="rId31"/>
    <p:sldId id="279" r:id="rId32"/>
  </p:sldIdLst>
  <p:sldSz cx="9144000" cy="5143500" type="screen16x9"/>
  <p:notesSz cx="6858000" cy="9144000"/>
  <p:embeddedFontLst>
    <p:embeddedFont>
      <p:font typeface="宋体" pitchFamily="2" charset="-122"/>
      <p:regular r:id="rId35"/>
    </p:embeddedFont>
    <p:embeddedFont>
      <p:font typeface="Helvetica" pitchFamily="34" charset="0"/>
      <p:regular r:id="rId36"/>
      <p:bold r:id="rId37"/>
      <p:italic r:id="rId38"/>
      <p:boldItalic r:id="rId39"/>
    </p:embeddedFont>
    <p:embeddedFont>
      <p:font typeface="Arial Black" pitchFamily="34" charset="0"/>
      <p:bold r:id="rId40"/>
    </p:embeddedFont>
    <p:embeddedFont>
      <p:font typeface="Arial Unicode MS" pitchFamily="34" charset="-120"/>
      <p:regular r:id="rId41"/>
    </p:embeddedFont>
    <p:embeddedFont>
      <p:font typeface="Century Schoolbook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KIEd" initials="HKIE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28" y="-2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8796-8005-42B4-B6D2-6B889A1562BC}" type="datetimeFigureOut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dirty="0" smtClean="0"/>
              <a:t>Supervisors: Dr Jackie Lee, Dr Rebecca Chen, Dr Angel Ma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E9465-9847-4228-9D38-96C02F758D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71291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725144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dirty="0" smtClean="0"/>
              <a:t>Supervisors: Dr Jackie Lee, Dr Rebecca Chen, Dr Angel Ma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334F-0936-4FA1-8103-29A0CC4FAE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879342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altLang="zh-CN" dirty="0" smtClean="0"/>
              <a:t>20</a:t>
            </a:r>
            <a:r>
              <a:rPr lang="zh-CN" altLang="en-US" dirty="0" smtClean="0"/>
              <a:t> </a:t>
            </a:r>
            <a:r>
              <a:rPr lang="en-US" altLang="zh-CN" dirty="0" smtClean="0"/>
              <a:t>minutes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62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3617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821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500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611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74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3766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4033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492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689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13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>
                <a:solidFill>
                  <a:srgbClr val="595959"/>
                </a:solidFill>
              </a:rPr>
              <a:pPr algn="r"/>
              <a:t>‹#›</a:t>
            </a:fld>
            <a:endParaRPr lang="en"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234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Xdum3eng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p5PpIhds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4400" y="1419622"/>
            <a:ext cx="8208912" cy="156471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/>
            <a:r>
              <a:rPr lang="en" sz="44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The </a:t>
            </a:r>
            <a:r>
              <a:rPr lang="en" sz="4400" dirty="0">
                <a:latin typeface="Century Schoolbook"/>
                <a:ea typeface="Century Schoolbook"/>
                <a:cs typeface="Century Schoolbook"/>
                <a:sym typeface="Century Schoolbook"/>
              </a:rPr>
              <a:t>Bad Good Manners </a:t>
            </a:r>
            <a:r>
              <a:rPr lang="en" sz="44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Book</a:t>
            </a:r>
            <a:br>
              <a:rPr lang="en" sz="44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44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					</a:t>
            </a:r>
            <a:r>
              <a:rPr lang="en-US" altLang="zh-TW" sz="3200" dirty="0" smtClean="0">
                <a:latin typeface="Century Schoolbook" pitchFamily="18" charset="0"/>
              </a:rPr>
              <a:t>(</a:t>
            </a:r>
            <a:r>
              <a:rPr lang="en-US" altLang="zh-TW" sz="3200" dirty="0">
                <a:latin typeface="Century Schoolbook" pitchFamily="18" charset="0"/>
              </a:rPr>
              <a:t>by Babette Cole)</a:t>
            </a:r>
            <a:endParaRPr lang="en" sz="3200" dirty="0">
              <a:latin typeface="Century Schoolbook" pitchFamily="18" charset="0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3081498"/>
            <a:ext cx="57423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altLang="zh-TW" sz="2400" dirty="0">
                <a:latin typeface="Times New Roman"/>
                <a:ea typeface="新細明體"/>
              </a:rPr>
              <a:t>Jiang, Zhengxin </a:t>
            </a:r>
            <a:endParaRPr lang="en-US" altLang="zh-TW" sz="2400" dirty="0" smtClean="0">
              <a:latin typeface="Times New Roman"/>
              <a:ea typeface="新細明體"/>
            </a:endParaRPr>
          </a:p>
          <a:p>
            <a:pPr algn="ctr">
              <a:lnSpc>
                <a:spcPct val="115000"/>
              </a:lnSpc>
            </a:pPr>
            <a:r>
              <a:rPr lang="en-US" altLang="zh-TW" sz="2400" dirty="0" smtClean="0">
                <a:latin typeface="Times New Roman"/>
                <a:ea typeface="新細明體"/>
              </a:rPr>
              <a:t>The </a:t>
            </a:r>
            <a:r>
              <a:rPr lang="en-US" altLang="zh-TW" sz="2400" dirty="0">
                <a:latin typeface="Times New Roman"/>
                <a:ea typeface="新細明體"/>
              </a:rPr>
              <a:t>Education University of Hong Kong</a:t>
            </a:r>
            <a:endParaRPr lang="zh-TW" altLang="zh-TW" sz="2400" dirty="0">
              <a:ea typeface="新細明體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267494"/>
            <a:ext cx="2376264" cy="10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51470"/>
            <a:ext cx="8520600" cy="572700"/>
          </a:xfrm>
        </p:spPr>
        <p:txBody>
          <a:bodyPr/>
          <a:lstStyle/>
          <a:p>
            <a:r>
              <a:rPr kumimoji="1" lang="en-US" altLang="zh-CN" dirty="0" smtClean="0">
                <a:latin typeface="Century Schoolbook"/>
                <a:cs typeface="Century Schoolbook"/>
              </a:rPr>
              <a:t>Activity 2</a:t>
            </a:r>
            <a:br>
              <a:rPr kumimoji="1" lang="en-US" altLang="zh-CN" dirty="0" smtClean="0">
                <a:latin typeface="Century Schoolbook"/>
                <a:cs typeface="Century Schoolbook"/>
              </a:rPr>
            </a:br>
            <a:r>
              <a:rPr kumimoji="1" lang="en-US" altLang="zh-CN" b="1" dirty="0" smtClean="0">
                <a:latin typeface="Helvetica"/>
                <a:cs typeface="Helvetica"/>
              </a:rPr>
              <a:t>According to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the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book,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what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  <a:latin typeface="Helvetica"/>
                <a:cs typeface="Helvetica"/>
              </a:rPr>
              <a:t>should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you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do?</a:t>
            </a:r>
            <a:endParaRPr kumimoji="1" lang="zh-CN" altLang="en-US" b="1" dirty="0">
              <a:latin typeface="Helvetica"/>
              <a:cs typeface="Helvetic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圆角矩形 5"/>
          <p:cNvSpPr/>
          <p:nvPr/>
        </p:nvSpPr>
        <p:spPr>
          <a:xfrm>
            <a:off x="-252535" y="1203598"/>
            <a:ext cx="4269644" cy="3672408"/>
          </a:xfrm>
          <a:prstGeom prst="round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>
              <a:buSzPct val="100000"/>
              <a:buFont typeface="+mj-lt"/>
              <a:buAutoNum type="arabicPeriod" startAt="9"/>
            </a:pPr>
            <a:r>
              <a:rPr lang="en" altLang="zh-CN" sz="24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 </a:t>
            </a:r>
            <a:r>
              <a:rPr lang="en" altLang="zh-CN" sz="24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dress yourself properly.</a:t>
            </a:r>
          </a:p>
          <a:p>
            <a:pPr marL="914400" lvl="0" indent="-457200">
              <a:buSzPct val="100000"/>
              <a:buFont typeface="+mj-lt"/>
              <a:buAutoNum type="arabicPeriod" startAt="9"/>
            </a:pPr>
            <a:r>
              <a:rPr lang="en" altLang="zh-CN" sz="24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 </a:t>
            </a:r>
            <a:r>
              <a:rPr lang="en" altLang="zh-CN" sz="24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put the right shoes on your feet.</a:t>
            </a:r>
          </a:p>
          <a:p>
            <a:pPr marL="914400" lvl="0" indent="-457200">
              <a:buSzPct val="100000"/>
              <a:buFont typeface="+mj-lt"/>
              <a:buAutoNum type="arabicPeriod" startAt="9"/>
            </a:pPr>
            <a:r>
              <a:rPr lang="en" altLang="zh-CN" sz="24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 </a:t>
            </a:r>
            <a:r>
              <a:rPr lang="en" altLang="zh-CN" sz="24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mind your own business.</a:t>
            </a:r>
          </a:p>
          <a:p>
            <a:pPr marL="914400" lvl="0" indent="-457200">
              <a:buSzPct val="100000"/>
              <a:buFont typeface="+mj-lt"/>
              <a:buAutoNum type="arabicPeriod" startAt="9"/>
            </a:pPr>
            <a:r>
              <a:rPr lang="en" altLang="zh-CN" sz="24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 </a:t>
            </a:r>
            <a:r>
              <a:rPr lang="en" altLang="zh-CN" sz="24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tidy your terrible room.</a:t>
            </a:r>
            <a:endParaRPr kumimoji="1" lang="zh-CN" altLang="en-US" sz="24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 startAt="9"/>
            </a:pPr>
            <a:endParaRPr kumimoji="1"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4017108" y="1228328"/>
            <a:ext cx="5126892" cy="371968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altLang="zh-TW" sz="2800" dirty="0">
                <a:solidFill>
                  <a:schemeClr val="tx1"/>
                </a:solidFill>
              </a:rPr>
              <a:t>b</a:t>
            </a:r>
            <a:r>
              <a:rPr lang="en-US" altLang="zh-TW" sz="2800" dirty="0" smtClean="0">
                <a:solidFill>
                  <a:schemeClr val="tx1"/>
                </a:solidFill>
              </a:rPr>
              <a:t>. Sentences 9-12 </a:t>
            </a:r>
            <a:r>
              <a:rPr lang="en-US" altLang="zh-TW" sz="2800" dirty="0">
                <a:solidFill>
                  <a:schemeClr val="tx1"/>
                </a:solidFill>
              </a:rPr>
              <a:t>start with the word </a:t>
            </a:r>
            <a:r>
              <a:rPr lang="en-US" altLang="zh-TW" sz="2800" dirty="0" smtClean="0">
                <a:solidFill>
                  <a:schemeClr val="tx1"/>
                </a:solidFill>
              </a:rPr>
              <a:t>“_____________”, </a:t>
            </a:r>
            <a:r>
              <a:rPr lang="en-US" altLang="zh-TW" sz="2800" dirty="0">
                <a:solidFill>
                  <a:schemeClr val="tx1"/>
                </a:solidFill>
              </a:rPr>
              <a:t>and it is followed by a/an ________________ 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/>
            <a:r>
              <a:rPr lang="en-US" altLang="zh-TW" sz="2600" dirty="0" smtClean="0">
                <a:solidFill>
                  <a:schemeClr val="tx1"/>
                </a:solidFill>
              </a:rPr>
              <a:t>(*noun </a:t>
            </a:r>
            <a:r>
              <a:rPr lang="en-US" altLang="zh-TW" sz="2600" dirty="0">
                <a:solidFill>
                  <a:schemeClr val="tx1"/>
                </a:solidFill>
              </a:rPr>
              <a:t>/ </a:t>
            </a:r>
            <a:r>
              <a:rPr lang="en-US" altLang="zh-TW" sz="2600" dirty="0" smtClean="0">
                <a:solidFill>
                  <a:schemeClr val="tx1"/>
                </a:solidFill>
              </a:rPr>
              <a:t>verb </a:t>
            </a:r>
            <a:r>
              <a:rPr lang="en-US" altLang="zh-TW" sz="2600" dirty="0">
                <a:solidFill>
                  <a:schemeClr val="tx1"/>
                </a:solidFill>
              </a:rPr>
              <a:t>/ </a:t>
            </a:r>
            <a:r>
              <a:rPr lang="en-US" altLang="zh-TW" sz="2600" dirty="0" smtClean="0">
                <a:solidFill>
                  <a:schemeClr val="tx1"/>
                </a:solidFill>
              </a:rPr>
              <a:t>adjective </a:t>
            </a:r>
            <a:r>
              <a:rPr lang="en-US" altLang="zh-TW" sz="2600" dirty="0">
                <a:solidFill>
                  <a:schemeClr val="tx1"/>
                </a:solidFill>
              </a:rPr>
              <a:t>/ </a:t>
            </a:r>
            <a:r>
              <a:rPr lang="en-US" altLang="zh-TW" sz="2600" dirty="0" smtClean="0">
                <a:solidFill>
                  <a:schemeClr val="tx1"/>
                </a:solidFill>
              </a:rPr>
              <a:t>adverb). </a:t>
            </a:r>
            <a:endParaRPr lang="zh-TW" altLang="zh-TW" sz="2600" dirty="0">
              <a:solidFill>
                <a:schemeClr val="tx1"/>
              </a:solidFill>
            </a:endParaRPr>
          </a:p>
          <a:p>
            <a:endParaRPr kumimoji="1"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72200" y="1938839"/>
            <a:ext cx="1602432" cy="344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</a:rPr>
              <a:t>Do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85791" y="2715766"/>
            <a:ext cx="1656185" cy="366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</a:rPr>
              <a:t>verb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79512" y="1635646"/>
            <a:ext cx="8208912" cy="19442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13.</a:t>
            </a:r>
            <a:r>
              <a:rPr lang="zh-CN" altLang="en-US" sz="3600" b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            </a:t>
            </a:r>
            <a:r>
              <a:rPr lang="en" sz="3600" b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Brush </a:t>
            </a:r>
            <a:r>
              <a:rPr lang="en" sz="3600" b="1" dirty="0">
                <a:latin typeface="Century Schoolbook"/>
                <a:ea typeface="Century Schoolbook"/>
                <a:cs typeface="Century Schoolbook"/>
                <a:sym typeface="Century Schoolbook"/>
              </a:rPr>
              <a:t>your hair, clean your teeth, wash your hands!</a:t>
            </a:r>
          </a:p>
        </p:txBody>
      </p:sp>
      <p:sp>
        <p:nvSpPr>
          <p:cNvPr id="95" name="Shape 95"/>
          <p:cNvSpPr/>
          <p:nvPr/>
        </p:nvSpPr>
        <p:spPr>
          <a:xfrm>
            <a:off x="5436096" y="3651870"/>
            <a:ext cx="3528392" cy="115212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" sz="4800" b="1" dirty="0" smtClean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verb</a:t>
            </a:r>
            <a:r>
              <a:rPr lang="en-US" sz="4800" b="1" dirty="0" smtClean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lang="en" altLang="zh-CN" sz="4800" b="1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rtl="0">
              <a:spcBef>
                <a:spcPts val="0"/>
              </a:spcBef>
              <a:buNone/>
            </a:pPr>
            <a:endParaRPr lang="en" sz="48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TextBox 1"/>
          <p:cNvSpPr txBox="1"/>
          <p:nvPr/>
        </p:nvSpPr>
        <p:spPr>
          <a:xfrm>
            <a:off x="107504" y="474806"/>
            <a:ext cx="23270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latin typeface="Arial Black"/>
                <a:cs typeface="Arial Black"/>
              </a:rPr>
              <a:t>Activity 2</a:t>
            </a:r>
            <a:endParaRPr lang="zh-TW" altLang="en-US" sz="32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39502"/>
            <a:ext cx="2376264" cy="79208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Shape 95"/>
          <p:cNvSpPr/>
          <p:nvPr/>
        </p:nvSpPr>
        <p:spPr>
          <a:xfrm>
            <a:off x="2411760" y="20363"/>
            <a:ext cx="6552728" cy="154327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800" b="1" dirty="0" smtClean="0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c.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Can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we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add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“Do”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at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the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beginning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of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sentence</a:t>
            </a:r>
            <a:r>
              <a:rPr lang="zh-CN" altLang="en-US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altLang="zh-CN" sz="4000" dirty="0">
                <a:latin typeface="Century Schoolbook"/>
                <a:ea typeface="Century Schoolbook"/>
                <a:cs typeface="Century Schoolbook"/>
                <a:sym typeface="Century Schoolbook"/>
              </a:rPr>
              <a:t>13?</a:t>
            </a:r>
            <a:endParaRPr lang="en" altLang="zh-CN" sz="4000" b="1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rtl="0">
              <a:spcBef>
                <a:spcPts val="0"/>
              </a:spcBef>
              <a:buNone/>
            </a:pPr>
            <a:endParaRPr lang="en" sz="48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" name="Shape 95"/>
          <p:cNvSpPr/>
          <p:nvPr/>
        </p:nvSpPr>
        <p:spPr>
          <a:xfrm>
            <a:off x="1115616" y="1779662"/>
            <a:ext cx="1224136" cy="86409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 dirty="0" smtClean="0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</a:t>
            </a:r>
            <a:endParaRPr lang="en" altLang="zh-CN" sz="4000" b="1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rtl="0">
              <a:spcBef>
                <a:spcPts val="0"/>
              </a:spcBef>
              <a:buNone/>
            </a:pPr>
            <a:endParaRPr lang="en" sz="48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31790"/>
            <a:ext cx="2551212" cy="25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51470"/>
            <a:ext cx="8520600" cy="572700"/>
          </a:xfrm>
        </p:spPr>
        <p:txBody>
          <a:bodyPr anchor="ctr"/>
          <a:lstStyle/>
          <a:p>
            <a:r>
              <a:rPr kumimoji="1" lang="en-US" altLang="zh-CN" dirty="0" smtClean="0">
                <a:latin typeface="Century Schoolbook"/>
                <a:cs typeface="Century Schoolbook"/>
              </a:rPr>
              <a:t/>
            </a:r>
            <a:br>
              <a:rPr kumimoji="1" lang="en-US" altLang="zh-CN" dirty="0" smtClean="0">
                <a:latin typeface="Century Schoolbook"/>
                <a:cs typeface="Century Schoolbook"/>
              </a:rPr>
            </a:br>
            <a:r>
              <a:rPr kumimoji="1" lang="en-US" altLang="zh-CN" b="1" dirty="0" smtClean="0">
                <a:latin typeface="Century Schoolbook"/>
                <a:cs typeface="Century Schoolbook"/>
              </a:rPr>
              <a:t>d.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Can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we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take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away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“Do”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at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the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beginning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of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sentences</a:t>
            </a:r>
            <a:r>
              <a:rPr kumimoji="1" lang="zh-CN" altLang="en-US" b="1" dirty="0" smtClean="0">
                <a:latin typeface="Century Schoolbook"/>
                <a:cs typeface="Century Schoolbook"/>
              </a:rPr>
              <a:t> </a:t>
            </a:r>
            <a:r>
              <a:rPr kumimoji="1" lang="en-US" altLang="zh-CN" b="1" dirty="0" smtClean="0">
                <a:latin typeface="Century Schoolbook"/>
                <a:cs typeface="Century Schoolbook"/>
              </a:rPr>
              <a:t>9-12?</a:t>
            </a:r>
            <a:endParaRPr kumimoji="1" lang="zh-CN" altLang="en-US" b="1" dirty="0">
              <a:latin typeface="Helvetica"/>
              <a:cs typeface="Helvetic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圆角矩形 5"/>
          <p:cNvSpPr/>
          <p:nvPr/>
        </p:nvSpPr>
        <p:spPr>
          <a:xfrm>
            <a:off x="179512" y="1059582"/>
            <a:ext cx="8280920" cy="338437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>
              <a:lnSpc>
                <a:spcPct val="150000"/>
              </a:lnSpc>
              <a:buSzPct val="100000"/>
            </a:pPr>
            <a:r>
              <a:rPr lang="en-US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</a:t>
            </a: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9. Do try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 dress yourself properly.</a:t>
            </a:r>
          </a:p>
          <a:p>
            <a:pPr marL="457200" lvl="0">
              <a:lnSpc>
                <a:spcPct val="150000"/>
              </a:lnSpc>
              <a:buSzPct val="100000"/>
            </a:pP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10. Do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put the right shoes on your feet.</a:t>
            </a:r>
          </a:p>
          <a:p>
            <a:pPr marL="457200" lvl="0">
              <a:lnSpc>
                <a:spcPct val="150000"/>
              </a:lnSpc>
              <a:buSzPct val="100000"/>
            </a:pP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11. Do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mind your own business.</a:t>
            </a:r>
          </a:p>
          <a:p>
            <a:pPr marL="457200" lvl="0">
              <a:lnSpc>
                <a:spcPct val="150000"/>
              </a:lnSpc>
              <a:buSzPct val="100000"/>
            </a:pP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12. Do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tidy your terrible room.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75656" y="1419622"/>
            <a:ext cx="504056" cy="24482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6600"/>
              </a:solidFill>
            </a:endParaRPr>
          </a:p>
        </p:txBody>
      </p:sp>
      <p:sp>
        <p:nvSpPr>
          <p:cNvPr id="9" name="Shape 95"/>
          <p:cNvSpPr/>
          <p:nvPr/>
        </p:nvSpPr>
        <p:spPr>
          <a:xfrm>
            <a:off x="6948264" y="3651870"/>
            <a:ext cx="2195736" cy="148781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(Do</a:t>
            </a:r>
            <a:r>
              <a:rPr lang="en" sz="3600" b="1" dirty="0" smtClean="0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 </a:t>
            </a:r>
            <a:endParaRPr lang="en" sz="3600" b="1" dirty="0">
              <a:solidFill>
                <a:srgbClr val="3366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r>
              <a:rPr lang="en" sz="36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+ </a:t>
            </a:r>
            <a:r>
              <a:rPr lang="en" sz="3600" dirty="0" smtClean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verb</a:t>
            </a:r>
            <a:endParaRPr lang="en" altLang="zh-CN" sz="36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rtl="0">
              <a:spcBef>
                <a:spcPts val="0"/>
              </a:spcBef>
              <a:buNone/>
            </a:pPr>
            <a:endParaRPr lang="en" sz="48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87574"/>
            <a:ext cx="2335188" cy="233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395600" y="496125"/>
            <a:ext cx="4247700" cy="36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Do you have any </a:t>
            </a:r>
            <a:r>
              <a:rPr lang="en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other rules </a:t>
            </a:r>
            <a:r>
              <a:rPr lang="en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at </a:t>
            </a:r>
            <a:r>
              <a:rPr lang="en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home? </a:t>
            </a:r>
          </a:p>
          <a:p>
            <a:pPr lvl="0">
              <a:spcBef>
                <a:spcPts val="0"/>
              </a:spcBef>
              <a:buNone/>
            </a:pPr>
            <a:r>
              <a:rPr lang="en" sz="4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Finish </a:t>
            </a:r>
            <a:r>
              <a:rPr lang="en" sz="4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Activity 3. </a:t>
            </a:r>
            <a:endParaRPr lang="en" sz="4000" dirty="0">
              <a:latin typeface="Arial Unicode MS" pitchFamily="34" charset="-120"/>
              <a:ea typeface="Arial Unicode MS" pitchFamily="34" charset="-120"/>
              <a:cs typeface="Arial Unicode MS" pitchFamily="34" charset="-120"/>
              <a:sym typeface="Amatic S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395600" y="496124"/>
            <a:ext cx="4120616" cy="401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Share your Manners’ list with your partner</a:t>
            </a:r>
            <a:r>
              <a:rPr lang="en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. </a:t>
            </a:r>
            <a:br>
              <a:rPr lang="en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</a:br>
            <a:r>
              <a:rPr lang="en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/>
            </a:r>
            <a:br>
              <a:rPr lang="en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</a:br>
            <a:r>
              <a:rPr lang="en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Are your partner’s home rules good rules to follow?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395600" y="496125"/>
            <a:ext cx="4247700" cy="36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Josefin Slab"/>
              </a:rPr>
              <a:t>Now exchange the rules with your partner. Are the rules written correctly?</a:t>
            </a:r>
            <a:endParaRPr lang="en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  <a:sym typeface="Josefin Slab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72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2126725"/>
          </a:xfrm>
        </p:spPr>
        <p:txBody>
          <a:bodyPr/>
          <a:lstStyle/>
          <a:p>
            <a:r>
              <a:rPr kumimoji="1" lang="en-US" altLang="zh-CN" sz="4400" dirty="0" smtClean="0"/>
              <a:t>In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the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book,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/>
              <a:t>c</a:t>
            </a:r>
            <a:r>
              <a:rPr kumimoji="1" lang="en-US" altLang="zh-CN" sz="4400" dirty="0" smtClean="0"/>
              <a:t>an you find…?</a:t>
            </a:r>
            <a:br>
              <a:rPr kumimoji="1" lang="en-US" altLang="zh-CN" sz="4400" dirty="0" smtClean="0"/>
            </a:br>
            <a:r>
              <a:rPr kumimoji="1" lang="en-US" altLang="zh-CN" sz="4400" dirty="0" smtClean="0"/>
              <a:t/>
            </a:r>
            <a:br>
              <a:rPr kumimoji="1" lang="en-US" altLang="zh-CN" sz="4400" dirty="0" smtClean="0"/>
            </a:br>
            <a:r>
              <a:rPr kumimoji="1" lang="en-US" altLang="zh-CN" sz="4400" dirty="0" smtClean="0"/>
              <a:t>-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Words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with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“</a:t>
            </a:r>
            <a:r>
              <a:rPr kumimoji="1" lang="en-US" altLang="zh-CN" sz="4400" dirty="0" smtClean="0">
                <a:solidFill>
                  <a:srgbClr val="FF0000"/>
                </a:solidFill>
              </a:rPr>
              <a:t>oo</a:t>
            </a:r>
            <a:r>
              <a:rPr kumimoji="1" lang="en-US" altLang="zh-CN" sz="4400" dirty="0" smtClean="0"/>
              <a:t>”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(e.g.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g</a:t>
            </a:r>
            <a:r>
              <a:rPr kumimoji="1" lang="en-US" altLang="zh-CN" sz="4400" dirty="0" smtClean="0">
                <a:solidFill>
                  <a:srgbClr val="FF0000"/>
                </a:solidFill>
              </a:rPr>
              <a:t>oo</a:t>
            </a:r>
            <a:r>
              <a:rPr kumimoji="1" lang="en-US" altLang="zh-CN" sz="4400" dirty="0" smtClean="0"/>
              <a:t>d)</a:t>
            </a:r>
            <a:br>
              <a:rPr kumimoji="1" lang="en-US" altLang="zh-CN" sz="4400" dirty="0" smtClean="0"/>
            </a:br>
            <a:r>
              <a:rPr kumimoji="1" lang="en-US" altLang="zh-CN" sz="4400" dirty="0" smtClean="0"/>
              <a:t>-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Words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with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“</a:t>
            </a:r>
            <a:r>
              <a:rPr kumimoji="1" lang="en-US" altLang="zh-CN" sz="4400" dirty="0" smtClean="0">
                <a:solidFill>
                  <a:srgbClr val="3366FF"/>
                </a:solidFill>
              </a:rPr>
              <a:t>ee</a:t>
            </a:r>
            <a:r>
              <a:rPr kumimoji="1" lang="en-US" altLang="zh-CN" sz="4400" dirty="0" smtClean="0"/>
              <a:t>”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(e.g.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t</a:t>
            </a:r>
            <a:r>
              <a:rPr kumimoji="1" lang="en-US" altLang="zh-CN" sz="4400" dirty="0" smtClean="0">
                <a:solidFill>
                  <a:srgbClr val="3366FF"/>
                </a:solidFill>
              </a:rPr>
              <a:t>ee</a:t>
            </a:r>
            <a:r>
              <a:rPr kumimoji="1" lang="en-US" altLang="zh-CN" sz="4400" dirty="0" smtClean="0"/>
              <a:t>th)</a:t>
            </a:r>
            <a:endParaRPr kumimoji="1" lang="zh-CN" altLang="en-US" sz="44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6" name="Shape 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229100"/>
            <a:ext cx="50101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32040" y="4229100"/>
            <a:ext cx="501015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7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23528" y="267494"/>
            <a:ext cx="85206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7030A0"/>
                </a:solidFill>
              </a:rPr>
              <a:t>Pronunciation game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Read the </a:t>
            </a:r>
            <a:r>
              <a:rPr lang="en" dirty="0"/>
              <a:t>following </a:t>
            </a:r>
            <a:r>
              <a:rPr lang="en" dirty="0" smtClean="0"/>
              <a:t>words.  Are they read in the same way? </a:t>
            </a:r>
            <a:endParaRPr dirty="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29100"/>
            <a:ext cx="50101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50" y="4229100"/>
            <a:ext cx="40007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43600" y="1779662"/>
            <a:ext cx="34614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G</a:t>
            </a:r>
            <a:r>
              <a:rPr lang="en" i="1" dirty="0">
                <a:solidFill>
                  <a:srgbClr val="FF0000"/>
                </a:solidFill>
              </a:rPr>
              <a:t>oo</a:t>
            </a:r>
            <a:r>
              <a:rPr lang="en" i="1" dirty="0"/>
              <a:t>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B</a:t>
            </a:r>
            <a:r>
              <a:rPr lang="en" i="1" dirty="0">
                <a:solidFill>
                  <a:srgbClr val="FF0000"/>
                </a:solidFill>
              </a:rPr>
              <a:t>oo</a:t>
            </a:r>
            <a:r>
              <a:rPr lang="en" i="1" dirty="0"/>
              <a:t>k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843808" y="1491630"/>
            <a:ext cx="2648537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Bathr</a:t>
            </a:r>
            <a:r>
              <a:rPr lang="en" i="1" dirty="0">
                <a:solidFill>
                  <a:srgbClr val="FF9900"/>
                </a:solidFill>
              </a:rPr>
              <a:t>oo</a:t>
            </a:r>
            <a:r>
              <a:rPr lang="en" i="1" dirty="0"/>
              <a:t>m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L</a:t>
            </a:r>
            <a:r>
              <a:rPr lang="en" i="1" dirty="0">
                <a:solidFill>
                  <a:srgbClr val="FF9900"/>
                </a:solidFill>
              </a:rPr>
              <a:t>oo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Shamp</a:t>
            </a:r>
            <a:r>
              <a:rPr lang="en" i="1" dirty="0">
                <a:solidFill>
                  <a:srgbClr val="FF9900"/>
                </a:solidFill>
              </a:rPr>
              <a:t>oo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593900" y="3075806"/>
            <a:ext cx="1580400" cy="95125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60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/ʊ/</a:t>
            </a:r>
          </a:p>
        </p:txBody>
      </p:sp>
      <p:sp>
        <p:nvSpPr>
          <p:cNvPr id="123" name="Shape 123"/>
          <p:cNvSpPr/>
          <p:nvPr/>
        </p:nvSpPr>
        <p:spPr>
          <a:xfrm>
            <a:off x="3192200" y="3147814"/>
            <a:ext cx="1580400" cy="83827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/u:/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494936" y="1491630"/>
            <a:ext cx="34614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F</a:t>
            </a:r>
            <a:r>
              <a:rPr lang="en" i="1" dirty="0">
                <a:solidFill>
                  <a:srgbClr val="0000FF"/>
                </a:solidFill>
              </a:rPr>
              <a:t>ee</a:t>
            </a:r>
            <a:r>
              <a:rPr lang="en" i="1" dirty="0"/>
              <a:t>t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T</a:t>
            </a:r>
            <a:r>
              <a:rPr lang="en" i="1" dirty="0">
                <a:solidFill>
                  <a:srgbClr val="0000FF"/>
                </a:solidFill>
              </a:rPr>
              <a:t>ee</a:t>
            </a:r>
            <a:r>
              <a:rPr lang="en" i="1" dirty="0"/>
              <a:t>th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i="1" dirty="0"/>
              <a:t>P</a:t>
            </a:r>
            <a:r>
              <a:rPr lang="en" i="1" dirty="0">
                <a:solidFill>
                  <a:srgbClr val="0000FF"/>
                </a:solidFill>
              </a:rPr>
              <a:t>ee</a:t>
            </a:r>
            <a:r>
              <a:rPr lang="en" i="1" dirty="0"/>
              <a:t>p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5871050" y="3147814"/>
            <a:ext cx="1580400" cy="87924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/i:/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8190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Vowel </a:t>
            </a:r>
            <a:r>
              <a:rPr lang="en" dirty="0" smtClean="0"/>
              <a:t>Digraph </a:t>
            </a:r>
            <a:r>
              <a:rPr lang="en" dirty="0"/>
              <a:t>game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768" y="1729946"/>
            <a:ext cx="39909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79512" y="316393"/>
            <a:ext cx="6636564" cy="44093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000000"/>
                </a:solidFill>
              </a:rPr>
              <a:t>Group representative: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" sz="2400" dirty="0" smtClean="0">
                <a:solidFill>
                  <a:srgbClr val="000000"/>
                </a:solidFill>
              </a:rPr>
              <a:t>Raise your </a:t>
            </a:r>
            <a:r>
              <a:rPr lang="en" sz="2400" dirty="0">
                <a:solidFill>
                  <a:srgbClr val="000000"/>
                </a:solidFill>
              </a:rPr>
              <a:t>hand if </a:t>
            </a:r>
            <a:r>
              <a:rPr lang="en" sz="2400" dirty="0" smtClean="0">
                <a:solidFill>
                  <a:srgbClr val="000000"/>
                </a:solidFill>
              </a:rPr>
              <a:t>you </a:t>
            </a:r>
            <a:r>
              <a:rPr lang="en" sz="2400" dirty="0">
                <a:solidFill>
                  <a:srgbClr val="000000"/>
                </a:solidFill>
              </a:rPr>
              <a:t>can read the sentence. </a:t>
            </a:r>
            <a:r>
              <a:rPr lang="en" sz="2400" dirty="0" smtClean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" sz="2400" dirty="0" smtClean="0">
                <a:solidFill>
                  <a:srgbClr val="000000"/>
                </a:solidFill>
              </a:rPr>
              <a:t>e first one who raises the hand will be chosen.</a:t>
            </a:r>
            <a:endParaRPr lang="en" sz="24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" sz="2400" dirty="0" smtClean="0">
                <a:solidFill>
                  <a:srgbClr val="000000"/>
                </a:solidFill>
              </a:rPr>
              <a:t>Read the sentence aloud </a:t>
            </a:r>
            <a:r>
              <a:rPr lang="en" sz="2400" dirty="0">
                <a:solidFill>
                  <a:srgbClr val="000000"/>
                </a:solidFill>
              </a:rPr>
              <a:t>to the class.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" sz="2400" dirty="0" smtClean="0">
                <a:solidFill>
                  <a:srgbClr val="000000"/>
                </a:solidFill>
              </a:rPr>
              <a:t>If the sentence is correctly read, the group will </a:t>
            </a:r>
            <a:r>
              <a:rPr lang="en" sz="2400" dirty="0">
                <a:solidFill>
                  <a:srgbClr val="000000"/>
                </a:solidFill>
              </a:rPr>
              <a:t>gain </a:t>
            </a:r>
            <a:r>
              <a:rPr lang="en" sz="2400" dirty="0" smtClean="0">
                <a:solidFill>
                  <a:srgbClr val="000000"/>
                </a:solidFill>
              </a:rPr>
              <a:t>10 points.</a:t>
            </a:r>
            <a:endParaRPr lang="en" sz="2400" dirty="0">
              <a:solidFill>
                <a:srgbClr val="000000"/>
              </a:solidFill>
            </a:endParaRP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" sz="2400" dirty="0" smtClean="0">
                <a:solidFill>
                  <a:srgbClr val="000000"/>
                </a:solidFill>
              </a:rPr>
              <a:t>If the sentence is NOT correctly read, the group will lose 10 points. </a:t>
            </a:r>
            <a:endParaRPr lang="en" sz="2400" dirty="0">
              <a:solidFill>
                <a:srgbClr val="000000"/>
              </a:solidFill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264" y="339502"/>
            <a:ext cx="190769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9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latin typeface="Century Schoolbook"/>
                <a:ea typeface="Century Schoolbook"/>
                <a:cs typeface="Century Schoolbook"/>
                <a:sym typeface="Century Schoolbook"/>
              </a:rPr>
              <a:t>What rules </a:t>
            </a:r>
            <a:r>
              <a:rPr lang="en" sz="60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do we </a:t>
            </a:r>
            <a:r>
              <a:rPr lang="en" sz="6000" dirty="0">
                <a:latin typeface="Century Schoolbook"/>
                <a:ea typeface="Century Schoolbook"/>
                <a:cs typeface="Century Schoolbook"/>
                <a:sym typeface="Century Schoolbook"/>
              </a:rPr>
              <a:t>have in the classroom?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800" y="2437675"/>
            <a:ext cx="5490200" cy="27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Put your </a:t>
            </a:r>
            <a:r>
              <a:rPr lang="en" sz="6000" u="sng">
                <a:solidFill>
                  <a:srgbClr val="000000"/>
                </a:solidFill>
              </a:rPr>
              <a:t>boots</a:t>
            </a:r>
            <a:r>
              <a:rPr lang="en" sz="6000">
                <a:solidFill>
                  <a:srgbClr val="000000"/>
                </a:solidFill>
              </a:rPr>
              <a:t> in the right place.</a:t>
            </a:r>
          </a:p>
        </p:txBody>
      </p:sp>
      <p:sp>
        <p:nvSpPr>
          <p:cNvPr id="144" name="Shape 144"/>
          <p:cNvSpPr/>
          <p:nvPr/>
        </p:nvSpPr>
        <p:spPr>
          <a:xfrm>
            <a:off x="6333900" y="3011362"/>
            <a:ext cx="1580400" cy="141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/u:/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solidFill>
                  <a:schemeClr val="tx1"/>
                </a:solidFill>
              </a:rPr>
              <a:t>Vacuum the floor to </a:t>
            </a:r>
            <a:r>
              <a:rPr lang="en" sz="6000" u="sng" dirty="0">
                <a:solidFill>
                  <a:schemeClr val="tx1"/>
                </a:solidFill>
              </a:rPr>
              <a:t>keep</a:t>
            </a:r>
            <a:r>
              <a:rPr lang="en" sz="6000" dirty="0">
                <a:solidFill>
                  <a:schemeClr val="tx1"/>
                </a:solidFill>
              </a:rPr>
              <a:t> it clean.</a:t>
            </a:r>
          </a:p>
        </p:txBody>
      </p:sp>
      <p:sp>
        <p:nvSpPr>
          <p:cNvPr id="151" name="Shape 151"/>
          <p:cNvSpPr/>
          <p:nvPr/>
        </p:nvSpPr>
        <p:spPr>
          <a:xfrm>
            <a:off x="5871050" y="2616762"/>
            <a:ext cx="1580400" cy="141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/i:/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Don’t eat </a:t>
            </a:r>
            <a:r>
              <a:rPr lang="en" sz="6000" u="sng">
                <a:solidFill>
                  <a:srgbClr val="000000"/>
                </a:solidFill>
              </a:rPr>
              <a:t>food</a:t>
            </a:r>
            <a:r>
              <a:rPr lang="en" sz="6000">
                <a:solidFill>
                  <a:srgbClr val="000000"/>
                </a:solidFill>
              </a:rPr>
              <a:t> in your </a:t>
            </a:r>
            <a:r>
              <a:rPr lang="en" sz="6000" u="sng">
                <a:solidFill>
                  <a:srgbClr val="000000"/>
                </a:solidFill>
              </a:rPr>
              <a:t>bedroom</a:t>
            </a:r>
            <a:r>
              <a:rPr lang="en" sz="6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7" name="Shape 157"/>
          <p:cNvSpPr/>
          <p:nvPr/>
        </p:nvSpPr>
        <p:spPr>
          <a:xfrm>
            <a:off x="6333900" y="3011362"/>
            <a:ext cx="1580400" cy="141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/u:/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Go to </a:t>
            </a:r>
            <a:r>
              <a:rPr lang="en" sz="6000" u="sng">
                <a:solidFill>
                  <a:srgbClr val="000000"/>
                </a:solidFill>
              </a:rPr>
              <a:t>sleep</a:t>
            </a:r>
            <a:r>
              <a:rPr lang="en" sz="6000">
                <a:solidFill>
                  <a:srgbClr val="000000"/>
                </a:solidFill>
              </a:rPr>
              <a:t> early at night.</a:t>
            </a:r>
          </a:p>
        </p:txBody>
      </p:sp>
      <p:sp>
        <p:nvSpPr>
          <p:cNvPr id="163" name="Shape 163"/>
          <p:cNvSpPr/>
          <p:nvPr/>
        </p:nvSpPr>
        <p:spPr>
          <a:xfrm>
            <a:off x="5871050" y="2616762"/>
            <a:ext cx="1580400" cy="141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/i:/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Tidy up your </a:t>
            </a:r>
            <a:r>
              <a:rPr lang="en" sz="6000" u="sng">
                <a:solidFill>
                  <a:srgbClr val="000000"/>
                </a:solidFill>
              </a:rPr>
              <a:t>room</a:t>
            </a:r>
            <a:r>
              <a:rPr lang="en" sz="6000">
                <a:solidFill>
                  <a:srgbClr val="000000"/>
                </a:solidFill>
              </a:rPr>
              <a:t>; don’t make it a </a:t>
            </a:r>
            <a:r>
              <a:rPr lang="en" sz="6000" u="sng">
                <a:solidFill>
                  <a:srgbClr val="000000"/>
                </a:solidFill>
              </a:rPr>
              <a:t>zoo</a:t>
            </a:r>
            <a:r>
              <a:rPr lang="en" sz="6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0" name="Shape 170"/>
          <p:cNvSpPr/>
          <p:nvPr/>
        </p:nvSpPr>
        <p:spPr>
          <a:xfrm>
            <a:off x="6352425" y="2863087"/>
            <a:ext cx="1580400" cy="141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/u:/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solidFill>
                  <a:srgbClr val="000000"/>
                </a:solidFill>
              </a:rPr>
              <a:t>Brush your </a:t>
            </a:r>
            <a:r>
              <a:rPr lang="en" sz="6000" u="sng" dirty="0">
                <a:solidFill>
                  <a:srgbClr val="000000"/>
                </a:solidFill>
              </a:rPr>
              <a:t>teeth</a:t>
            </a:r>
            <a:r>
              <a:rPr lang="en" sz="6000" dirty="0">
                <a:solidFill>
                  <a:srgbClr val="000000"/>
                </a:solidFill>
              </a:rPr>
              <a:t> after eating </a:t>
            </a:r>
            <a:r>
              <a:rPr lang="en" sz="6000" u="sng" dirty="0">
                <a:solidFill>
                  <a:srgbClr val="000000"/>
                </a:solidFill>
              </a:rPr>
              <a:t>sweet</a:t>
            </a:r>
            <a:r>
              <a:rPr lang="en" sz="6000" dirty="0">
                <a:solidFill>
                  <a:srgbClr val="000000"/>
                </a:solidFill>
              </a:rPr>
              <a:t> </a:t>
            </a:r>
            <a:r>
              <a:rPr lang="en" sz="6000" u="sng" dirty="0">
                <a:solidFill>
                  <a:srgbClr val="000000"/>
                </a:solidFill>
              </a:rPr>
              <a:t>food</a:t>
            </a:r>
            <a:r>
              <a:rPr lang="en" sz="6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7" name="Shape 177"/>
          <p:cNvSpPr/>
          <p:nvPr/>
        </p:nvSpPr>
        <p:spPr>
          <a:xfrm>
            <a:off x="2822025" y="3395212"/>
            <a:ext cx="1580400" cy="119276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/i:/</a:t>
            </a:r>
          </a:p>
        </p:txBody>
      </p:sp>
      <p:sp>
        <p:nvSpPr>
          <p:cNvPr id="178" name="Shape 178"/>
          <p:cNvSpPr/>
          <p:nvPr/>
        </p:nvSpPr>
        <p:spPr>
          <a:xfrm>
            <a:off x="6732240" y="2427734"/>
            <a:ext cx="1580400" cy="119427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/u:/</a:t>
            </a:r>
          </a:p>
        </p:txBody>
      </p:sp>
      <p:sp>
        <p:nvSpPr>
          <p:cNvPr id="7" name="Shape 177"/>
          <p:cNvSpPr/>
          <p:nvPr/>
        </p:nvSpPr>
        <p:spPr>
          <a:xfrm>
            <a:off x="4402425" y="195486"/>
            <a:ext cx="1393711" cy="112226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5800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/i:/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/>
          </p:nvPr>
        </p:nvSpPr>
        <p:spPr>
          <a:xfrm>
            <a:off x="311687" y="915566"/>
            <a:ext cx="8520600" cy="1017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Jazz </a:t>
            </a:r>
            <a:r>
              <a:rPr lang="en" dirty="0" smtClean="0"/>
              <a:t>Chants</a:t>
            </a:r>
            <a:endParaRPr lang="en" dirty="0"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001" y="2355726"/>
            <a:ext cx="39909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675"/>
            <a:ext cx="9396536" cy="49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03598"/>
            <a:ext cx="8520600" cy="1584176"/>
          </a:xfrm>
        </p:spPr>
        <p:txBody>
          <a:bodyPr/>
          <a:lstStyle/>
          <a:p>
            <a:r>
              <a:rPr lang="en-US" altLang="zh-TW" sz="5400" dirty="0" smtClean="0">
                <a:latin typeface="Baskerville"/>
                <a:cs typeface="Baskerville"/>
              </a:rPr>
              <a:t>Extended Task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dirty="0" smtClean="0"/>
              <a:t>What are the manners in public places?</a:t>
            </a:r>
            <a:endParaRPr lang="zh-TW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60" y="2792559"/>
            <a:ext cx="3495824" cy="235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73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+mj-lt"/>
                <a:ea typeface="Century Schoolbook"/>
                <a:cs typeface="Century Schoolbook"/>
                <a:sym typeface="Century Schoolbook"/>
              </a:rPr>
              <a:t>Create a Manners’ Book in public places.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dirty="0" smtClean="0">
                <a:latin typeface="+mj-lt"/>
                <a:ea typeface="Century Schoolbook"/>
                <a:cs typeface="Century Schoolbook"/>
                <a:sym typeface="Century Schoolbook"/>
              </a:rPr>
              <a:t>Write at </a:t>
            </a:r>
            <a:r>
              <a:rPr lang="en" sz="3600" dirty="0">
                <a:latin typeface="+mj-lt"/>
                <a:ea typeface="Century Schoolbook"/>
                <a:cs typeface="Century Schoolbook"/>
                <a:sym typeface="Century Schoolbook"/>
              </a:rPr>
              <a:t>least </a:t>
            </a:r>
            <a:r>
              <a:rPr lang="en" sz="3600" dirty="0" smtClean="0">
                <a:latin typeface="+mj-lt"/>
                <a:ea typeface="Century Schoolbook"/>
                <a:cs typeface="Century Schoolbook"/>
                <a:sym typeface="Century Schoolbook"/>
              </a:rPr>
              <a:t>6 rules.</a:t>
            </a:r>
            <a:br>
              <a:rPr lang="en" sz="3600" dirty="0" smtClean="0">
                <a:latin typeface="+mj-lt"/>
                <a:ea typeface="Century Schoolbook"/>
                <a:cs typeface="Century Schoolbook"/>
                <a:sym typeface="Century Schoolbook"/>
              </a:rPr>
            </a:br>
            <a:r>
              <a:rPr lang="en" sz="3600" dirty="0" smtClean="0">
                <a:latin typeface="+mj-lt"/>
                <a:ea typeface="Century Schoolbook"/>
                <a:cs typeface="Century Schoolbook"/>
                <a:sym typeface="Century Schoolbook"/>
              </a:rPr>
              <a:t>Include </a:t>
            </a:r>
            <a:r>
              <a:rPr lang="en" sz="3600" dirty="0">
                <a:latin typeface="+mj-lt"/>
                <a:ea typeface="Century Schoolbook"/>
                <a:cs typeface="Century Schoolbook"/>
                <a:sym typeface="Century Schoolbook"/>
              </a:rPr>
              <a:t>both Dos &amp; </a:t>
            </a:r>
            <a:r>
              <a:rPr lang="en" sz="3600" dirty="0" smtClean="0">
                <a:latin typeface="+mj-lt"/>
                <a:ea typeface="Century Schoolbook"/>
                <a:cs typeface="Century Schoolbook"/>
                <a:sym typeface="Century Schoolbook"/>
              </a:rPr>
              <a:t>Don’ts.</a:t>
            </a:r>
            <a:endParaRPr lang="en" sz="3600" dirty="0">
              <a:latin typeface="+mj-lt"/>
              <a:ea typeface="Century Schoolbook"/>
              <a:cs typeface="Century Schoolbook"/>
              <a:sym typeface="Century Schoolbook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https://www.youtube.com/watch?v=PrXdum3engk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sz="36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0" y="3333125"/>
            <a:ext cx="3315950" cy="16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9550" y="3333125"/>
            <a:ext cx="3315950" cy="16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8350" y="3333125"/>
            <a:ext cx="1657975" cy="16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3175000" cy="4102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5526"/>
            <a:ext cx="3065356" cy="3960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79" y="555526"/>
            <a:ext cx="3119266" cy="40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73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571500">
              <a:spcBef>
                <a:spcPts val="0"/>
              </a:spcBef>
              <a:buFont typeface="Arial" pitchFamily="34" charset="0"/>
              <a:buChar char="•"/>
            </a:pPr>
            <a:r>
              <a:rPr lang="en" sz="3600" dirty="0">
                <a:latin typeface="Century Schoolbook"/>
                <a:ea typeface="Century Schoolbook"/>
                <a:cs typeface="Century Schoolbook"/>
                <a:sym typeface="Century Schoolbook"/>
              </a:rPr>
              <a:t>Share your manners book with your groupmates.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" sz="3600" dirty="0">
                <a:latin typeface="Century Schoolbook"/>
                <a:ea typeface="Century Schoolbook"/>
                <a:cs typeface="Century Schoolbook"/>
                <a:sym typeface="Century Schoolbook"/>
              </a:rPr>
              <a:t>Each group </a:t>
            </a:r>
            <a:r>
              <a:rPr lang="en-US" altLang="zh-TW" sz="3600" dirty="0">
                <a:latin typeface="Times New Roman"/>
                <a:ea typeface="新細明體"/>
              </a:rPr>
              <a:t>compiles their manners book and shares it</a:t>
            </a:r>
            <a:r>
              <a:rPr lang="en-US" altLang="zh-TW" sz="3600" dirty="0">
                <a:latin typeface="Times New Roman"/>
                <a:ea typeface="Times New Roman"/>
              </a:rPr>
              <a:t> </a:t>
            </a:r>
            <a:r>
              <a:rPr lang="en-US" altLang="zh-TW" sz="3600" dirty="0" smtClean="0">
                <a:latin typeface="Times New Roman"/>
                <a:ea typeface="新細明體"/>
              </a:rPr>
              <a:t>with </a:t>
            </a:r>
            <a:r>
              <a:rPr lang="en" sz="36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the </a:t>
            </a:r>
            <a:r>
              <a:rPr lang="en" sz="3600" dirty="0">
                <a:latin typeface="Century Schoolbook"/>
                <a:ea typeface="Century Schoolbook"/>
                <a:cs typeface="Century Schoolbook"/>
                <a:sym typeface="Century Schoolbook"/>
              </a:rPr>
              <a:t>class.</a:t>
            </a:r>
          </a:p>
          <a:p>
            <a:pPr lvl="0" rtl="0">
              <a:spcBef>
                <a:spcPts val="0"/>
              </a:spcBef>
              <a:buNone/>
            </a:pPr>
            <a:endParaRPr sz="3600" dirty="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00" y="2931790"/>
            <a:ext cx="3315950" cy="16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550" y="2919224"/>
            <a:ext cx="3315950" cy="16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8350" y="2919015"/>
            <a:ext cx="1657975" cy="16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7776864" cy="5143500"/>
          </a:xfrm>
          <a:prstGeom prst="rect">
            <a:avLst/>
          </a:prstGeom>
        </p:spPr>
      </p:pic>
      <p:sp>
        <p:nvSpPr>
          <p:cNvPr id="3" name="幻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圆角矩形 5"/>
          <p:cNvSpPr/>
          <p:nvPr/>
        </p:nvSpPr>
        <p:spPr>
          <a:xfrm>
            <a:off x="323528" y="0"/>
            <a:ext cx="77768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5600" b="1" dirty="0" smtClean="0">
                <a:solidFill>
                  <a:schemeClr val="tx1"/>
                </a:solidFill>
                <a:latin typeface="Century Schoolbook"/>
                <a:cs typeface="Century Schoolbook"/>
              </a:rPr>
              <a:t>Classroom Manners</a:t>
            </a:r>
            <a:endParaRPr kumimoji="1" lang="zh-CN" altLang="en-US" sz="5600" b="1" dirty="0">
              <a:solidFill>
                <a:schemeClr val="tx1"/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0969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79512" y="123478"/>
            <a:ext cx="4933800" cy="48965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Century Schoolbook"/>
                <a:ea typeface="Century Schoolbook"/>
                <a:cs typeface="Century Schoolbook"/>
                <a:sym typeface="Century Schoolbook"/>
              </a:rPr>
              <a:t>Read </a:t>
            </a:r>
            <a:r>
              <a:rPr lang="en" sz="3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The Bad Good Manners Book</a:t>
            </a:r>
            <a:r>
              <a:rPr lang="en" sz="3600" dirty="0">
                <a:latin typeface="Century Schoolbook"/>
                <a:ea typeface="Century Schoolbook"/>
                <a:cs typeface="Century Schoolbook"/>
                <a:sym typeface="Century Schoolbook"/>
              </a:rPr>
              <a:t> together. </a:t>
            </a:r>
            <a:r>
              <a:rPr lang="en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https://www.youtube.com/watch?v=xkp5PpIhdsc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"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200" b="1" u="sng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Activity 1</a:t>
            </a:r>
            <a:r>
              <a:rPr lang="en" sz="32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" sz="32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32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Copy </a:t>
            </a:r>
            <a:r>
              <a:rPr lang="en" sz="3200" dirty="0">
                <a:latin typeface="Century Schoolbook"/>
                <a:ea typeface="Century Schoolbook"/>
                <a:cs typeface="Century Schoolbook"/>
                <a:sym typeface="Century Schoolbook"/>
              </a:rPr>
              <a:t>the </a:t>
            </a:r>
            <a:r>
              <a:rPr lang="en" sz="32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rules </a:t>
            </a:r>
            <a:r>
              <a:rPr lang="en" sz="3200" dirty="0">
                <a:latin typeface="Century Schoolbook"/>
                <a:ea typeface="Century Schoolbook"/>
                <a:cs typeface="Century Schoolbook"/>
                <a:sym typeface="Century Schoolbook"/>
              </a:rPr>
              <a:t>onto your </a:t>
            </a:r>
            <a:r>
              <a:rPr lang="en" sz="3200" b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Worksheet</a:t>
            </a:r>
            <a:r>
              <a:rPr lang="en-US" sz="3200" b="1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" sz="32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if </a:t>
            </a:r>
            <a:r>
              <a:rPr lang="en" sz="3200" dirty="0">
                <a:latin typeface="Century Schoolbook"/>
                <a:ea typeface="Century Schoolbook"/>
                <a:cs typeface="Century Schoolbook"/>
                <a:sym typeface="Century Schoolbook"/>
              </a:rPr>
              <a:t>you have the same </a:t>
            </a:r>
            <a:r>
              <a:rPr lang="en" sz="3200" dirty="0" smtClean="0">
                <a:latin typeface="Century Schoolbook"/>
                <a:ea typeface="Century Schoolbook"/>
                <a:cs typeface="Century Schoolbook"/>
                <a:sym typeface="Century Schoolbook"/>
              </a:rPr>
              <a:t>rules. </a:t>
            </a:r>
            <a:r>
              <a:rPr lang="en" sz="3200" dirty="0">
                <a:latin typeface="Century Schoolbook"/>
                <a:ea typeface="Century Schoolbook"/>
                <a:cs typeface="Century Schoolbook"/>
                <a:sym typeface="Century Schoolbook"/>
              </a:rPr>
              <a:t>at home.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500" y="515850"/>
            <a:ext cx="3820974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图片 4" descr="shar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51470"/>
            <a:ext cx="8520600" cy="572700"/>
          </a:xfrm>
        </p:spPr>
        <p:txBody>
          <a:bodyPr/>
          <a:lstStyle/>
          <a:p>
            <a:r>
              <a:rPr kumimoji="1" lang="en-US" altLang="zh-CN" dirty="0" smtClean="0">
                <a:latin typeface="Century Schoolbook"/>
                <a:cs typeface="Century Schoolbook"/>
              </a:rPr>
              <a:t>Activity 2</a:t>
            </a:r>
            <a:br>
              <a:rPr kumimoji="1" lang="en-US" altLang="zh-CN" dirty="0" smtClean="0">
                <a:latin typeface="Century Schoolbook"/>
                <a:cs typeface="Century Schoolbook"/>
              </a:rPr>
            </a:br>
            <a:r>
              <a:rPr kumimoji="1" lang="en-US" altLang="zh-CN" b="1" dirty="0" smtClean="0">
                <a:latin typeface="Helvetica"/>
                <a:cs typeface="Helvetica"/>
              </a:rPr>
              <a:t>According to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the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book,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what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  <a:latin typeface="Helvetica"/>
                <a:cs typeface="Helvetica"/>
              </a:rPr>
              <a:t>shouldn’t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you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do?</a:t>
            </a:r>
            <a:endParaRPr kumimoji="1" lang="zh-CN" altLang="en-US" b="1" dirty="0">
              <a:latin typeface="Helvetica"/>
              <a:cs typeface="Helvetic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圆角矩形 5"/>
          <p:cNvSpPr/>
          <p:nvPr/>
        </p:nvSpPr>
        <p:spPr>
          <a:xfrm>
            <a:off x="107504" y="1092454"/>
            <a:ext cx="8913652" cy="408391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leave the tap on in the bathroom.</a:t>
            </a:r>
          </a:p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fill the sink up with hairs.</a:t>
            </a:r>
          </a:p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bung the loo up with papers.</a:t>
            </a:r>
          </a:p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leave your toys on the stairs!</a:t>
            </a:r>
          </a:p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mess around in the kitchen.</a:t>
            </a:r>
          </a:p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dress up the dog or the cat!</a:t>
            </a:r>
          </a:p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have a shampoo with a big tube of glue.</a:t>
            </a:r>
          </a:p>
          <a:p>
            <a:pPr marL="457200" indent="-342900">
              <a:lnSpc>
                <a:spcPct val="150000"/>
              </a:lnSpc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tell your mum that she’s fat.</a:t>
            </a:r>
          </a:p>
          <a:p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27584" y="1315027"/>
            <a:ext cx="792088" cy="381642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6600"/>
              </a:solidFill>
            </a:endParaRPr>
          </a:p>
        </p:txBody>
      </p:sp>
      <p:sp>
        <p:nvSpPr>
          <p:cNvPr id="9" name="Shape 83"/>
          <p:cNvSpPr/>
          <p:nvPr/>
        </p:nvSpPr>
        <p:spPr>
          <a:xfrm>
            <a:off x="6300191" y="1419622"/>
            <a:ext cx="2720965" cy="18767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+ </a:t>
            </a:r>
            <a:r>
              <a:rPr lang="en" sz="3600" dirty="0" smtClean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verb </a:t>
            </a:r>
            <a:endParaRPr lang="en" sz="28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619672" y="1308603"/>
            <a:ext cx="758527" cy="381642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-164554"/>
            <a:ext cx="8520600" cy="572700"/>
          </a:xfrm>
        </p:spPr>
        <p:txBody>
          <a:bodyPr/>
          <a:lstStyle/>
          <a:p>
            <a:r>
              <a:rPr kumimoji="1" lang="en-US" altLang="zh-CN" dirty="0" smtClean="0">
                <a:latin typeface="Century Schoolbook"/>
                <a:cs typeface="Century Schoolbook"/>
              </a:rPr>
              <a:t>Activity 2</a:t>
            </a:r>
            <a:br>
              <a:rPr kumimoji="1" lang="en-US" altLang="zh-CN" dirty="0" smtClean="0">
                <a:latin typeface="Century Schoolbook"/>
                <a:cs typeface="Century Schoolbook"/>
              </a:rPr>
            </a:br>
            <a:r>
              <a:rPr kumimoji="1" lang="en-US" altLang="zh-CN" b="1" dirty="0" smtClean="0">
                <a:latin typeface="Helvetica"/>
                <a:cs typeface="Helvetica"/>
              </a:rPr>
              <a:t>According to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the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book,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what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  <a:latin typeface="Helvetica"/>
                <a:cs typeface="Helvetica"/>
              </a:rPr>
              <a:t>shouldn’t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you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do?</a:t>
            </a:r>
            <a:endParaRPr kumimoji="1" lang="zh-CN" altLang="en-US" b="1" dirty="0">
              <a:latin typeface="Helvetica"/>
              <a:cs typeface="Helvetic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圆角矩形 5"/>
          <p:cNvSpPr/>
          <p:nvPr/>
        </p:nvSpPr>
        <p:spPr>
          <a:xfrm>
            <a:off x="-396552" y="771550"/>
            <a:ext cx="5400600" cy="437195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leave the tap on in the bathroom.</a:t>
            </a:r>
          </a:p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fill the sink up with hairs.</a:t>
            </a:r>
          </a:p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bung the loo up with papers.</a:t>
            </a:r>
          </a:p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leave your toys on the stairs!</a:t>
            </a:r>
          </a:p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mess around in the kitchen.</a:t>
            </a:r>
          </a:p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dress up the dog or the cat!</a:t>
            </a:r>
          </a:p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have a shampoo with a big tube of glue.</a:t>
            </a:r>
          </a:p>
          <a:p>
            <a:pPr marL="457200" indent="-342900">
              <a:buFont typeface="Century Schoolbook"/>
              <a:buAutoNum type="arabicPeriod"/>
            </a:pPr>
            <a:r>
              <a:rPr lang="en" altLang="zh-CN" sz="20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Don’t tell your mum that she’s fat.</a:t>
            </a:r>
          </a:p>
          <a:p>
            <a:endParaRPr kumimoji="1" lang="zh-CN" altLang="en-US" sz="700" dirty="0">
              <a:solidFill>
                <a:schemeClr val="tx1"/>
              </a:solidFill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5004048" y="1099058"/>
            <a:ext cx="4139952" cy="3776948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altLang="zh-TW" sz="2600" b="1" dirty="0" smtClean="0">
                <a:solidFill>
                  <a:schemeClr val="tx1"/>
                </a:solidFill>
              </a:rPr>
              <a:t>a. Sentences </a:t>
            </a:r>
            <a:r>
              <a:rPr lang="en-US" altLang="zh-TW" sz="2600" b="1" dirty="0">
                <a:solidFill>
                  <a:schemeClr val="tx1"/>
                </a:solidFill>
              </a:rPr>
              <a:t>1-8 start with the word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“_______”, </a:t>
            </a:r>
            <a:r>
              <a:rPr lang="en-US" altLang="zh-TW" sz="2600" b="1" dirty="0">
                <a:solidFill>
                  <a:schemeClr val="tx1"/>
                </a:solidFill>
              </a:rPr>
              <a:t>and it is followed by a/an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_____________ </a:t>
            </a:r>
          </a:p>
          <a:p>
            <a:pPr lvl="0"/>
            <a:r>
              <a:rPr lang="en-US" altLang="zh-TW" sz="2600" b="1" dirty="0" smtClean="0">
                <a:solidFill>
                  <a:schemeClr val="tx1"/>
                </a:solidFill>
              </a:rPr>
              <a:t>(*noun / verb </a:t>
            </a:r>
            <a:r>
              <a:rPr lang="en-US" altLang="zh-TW" sz="2600" b="1" dirty="0">
                <a:solidFill>
                  <a:schemeClr val="tx1"/>
                </a:solidFill>
              </a:rPr>
              <a:t>/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adjective </a:t>
            </a:r>
            <a:r>
              <a:rPr lang="en-US" altLang="zh-TW" sz="2600" b="1" dirty="0">
                <a:solidFill>
                  <a:schemeClr val="tx1"/>
                </a:solidFill>
              </a:rPr>
              <a:t>/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adverb). </a:t>
            </a:r>
            <a:endParaRPr lang="zh-TW" altLang="zh-TW" sz="2600" b="1" dirty="0">
              <a:solidFill>
                <a:schemeClr val="tx1"/>
              </a:solidFill>
            </a:endParaRPr>
          </a:p>
          <a:p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08104" y="2139702"/>
            <a:ext cx="1115805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tx1"/>
                </a:solidFill>
              </a:rPr>
              <a:t>Don’t</a:t>
            </a:r>
            <a:endParaRPr lang="zh-TW" altLang="en-US" sz="2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2931790"/>
            <a:ext cx="1314719" cy="37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600" b="1" dirty="0" smtClean="0">
                <a:solidFill>
                  <a:schemeClr val="tx1"/>
                </a:solidFill>
              </a:rPr>
              <a:t>verb</a:t>
            </a:r>
            <a:endParaRPr lang="zh-TW" alt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1700" y="51470"/>
            <a:ext cx="8520600" cy="572700"/>
          </a:xfrm>
        </p:spPr>
        <p:txBody>
          <a:bodyPr/>
          <a:lstStyle/>
          <a:p>
            <a:r>
              <a:rPr kumimoji="1" lang="en-US" altLang="zh-CN" dirty="0" smtClean="0">
                <a:latin typeface="Century Schoolbook"/>
                <a:cs typeface="Century Schoolbook"/>
              </a:rPr>
              <a:t>Activity 2</a:t>
            </a:r>
            <a:br>
              <a:rPr kumimoji="1" lang="en-US" altLang="zh-CN" dirty="0" smtClean="0">
                <a:latin typeface="Century Schoolbook"/>
                <a:cs typeface="Century Schoolbook"/>
              </a:rPr>
            </a:br>
            <a:r>
              <a:rPr kumimoji="1" lang="en-US" altLang="zh-CN" b="1" dirty="0" smtClean="0">
                <a:latin typeface="Helvetica"/>
                <a:cs typeface="Helvetica"/>
              </a:rPr>
              <a:t>According to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the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book,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what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  <a:latin typeface="Helvetica"/>
                <a:cs typeface="Helvetica"/>
              </a:rPr>
              <a:t>should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you</a:t>
            </a:r>
            <a:r>
              <a:rPr kumimoji="1" lang="zh-CN" altLang="en-US" b="1" dirty="0" smtClean="0">
                <a:latin typeface="Helvetica"/>
                <a:cs typeface="Helvetica"/>
              </a:rPr>
              <a:t> </a:t>
            </a:r>
            <a:r>
              <a:rPr kumimoji="1" lang="en-US" altLang="zh-CN" b="1" dirty="0" smtClean="0">
                <a:latin typeface="Helvetica"/>
                <a:cs typeface="Helvetica"/>
              </a:rPr>
              <a:t>do?</a:t>
            </a:r>
            <a:endParaRPr kumimoji="1" lang="zh-CN" altLang="en-US" b="1" dirty="0">
              <a:latin typeface="Helvetica"/>
              <a:cs typeface="Helvetica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6" name="圆角矩形 5"/>
          <p:cNvSpPr/>
          <p:nvPr/>
        </p:nvSpPr>
        <p:spPr>
          <a:xfrm>
            <a:off x="179512" y="1059582"/>
            <a:ext cx="8280920" cy="3384376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>
              <a:lnSpc>
                <a:spcPct val="150000"/>
              </a:lnSpc>
              <a:buSzPct val="100000"/>
            </a:pPr>
            <a:r>
              <a:rPr lang="en-US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</a:t>
            </a: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9. Do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dress yourself properly.</a:t>
            </a:r>
          </a:p>
          <a:p>
            <a:pPr marL="457200" lvl="0">
              <a:lnSpc>
                <a:spcPct val="150000"/>
              </a:lnSpc>
              <a:buSzPct val="100000"/>
            </a:pP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10. Do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put the right shoes on your feet.</a:t>
            </a:r>
          </a:p>
          <a:p>
            <a:pPr marL="457200" lvl="0">
              <a:lnSpc>
                <a:spcPct val="150000"/>
              </a:lnSpc>
              <a:buSzPct val="100000"/>
            </a:pP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11. Do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try to mind your own </a:t>
            </a: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business.</a:t>
            </a:r>
          </a:p>
          <a:p>
            <a:pPr marL="457200" lvl="0">
              <a:lnSpc>
                <a:spcPct val="150000"/>
              </a:lnSpc>
              <a:buSzPct val="100000"/>
            </a:pPr>
            <a:r>
              <a:rPr lang="en" altLang="zh-CN" sz="2800" dirty="0" smtClean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12. Do </a:t>
            </a:r>
            <a:r>
              <a:rPr lang="en" altLang="zh-CN" sz="2800" dirty="0">
                <a:solidFill>
                  <a:schemeClr val="tx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tidy your terrible room.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03648" y="1419622"/>
            <a:ext cx="576064" cy="244827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66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79712" y="1419622"/>
            <a:ext cx="720080" cy="244827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6600"/>
              </a:solidFill>
            </a:endParaRPr>
          </a:p>
        </p:txBody>
      </p:sp>
      <p:sp>
        <p:nvSpPr>
          <p:cNvPr id="8" name="Shape 95"/>
          <p:cNvSpPr/>
          <p:nvPr/>
        </p:nvSpPr>
        <p:spPr>
          <a:xfrm>
            <a:off x="6156176" y="3367072"/>
            <a:ext cx="2664296" cy="136491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800" dirty="0" smtClean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</a:t>
            </a:r>
            <a:endParaRPr lang="en" sz="3200" b="1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r>
              <a:rPr lang="en" sz="3200" b="1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+ </a:t>
            </a:r>
            <a:r>
              <a:rPr lang="en" sz="3200" b="1" dirty="0" smtClean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verb</a:t>
            </a:r>
            <a:endParaRPr lang="en" altLang="zh-CN" sz="3200" b="1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lvl="0" rtl="0">
              <a:spcBef>
                <a:spcPts val="0"/>
              </a:spcBef>
              <a:buNone/>
            </a:pPr>
            <a:endParaRPr lang="en" sz="4800" dirty="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6778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8" grpId="0" animBg="1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674</Words>
  <Application>Microsoft Office PowerPoint</Application>
  <PresentationFormat>On-screen Show (16:9)</PresentationFormat>
  <Paragraphs>135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新細明體</vt:lpstr>
      <vt:lpstr>Baskerville</vt:lpstr>
      <vt:lpstr>宋体</vt:lpstr>
      <vt:lpstr>Helvetica</vt:lpstr>
      <vt:lpstr>Josefin Slab</vt:lpstr>
      <vt:lpstr>Times New Roman</vt:lpstr>
      <vt:lpstr>Amatic SC</vt:lpstr>
      <vt:lpstr>Arial Black</vt:lpstr>
      <vt:lpstr>Arial Unicode MS</vt:lpstr>
      <vt:lpstr>Century Schoolbook</vt:lpstr>
      <vt:lpstr>simple-light-2</vt:lpstr>
      <vt:lpstr>1_simple-light-2</vt:lpstr>
      <vt:lpstr>The Bad Good Manners Book      (by Babette Cole)</vt:lpstr>
      <vt:lpstr>What rules do we have in the classroom?</vt:lpstr>
      <vt:lpstr>PowerPoint Presentation</vt:lpstr>
      <vt:lpstr>PowerPoint Presentation</vt:lpstr>
      <vt:lpstr>Read The Bad Good Manners Book together. https://www.youtube.com/watch?v=xkp5PpIhdsc    Activity 1 Copy the rules onto your Worksheet if you have the same rules. at home.</vt:lpstr>
      <vt:lpstr>PowerPoint Presentation</vt:lpstr>
      <vt:lpstr>Activity 2 According to the book, what shouldn’t you do?</vt:lpstr>
      <vt:lpstr>Activity 2 According to the book, what shouldn’t you do?</vt:lpstr>
      <vt:lpstr>Activity 2 According to the book, what should you do?</vt:lpstr>
      <vt:lpstr>Activity 2 According to the book, what should you do?</vt:lpstr>
      <vt:lpstr>13.            Brush your hair, clean your teeth, wash your hands!</vt:lpstr>
      <vt:lpstr> d. Can we take away “Do” at the beginning of sentences 9-12?</vt:lpstr>
      <vt:lpstr>Do you have any other rules at home?  Finish Activity 3. </vt:lpstr>
      <vt:lpstr>Share your Manners’ list with your partner.   Are your partner’s home rules good rules to follow?</vt:lpstr>
      <vt:lpstr>Now exchange the rules with your partner. Are the rules written correctly?</vt:lpstr>
      <vt:lpstr>In the book, can you find…?  - Words with “oo” (e.g. good) - Words with “ee” (e.g. teeth)</vt:lpstr>
      <vt:lpstr>Pronunciation game Read the following words.  Are they read in the same way? </vt:lpstr>
      <vt:lpstr>Vowel Digraph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Jazz Chants</vt:lpstr>
      <vt:lpstr>PowerPoint Presentation</vt:lpstr>
      <vt:lpstr>Extended Task What are the manners in public places?</vt:lpstr>
      <vt:lpstr>Create a Manners’ Book in public places. Write at least 6 rules. Include both Dos &amp; Don’ts. https://www.youtube.com/watch?v=PrXdum3engk  </vt:lpstr>
      <vt:lpstr>Share your manners book with your groupmates. Each group compiles their manners book and shares it with the class.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Bad Good Manners Book</dc:title>
  <dc:creator>HKIEd</dc:creator>
  <cp:lastModifiedBy>HKIEd</cp:lastModifiedBy>
  <cp:revision>21</cp:revision>
  <dcterms:modified xsi:type="dcterms:W3CDTF">2017-05-10T06:16:43Z</dcterms:modified>
</cp:coreProperties>
</file>