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9" r:id="rId1"/>
  </p:sldMasterIdLst>
  <p:notesMasterIdLst>
    <p:notesMasterId r:id="rId77"/>
  </p:notesMasterIdLst>
  <p:handoutMasterIdLst>
    <p:handoutMasterId r:id="rId78"/>
  </p:handoutMasterIdLst>
  <p:sldIdLst>
    <p:sldId id="256" r:id="rId2"/>
    <p:sldId id="448" r:id="rId3"/>
    <p:sldId id="449" r:id="rId4"/>
    <p:sldId id="450" r:id="rId5"/>
    <p:sldId id="451" r:id="rId6"/>
    <p:sldId id="452" r:id="rId7"/>
    <p:sldId id="293" r:id="rId8"/>
    <p:sldId id="294" r:id="rId9"/>
    <p:sldId id="295" r:id="rId10"/>
    <p:sldId id="296" r:id="rId11"/>
    <p:sldId id="371" r:id="rId12"/>
    <p:sldId id="453" r:id="rId13"/>
    <p:sldId id="454" r:id="rId14"/>
    <p:sldId id="455" r:id="rId15"/>
    <p:sldId id="336" r:id="rId16"/>
    <p:sldId id="373" r:id="rId17"/>
    <p:sldId id="456" r:id="rId18"/>
    <p:sldId id="457" r:id="rId19"/>
    <p:sldId id="458" r:id="rId20"/>
    <p:sldId id="459" r:id="rId21"/>
    <p:sldId id="372" r:id="rId22"/>
    <p:sldId id="460" r:id="rId23"/>
    <p:sldId id="461" r:id="rId24"/>
    <p:sldId id="462" r:id="rId25"/>
    <p:sldId id="463" r:id="rId26"/>
    <p:sldId id="464" r:id="rId27"/>
    <p:sldId id="465" r:id="rId28"/>
    <p:sldId id="466" r:id="rId29"/>
    <p:sldId id="467" r:id="rId30"/>
    <p:sldId id="468" r:id="rId31"/>
    <p:sldId id="469" r:id="rId32"/>
    <p:sldId id="470" r:id="rId33"/>
    <p:sldId id="471" r:id="rId34"/>
    <p:sldId id="472" r:id="rId35"/>
    <p:sldId id="473" r:id="rId36"/>
    <p:sldId id="474" r:id="rId37"/>
    <p:sldId id="478" r:id="rId38"/>
    <p:sldId id="475" r:id="rId39"/>
    <p:sldId id="476" r:id="rId40"/>
    <p:sldId id="477" r:id="rId41"/>
    <p:sldId id="435" r:id="rId42"/>
    <p:sldId id="436" r:id="rId43"/>
    <p:sldId id="437" r:id="rId44"/>
    <p:sldId id="438" r:id="rId45"/>
    <p:sldId id="479" r:id="rId46"/>
    <p:sldId id="480" r:id="rId47"/>
    <p:sldId id="481" r:id="rId48"/>
    <p:sldId id="482" r:id="rId49"/>
    <p:sldId id="483" r:id="rId50"/>
    <p:sldId id="484" r:id="rId51"/>
    <p:sldId id="485" r:id="rId52"/>
    <p:sldId id="444" r:id="rId53"/>
    <p:sldId id="486" r:id="rId54"/>
    <p:sldId id="360" r:id="rId55"/>
    <p:sldId id="361" r:id="rId56"/>
    <p:sldId id="362" r:id="rId57"/>
    <p:sldId id="363" r:id="rId58"/>
    <p:sldId id="364" r:id="rId59"/>
    <p:sldId id="487" r:id="rId60"/>
    <p:sldId id="412" r:id="rId61"/>
    <p:sldId id="368" r:id="rId62"/>
    <p:sldId id="416" r:id="rId63"/>
    <p:sldId id="413" r:id="rId64"/>
    <p:sldId id="488" r:id="rId65"/>
    <p:sldId id="415" r:id="rId66"/>
    <p:sldId id="418" r:id="rId67"/>
    <p:sldId id="276" r:id="rId68"/>
    <p:sldId id="277" r:id="rId69"/>
    <p:sldId id="489" r:id="rId70"/>
    <p:sldId id="278" r:id="rId71"/>
    <p:sldId id="279" r:id="rId72"/>
    <p:sldId id="281" r:id="rId73"/>
    <p:sldId id="282" r:id="rId74"/>
    <p:sldId id="490" r:id="rId75"/>
    <p:sldId id="283" r:id="rId76"/>
  </p:sldIdLst>
  <p:sldSz cx="9144000" cy="6858000" type="screen4x3"/>
  <p:notesSz cx="6858000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KIEd" initials="HKIEd" lastIdx="10" clrIdx="0"/>
  <p:cmAuthor id="1" name="LEE, Fung King Jackie" initials="LFKJ" lastIdx="9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D69900"/>
    <a:srgbClr val="D6BBEB"/>
    <a:srgbClr val="FEF2E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3DA6BF1-8256-4F41-8444-E37C998B8AA9}">
  <a:tblStyle styleId="{53DA6BF1-8256-4F41-8444-E37C998B8AA9}" styleName="Table_0">
    <a:wholeTbl>
      <a:tcTxStyle b="off" i="off">
        <a:font>
          <a:latin typeface="Gill Sans MT"/>
          <a:ea typeface="Gill Sans MT"/>
          <a:cs typeface="Gill Sans M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EF2E7"/>
          </a:solidFill>
        </a:fill>
      </a:tcStyle>
    </a:wholeTbl>
    <a:band1H>
      <a:tcStyle>
        <a:tcBdr/>
        <a:fill>
          <a:solidFill>
            <a:srgbClr val="FCE4CB"/>
          </a:solidFill>
        </a:fill>
      </a:tcStyle>
    </a:band1H>
    <a:band1V>
      <a:tcStyle>
        <a:tcBdr/>
        <a:fill>
          <a:solidFill>
            <a:srgbClr val="FCE4CB"/>
          </a:solidFill>
        </a:fill>
      </a:tcStyle>
    </a:band1V>
    <a:la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3" autoAdjust="0"/>
    <p:restoredTop sz="80925" autoAdjust="0"/>
  </p:normalViewPr>
  <p:slideViewPr>
    <p:cSldViewPr snapToGrid="0">
      <p:cViewPr varScale="1">
        <p:scale>
          <a:sx n="38" d="100"/>
          <a:sy n="38" d="100"/>
        </p:scale>
        <p:origin x="1038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6B0F3-64A3-43D4-B543-D970DD16B2B1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A5F78-4187-4AB5-B5FE-27A4A617D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273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980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980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95388" y="1241425"/>
            <a:ext cx="44672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777194"/>
            <a:ext cx="5486399" cy="39086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71799" cy="4980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9428584"/>
            <a:ext cx="2971799" cy="4980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66593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BLRjm79apo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1241425"/>
            <a:ext cx="44672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777194"/>
            <a:ext cx="5486399" cy="390861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2" y="9428584"/>
            <a:ext cx="2971799" cy="4980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079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0121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777194"/>
            <a:ext cx="5486399" cy="390861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1241425"/>
            <a:ext cx="44672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2332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1241425"/>
            <a:ext cx="44672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777194"/>
            <a:ext cx="5486399" cy="390861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YouTube video 3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(00:00-03:32)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  //youtu.be/OBLRjm79apo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275" name="Shape 275"/>
          <p:cNvSpPr txBox="1">
            <a:spLocks noGrp="1"/>
          </p:cNvSpPr>
          <p:nvPr>
            <p:ph type="sldNum" idx="12"/>
          </p:nvPr>
        </p:nvSpPr>
        <p:spPr>
          <a:xfrm>
            <a:off x="3884612" y="9428584"/>
            <a:ext cx="2971799" cy="4980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lang="en-GB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0482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777194"/>
            <a:ext cx="5486399" cy="390861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1241425"/>
            <a:ext cx="44672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2765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777194"/>
            <a:ext cx="5486399" cy="390861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1241425"/>
            <a:ext cx="44672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8077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777194"/>
            <a:ext cx="5486399" cy="390861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1241425"/>
            <a:ext cx="44672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2492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777194"/>
            <a:ext cx="5486399" cy="390861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1241425"/>
            <a:ext cx="44672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4435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777194"/>
            <a:ext cx="5486399" cy="390861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1241425"/>
            <a:ext cx="44672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1258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777194"/>
            <a:ext cx="5486399" cy="390861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1241425"/>
            <a:ext cx="44672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0178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777194"/>
            <a:ext cx="5486399" cy="390861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1241425"/>
            <a:ext cx="44672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2559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09897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777194"/>
            <a:ext cx="5486399" cy="390861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1241425"/>
            <a:ext cx="44672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3687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777194"/>
            <a:ext cx="5486399" cy="390861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1241425"/>
            <a:ext cx="44672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9482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777194"/>
            <a:ext cx="5486399" cy="390861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1241425"/>
            <a:ext cx="44672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15846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685800" y="4777194"/>
            <a:ext cx="5486399" cy="390861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01" name="Shape 401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1241425"/>
            <a:ext cx="44672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7677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685800" y="4777194"/>
            <a:ext cx="5486399" cy="390861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10" name="Shape 410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1241425"/>
            <a:ext cx="44672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1554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8491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0249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530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6511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2657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dirty="0"/>
              <a:t>Video for forget+gerund example:</a:t>
            </a:r>
            <a:r>
              <a:rPr lang="en-US" altLang="zh-HK" baseline="0" dirty="0"/>
              <a:t> </a:t>
            </a:r>
            <a:br>
              <a:rPr lang="en-US" altLang="zh-HK" baseline="0" dirty="0"/>
            </a:br>
            <a:r>
              <a:rPr lang="en-US" altLang="zh-HK" baseline="0" dirty="0"/>
              <a:t>https://drive.google.com/file/d/0BzGserN7sE-jd1E1NTVGSWhKOUE/view?usp=sharing</a:t>
            </a:r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8185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5320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2667763" y="630936"/>
            <a:ext cx="3926681" cy="52292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lnTo>
                  <a:pt x="61164" y="109"/>
                </a:lnTo>
                <a:lnTo>
                  <a:pt x="62292" y="400"/>
                </a:lnTo>
                <a:lnTo>
                  <a:pt x="63383" y="837"/>
                </a:lnTo>
                <a:lnTo>
                  <a:pt x="64511" y="1384"/>
                </a:lnTo>
                <a:lnTo>
                  <a:pt x="65567" y="2003"/>
                </a:lnTo>
                <a:lnTo>
                  <a:pt x="66658" y="2659"/>
                </a:lnTo>
                <a:lnTo>
                  <a:pt x="67750" y="3242"/>
                </a:lnTo>
                <a:lnTo>
                  <a:pt x="68841" y="3825"/>
                </a:lnTo>
                <a:lnTo>
                  <a:pt x="69896" y="4262"/>
                </a:lnTo>
                <a:lnTo>
                  <a:pt x="71061" y="4553"/>
                </a:lnTo>
                <a:lnTo>
                  <a:pt x="72189" y="4699"/>
                </a:lnTo>
                <a:lnTo>
                  <a:pt x="73389" y="4699"/>
                </a:lnTo>
                <a:lnTo>
                  <a:pt x="74627" y="4626"/>
                </a:lnTo>
                <a:lnTo>
                  <a:pt x="75864" y="4480"/>
                </a:lnTo>
                <a:lnTo>
                  <a:pt x="77101" y="4298"/>
                </a:lnTo>
                <a:lnTo>
                  <a:pt x="78338" y="4153"/>
                </a:lnTo>
                <a:lnTo>
                  <a:pt x="79575" y="4043"/>
                </a:lnTo>
                <a:lnTo>
                  <a:pt x="80739" y="4080"/>
                </a:lnTo>
                <a:lnTo>
                  <a:pt x="81867" y="4225"/>
                </a:lnTo>
                <a:lnTo>
                  <a:pt x="82959" y="4553"/>
                </a:lnTo>
                <a:lnTo>
                  <a:pt x="83869" y="5027"/>
                </a:lnTo>
                <a:lnTo>
                  <a:pt x="84742" y="5646"/>
                </a:lnTo>
                <a:lnTo>
                  <a:pt x="85506" y="6375"/>
                </a:lnTo>
                <a:lnTo>
                  <a:pt x="86270" y="7213"/>
                </a:lnTo>
                <a:lnTo>
                  <a:pt x="86961" y="8087"/>
                </a:lnTo>
                <a:lnTo>
                  <a:pt x="87653" y="8998"/>
                </a:lnTo>
                <a:lnTo>
                  <a:pt x="88344" y="9908"/>
                </a:lnTo>
                <a:lnTo>
                  <a:pt x="89035" y="10783"/>
                </a:lnTo>
                <a:lnTo>
                  <a:pt x="89763" y="11621"/>
                </a:lnTo>
                <a:lnTo>
                  <a:pt x="90600" y="12349"/>
                </a:lnTo>
                <a:lnTo>
                  <a:pt x="91400" y="13005"/>
                </a:lnTo>
                <a:lnTo>
                  <a:pt x="92310" y="13515"/>
                </a:lnTo>
                <a:lnTo>
                  <a:pt x="93292" y="13952"/>
                </a:lnTo>
                <a:lnTo>
                  <a:pt x="94348" y="14316"/>
                </a:lnTo>
                <a:lnTo>
                  <a:pt x="95439" y="14644"/>
                </a:lnTo>
                <a:lnTo>
                  <a:pt x="96531" y="14936"/>
                </a:lnTo>
                <a:lnTo>
                  <a:pt x="97659" y="15227"/>
                </a:lnTo>
                <a:lnTo>
                  <a:pt x="98714" y="15555"/>
                </a:lnTo>
                <a:lnTo>
                  <a:pt x="99769" y="15919"/>
                </a:lnTo>
                <a:lnTo>
                  <a:pt x="100751" y="16357"/>
                </a:lnTo>
                <a:lnTo>
                  <a:pt x="101625" y="16903"/>
                </a:lnTo>
                <a:lnTo>
                  <a:pt x="102425" y="17559"/>
                </a:lnTo>
                <a:lnTo>
                  <a:pt x="103080" y="18360"/>
                </a:lnTo>
                <a:lnTo>
                  <a:pt x="103626" y="19234"/>
                </a:lnTo>
                <a:lnTo>
                  <a:pt x="104063" y="20218"/>
                </a:lnTo>
                <a:lnTo>
                  <a:pt x="104426" y="21275"/>
                </a:lnTo>
                <a:lnTo>
                  <a:pt x="104754" y="22331"/>
                </a:lnTo>
                <a:lnTo>
                  <a:pt x="105045" y="23460"/>
                </a:lnTo>
                <a:lnTo>
                  <a:pt x="105336" y="24553"/>
                </a:lnTo>
                <a:lnTo>
                  <a:pt x="105664" y="25646"/>
                </a:lnTo>
                <a:lnTo>
                  <a:pt x="106027" y="26703"/>
                </a:lnTo>
                <a:lnTo>
                  <a:pt x="106464" y="27686"/>
                </a:lnTo>
                <a:lnTo>
                  <a:pt x="106973" y="28597"/>
                </a:lnTo>
                <a:lnTo>
                  <a:pt x="107628" y="29398"/>
                </a:lnTo>
                <a:lnTo>
                  <a:pt x="108356" y="30236"/>
                </a:lnTo>
                <a:lnTo>
                  <a:pt x="109193" y="30965"/>
                </a:lnTo>
                <a:lnTo>
                  <a:pt x="110066" y="31657"/>
                </a:lnTo>
                <a:lnTo>
                  <a:pt x="111012" y="32349"/>
                </a:lnTo>
                <a:lnTo>
                  <a:pt x="111922" y="33041"/>
                </a:lnTo>
                <a:lnTo>
                  <a:pt x="112795" y="33734"/>
                </a:lnTo>
                <a:lnTo>
                  <a:pt x="113632" y="34499"/>
                </a:lnTo>
                <a:lnTo>
                  <a:pt x="114360" y="35264"/>
                </a:lnTo>
                <a:lnTo>
                  <a:pt x="114978" y="36138"/>
                </a:lnTo>
                <a:lnTo>
                  <a:pt x="115451" y="37049"/>
                </a:lnTo>
                <a:lnTo>
                  <a:pt x="115779" y="38142"/>
                </a:lnTo>
                <a:lnTo>
                  <a:pt x="115924" y="39271"/>
                </a:lnTo>
                <a:lnTo>
                  <a:pt x="115961" y="40437"/>
                </a:lnTo>
                <a:lnTo>
                  <a:pt x="115852" y="41675"/>
                </a:lnTo>
                <a:lnTo>
                  <a:pt x="115706" y="42914"/>
                </a:lnTo>
                <a:lnTo>
                  <a:pt x="115524" y="44153"/>
                </a:lnTo>
                <a:lnTo>
                  <a:pt x="115379" y="45391"/>
                </a:lnTo>
                <a:lnTo>
                  <a:pt x="115306" y="46630"/>
                </a:lnTo>
                <a:lnTo>
                  <a:pt x="115306" y="47832"/>
                </a:lnTo>
                <a:lnTo>
                  <a:pt x="115451" y="48961"/>
                </a:lnTo>
                <a:lnTo>
                  <a:pt x="115742" y="50091"/>
                </a:lnTo>
                <a:lnTo>
                  <a:pt x="116179" y="51147"/>
                </a:lnTo>
                <a:lnTo>
                  <a:pt x="116761" y="52240"/>
                </a:lnTo>
                <a:lnTo>
                  <a:pt x="117343" y="53333"/>
                </a:lnTo>
                <a:lnTo>
                  <a:pt x="117998" y="54426"/>
                </a:lnTo>
                <a:lnTo>
                  <a:pt x="118617" y="55482"/>
                </a:lnTo>
                <a:lnTo>
                  <a:pt x="119163" y="56612"/>
                </a:lnTo>
                <a:lnTo>
                  <a:pt x="119599" y="57704"/>
                </a:lnTo>
                <a:lnTo>
                  <a:pt x="119890" y="58834"/>
                </a:lnTo>
                <a:lnTo>
                  <a:pt x="120000" y="60000"/>
                </a:lnTo>
                <a:lnTo>
                  <a:pt x="119890" y="61165"/>
                </a:lnTo>
                <a:lnTo>
                  <a:pt x="119599" y="62295"/>
                </a:lnTo>
                <a:lnTo>
                  <a:pt x="119163" y="63387"/>
                </a:lnTo>
                <a:lnTo>
                  <a:pt x="118617" y="64517"/>
                </a:lnTo>
                <a:lnTo>
                  <a:pt x="117998" y="65573"/>
                </a:lnTo>
                <a:lnTo>
                  <a:pt x="117343" y="66666"/>
                </a:lnTo>
                <a:lnTo>
                  <a:pt x="116761" y="67759"/>
                </a:lnTo>
                <a:lnTo>
                  <a:pt x="116179" y="68852"/>
                </a:lnTo>
                <a:lnTo>
                  <a:pt x="115742" y="69908"/>
                </a:lnTo>
                <a:lnTo>
                  <a:pt x="115451" y="71038"/>
                </a:lnTo>
                <a:lnTo>
                  <a:pt x="115306" y="72167"/>
                </a:lnTo>
                <a:lnTo>
                  <a:pt x="115306" y="73369"/>
                </a:lnTo>
                <a:lnTo>
                  <a:pt x="115379" y="74608"/>
                </a:lnTo>
                <a:lnTo>
                  <a:pt x="115524" y="75846"/>
                </a:lnTo>
                <a:lnTo>
                  <a:pt x="115706" y="77085"/>
                </a:lnTo>
                <a:lnTo>
                  <a:pt x="115852" y="78324"/>
                </a:lnTo>
                <a:lnTo>
                  <a:pt x="115961" y="79562"/>
                </a:lnTo>
                <a:lnTo>
                  <a:pt x="115924" y="80728"/>
                </a:lnTo>
                <a:lnTo>
                  <a:pt x="115779" y="81857"/>
                </a:lnTo>
                <a:lnTo>
                  <a:pt x="115451" y="82950"/>
                </a:lnTo>
                <a:lnTo>
                  <a:pt x="114978" y="83861"/>
                </a:lnTo>
                <a:lnTo>
                  <a:pt x="114360" y="84735"/>
                </a:lnTo>
                <a:lnTo>
                  <a:pt x="113632" y="85500"/>
                </a:lnTo>
                <a:lnTo>
                  <a:pt x="112795" y="86265"/>
                </a:lnTo>
                <a:lnTo>
                  <a:pt x="111922" y="86958"/>
                </a:lnTo>
                <a:lnTo>
                  <a:pt x="111012" y="87650"/>
                </a:lnTo>
                <a:lnTo>
                  <a:pt x="110066" y="88342"/>
                </a:lnTo>
                <a:lnTo>
                  <a:pt x="109193" y="89034"/>
                </a:lnTo>
                <a:lnTo>
                  <a:pt x="108356" y="89763"/>
                </a:lnTo>
                <a:lnTo>
                  <a:pt x="107628" y="90601"/>
                </a:lnTo>
                <a:lnTo>
                  <a:pt x="106973" y="91402"/>
                </a:lnTo>
                <a:lnTo>
                  <a:pt x="106464" y="92313"/>
                </a:lnTo>
                <a:lnTo>
                  <a:pt x="106027" y="93296"/>
                </a:lnTo>
                <a:lnTo>
                  <a:pt x="105664" y="94353"/>
                </a:lnTo>
                <a:lnTo>
                  <a:pt x="105336" y="95446"/>
                </a:lnTo>
                <a:lnTo>
                  <a:pt x="105045" y="96539"/>
                </a:lnTo>
                <a:lnTo>
                  <a:pt x="104754" y="97668"/>
                </a:lnTo>
                <a:lnTo>
                  <a:pt x="104426" y="98724"/>
                </a:lnTo>
                <a:lnTo>
                  <a:pt x="104063" y="99781"/>
                </a:lnTo>
                <a:lnTo>
                  <a:pt x="103626" y="100765"/>
                </a:lnTo>
                <a:lnTo>
                  <a:pt x="103080" y="101639"/>
                </a:lnTo>
                <a:lnTo>
                  <a:pt x="102425" y="102440"/>
                </a:lnTo>
                <a:lnTo>
                  <a:pt x="101625" y="103096"/>
                </a:lnTo>
                <a:lnTo>
                  <a:pt x="100751" y="103642"/>
                </a:lnTo>
                <a:lnTo>
                  <a:pt x="99769" y="104080"/>
                </a:lnTo>
                <a:lnTo>
                  <a:pt x="98714" y="104444"/>
                </a:lnTo>
                <a:lnTo>
                  <a:pt x="97659" y="104772"/>
                </a:lnTo>
                <a:lnTo>
                  <a:pt x="96531" y="105063"/>
                </a:lnTo>
                <a:lnTo>
                  <a:pt x="95439" y="105355"/>
                </a:lnTo>
                <a:lnTo>
                  <a:pt x="94348" y="105683"/>
                </a:lnTo>
                <a:lnTo>
                  <a:pt x="93292" y="106047"/>
                </a:lnTo>
                <a:lnTo>
                  <a:pt x="92310" y="106484"/>
                </a:lnTo>
                <a:lnTo>
                  <a:pt x="91400" y="106994"/>
                </a:lnTo>
                <a:lnTo>
                  <a:pt x="90600" y="107650"/>
                </a:lnTo>
                <a:lnTo>
                  <a:pt x="89763" y="108378"/>
                </a:lnTo>
                <a:lnTo>
                  <a:pt x="89035" y="109216"/>
                </a:lnTo>
                <a:lnTo>
                  <a:pt x="88344" y="110091"/>
                </a:lnTo>
                <a:lnTo>
                  <a:pt x="87653" y="111001"/>
                </a:lnTo>
                <a:lnTo>
                  <a:pt x="86961" y="111912"/>
                </a:lnTo>
                <a:lnTo>
                  <a:pt x="86270" y="112786"/>
                </a:lnTo>
                <a:lnTo>
                  <a:pt x="85506" y="113624"/>
                </a:lnTo>
                <a:lnTo>
                  <a:pt x="84742" y="114353"/>
                </a:lnTo>
                <a:lnTo>
                  <a:pt x="83869" y="114972"/>
                </a:lnTo>
                <a:lnTo>
                  <a:pt x="82959" y="115446"/>
                </a:lnTo>
                <a:lnTo>
                  <a:pt x="81867" y="115774"/>
                </a:lnTo>
                <a:lnTo>
                  <a:pt x="80739" y="115919"/>
                </a:lnTo>
                <a:lnTo>
                  <a:pt x="79575" y="115956"/>
                </a:lnTo>
                <a:lnTo>
                  <a:pt x="78338" y="115846"/>
                </a:lnTo>
                <a:lnTo>
                  <a:pt x="77101" y="115701"/>
                </a:lnTo>
                <a:lnTo>
                  <a:pt x="75864" y="115519"/>
                </a:lnTo>
                <a:lnTo>
                  <a:pt x="74627" y="115373"/>
                </a:lnTo>
                <a:lnTo>
                  <a:pt x="73389" y="115300"/>
                </a:lnTo>
                <a:lnTo>
                  <a:pt x="72189" y="115300"/>
                </a:lnTo>
                <a:lnTo>
                  <a:pt x="71061" y="115446"/>
                </a:lnTo>
                <a:lnTo>
                  <a:pt x="69896" y="115737"/>
                </a:lnTo>
                <a:lnTo>
                  <a:pt x="68841" y="116174"/>
                </a:lnTo>
                <a:lnTo>
                  <a:pt x="67750" y="116757"/>
                </a:lnTo>
                <a:lnTo>
                  <a:pt x="66658" y="117340"/>
                </a:lnTo>
                <a:lnTo>
                  <a:pt x="65567" y="117996"/>
                </a:lnTo>
                <a:lnTo>
                  <a:pt x="64511" y="118615"/>
                </a:lnTo>
                <a:lnTo>
                  <a:pt x="63383" y="119162"/>
                </a:lnTo>
                <a:lnTo>
                  <a:pt x="62292" y="119599"/>
                </a:lnTo>
                <a:lnTo>
                  <a:pt x="61164" y="119890"/>
                </a:lnTo>
                <a:lnTo>
                  <a:pt x="60000" y="120000"/>
                </a:lnTo>
                <a:lnTo>
                  <a:pt x="58835" y="119890"/>
                </a:lnTo>
                <a:lnTo>
                  <a:pt x="57707" y="119599"/>
                </a:lnTo>
                <a:lnTo>
                  <a:pt x="56616" y="119162"/>
                </a:lnTo>
                <a:lnTo>
                  <a:pt x="55488" y="118615"/>
                </a:lnTo>
                <a:lnTo>
                  <a:pt x="54432" y="117996"/>
                </a:lnTo>
                <a:lnTo>
                  <a:pt x="53341" y="117340"/>
                </a:lnTo>
                <a:lnTo>
                  <a:pt x="52249" y="116757"/>
                </a:lnTo>
                <a:lnTo>
                  <a:pt x="51158" y="116174"/>
                </a:lnTo>
                <a:lnTo>
                  <a:pt x="50066" y="115737"/>
                </a:lnTo>
                <a:lnTo>
                  <a:pt x="48938" y="115446"/>
                </a:lnTo>
                <a:lnTo>
                  <a:pt x="47810" y="115300"/>
                </a:lnTo>
                <a:lnTo>
                  <a:pt x="46610" y="115300"/>
                </a:lnTo>
                <a:lnTo>
                  <a:pt x="45372" y="115373"/>
                </a:lnTo>
                <a:lnTo>
                  <a:pt x="44135" y="115519"/>
                </a:lnTo>
                <a:lnTo>
                  <a:pt x="42898" y="115701"/>
                </a:lnTo>
                <a:lnTo>
                  <a:pt x="41661" y="115846"/>
                </a:lnTo>
                <a:lnTo>
                  <a:pt x="40424" y="115956"/>
                </a:lnTo>
                <a:lnTo>
                  <a:pt x="39260" y="115919"/>
                </a:lnTo>
                <a:lnTo>
                  <a:pt x="38132" y="115774"/>
                </a:lnTo>
                <a:lnTo>
                  <a:pt x="37040" y="115446"/>
                </a:lnTo>
                <a:lnTo>
                  <a:pt x="36130" y="114972"/>
                </a:lnTo>
                <a:lnTo>
                  <a:pt x="35257" y="114353"/>
                </a:lnTo>
                <a:lnTo>
                  <a:pt x="34493" y="113624"/>
                </a:lnTo>
                <a:lnTo>
                  <a:pt x="33729" y="112786"/>
                </a:lnTo>
                <a:lnTo>
                  <a:pt x="33038" y="111912"/>
                </a:lnTo>
                <a:lnTo>
                  <a:pt x="32346" y="111001"/>
                </a:lnTo>
                <a:lnTo>
                  <a:pt x="31655" y="110091"/>
                </a:lnTo>
                <a:lnTo>
                  <a:pt x="30964" y="109216"/>
                </a:lnTo>
                <a:lnTo>
                  <a:pt x="30236" y="108378"/>
                </a:lnTo>
                <a:lnTo>
                  <a:pt x="29399" y="107650"/>
                </a:lnTo>
                <a:lnTo>
                  <a:pt x="28599" y="106994"/>
                </a:lnTo>
                <a:lnTo>
                  <a:pt x="27689" y="106484"/>
                </a:lnTo>
                <a:lnTo>
                  <a:pt x="26707" y="106047"/>
                </a:lnTo>
                <a:lnTo>
                  <a:pt x="25651" y="105683"/>
                </a:lnTo>
                <a:lnTo>
                  <a:pt x="24560" y="105355"/>
                </a:lnTo>
                <a:lnTo>
                  <a:pt x="23468" y="105063"/>
                </a:lnTo>
                <a:lnTo>
                  <a:pt x="22340" y="104772"/>
                </a:lnTo>
                <a:lnTo>
                  <a:pt x="21285" y="104444"/>
                </a:lnTo>
                <a:lnTo>
                  <a:pt x="20230" y="104080"/>
                </a:lnTo>
                <a:lnTo>
                  <a:pt x="19248" y="103642"/>
                </a:lnTo>
                <a:lnTo>
                  <a:pt x="18374" y="103096"/>
                </a:lnTo>
                <a:lnTo>
                  <a:pt x="17574" y="102440"/>
                </a:lnTo>
                <a:lnTo>
                  <a:pt x="16919" y="101639"/>
                </a:lnTo>
                <a:lnTo>
                  <a:pt x="16373" y="100765"/>
                </a:lnTo>
                <a:lnTo>
                  <a:pt x="15936" y="99781"/>
                </a:lnTo>
                <a:lnTo>
                  <a:pt x="15573" y="98724"/>
                </a:lnTo>
                <a:lnTo>
                  <a:pt x="15245" y="97668"/>
                </a:lnTo>
                <a:lnTo>
                  <a:pt x="14954" y="96539"/>
                </a:lnTo>
                <a:lnTo>
                  <a:pt x="14663" y="95446"/>
                </a:lnTo>
                <a:lnTo>
                  <a:pt x="14335" y="94353"/>
                </a:lnTo>
                <a:lnTo>
                  <a:pt x="13972" y="93296"/>
                </a:lnTo>
                <a:lnTo>
                  <a:pt x="13535" y="92313"/>
                </a:lnTo>
                <a:lnTo>
                  <a:pt x="13026" y="91402"/>
                </a:lnTo>
                <a:lnTo>
                  <a:pt x="12371" y="90601"/>
                </a:lnTo>
                <a:lnTo>
                  <a:pt x="11643" y="89763"/>
                </a:lnTo>
                <a:lnTo>
                  <a:pt x="10806" y="89034"/>
                </a:lnTo>
                <a:lnTo>
                  <a:pt x="9896" y="88342"/>
                </a:lnTo>
                <a:lnTo>
                  <a:pt x="8987" y="87650"/>
                </a:lnTo>
                <a:lnTo>
                  <a:pt x="8077" y="86958"/>
                </a:lnTo>
                <a:lnTo>
                  <a:pt x="7204" y="86265"/>
                </a:lnTo>
                <a:lnTo>
                  <a:pt x="6367" y="85500"/>
                </a:lnTo>
                <a:lnTo>
                  <a:pt x="5639" y="84735"/>
                </a:lnTo>
                <a:lnTo>
                  <a:pt x="5021" y="83861"/>
                </a:lnTo>
                <a:lnTo>
                  <a:pt x="4548" y="82950"/>
                </a:lnTo>
                <a:lnTo>
                  <a:pt x="4220" y="81857"/>
                </a:lnTo>
                <a:lnTo>
                  <a:pt x="4075" y="80728"/>
                </a:lnTo>
                <a:lnTo>
                  <a:pt x="4038" y="79562"/>
                </a:lnTo>
                <a:lnTo>
                  <a:pt x="4147" y="78324"/>
                </a:lnTo>
                <a:lnTo>
                  <a:pt x="4293" y="77085"/>
                </a:lnTo>
                <a:lnTo>
                  <a:pt x="4475" y="75846"/>
                </a:lnTo>
                <a:lnTo>
                  <a:pt x="4620" y="74608"/>
                </a:lnTo>
                <a:lnTo>
                  <a:pt x="4693" y="73369"/>
                </a:lnTo>
                <a:lnTo>
                  <a:pt x="4693" y="72167"/>
                </a:lnTo>
                <a:lnTo>
                  <a:pt x="4548" y="71038"/>
                </a:lnTo>
                <a:lnTo>
                  <a:pt x="4257" y="69908"/>
                </a:lnTo>
                <a:lnTo>
                  <a:pt x="3820" y="68852"/>
                </a:lnTo>
                <a:lnTo>
                  <a:pt x="3274" y="67759"/>
                </a:lnTo>
                <a:lnTo>
                  <a:pt x="2656" y="66666"/>
                </a:lnTo>
                <a:lnTo>
                  <a:pt x="2001" y="65573"/>
                </a:lnTo>
                <a:lnTo>
                  <a:pt x="1382" y="64517"/>
                </a:lnTo>
                <a:lnTo>
                  <a:pt x="836" y="63387"/>
                </a:lnTo>
                <a:lnTo>
                  <a:pt x="400" y="62295"/>
                </a:lnTo>
                <a:lnTo>
                  <a:pt x="109" y="61165"/>
                </a:lnTo>
                <a:lnTo>
                  <a:pt x="0" y="60000"/>
                </a:lnTo>
                <a:lnTo>
                  <a:pt x="109" y="58834"/>
                </a:lnTo>
                <a:lnTo>
                  <a:pt x="400" y="57704"/>
                </a:lnTo>
                <a:lnTo>
                  <a:pt x="836" y="56612"/>
                </a:lnTo>
                <a:lnTo>
                  <a:pt x="1382" y="55482"/>
                </a:lnTo>
                <a:lnTo>
                  <a:pt x="2001" y="54426"/>
                </a:lnTo>
                <a:lnTo>
                  <a:pt x="2656" y="53333"/>
                </a:lnTo>
                <a:lnTo>
                  <a:pt x="3274" y="52240"/>
                </a:lnTo>
                <a:lnTo>
                  <a:pt x="3820" y="51147"/>
                </a:lnTo>
                <a:lnTo>
                  <a:pt x="4257" y="50091"/>
                </a:lnTo>
                <a:lnTo>
                  <a:pt x="4548" y="48961"/>
                </a:lnTo>
                <a:lnTo>
                  <a:pt x="4693" y="47832"/>
                </a:lnTo>
                <a:lnTo>
                  <a:pt x="4693" y="46630"/>
                </a:lnTo>
                <a:lnTo>
                  <a:pt x="4620" y="45391"/>
                </a:lnTo>
                <a:lnTo>
                  <a:pt x="4475" y="44153"/>
                </a:lnTo>
                <a:lnTo>
                  <a:pt x="4293" y="42914"/>
                </a:lnTo>
                <a:lnTo>
                  <a:pt x="4147" y="41675"/>
                </a:lnTo>
                <a:lnTo>
                  <a:pt x="4038" y="40437"/>
                </a:lnTo>
                <a:lnTo>
                  <a:pt x="4075" y="39271"/>
                </a:lnTo>
                <a:lnTo>
                  <a:pt x="4220" y="38142"/>
                </a:lnTo>
                <a:lnTo>
                  <a:pt x="4548" y="37049"/>
                </a:lnTo>
                <a:lnTo>
                  <a:pt x="5021" y="36138"/>
                </a:lnTo>
                <a:lnTo>
                  <a:pt x="5639" y="35264"/>
                </a:lnTo>
                <a:lnTo>
                  <a:pt x="6367" y="34499"/>
                </a:lnTo>
                <a:lnTo>
                  <a:pt x="7204" y="33734"/>
                </a:lnTo>
                <a:lnTo>
                  <a:pt x="8077" y="33041"/>
                </a:lnTo>
                <a:lnTo>
                  <a:pt x="8987" y="32349"/>
                </a:lnTo>
                <a:lnTo>
                  <a:pt x="9896" y="31657"/>
                </a:lnTo>
                <a:lnTo>
                  <a:pt x="10806" y="30965"/>
                </a:lnTo>
                <a:lnTo>
                  <a:pt x="11643" y="30236"/>
                </a:lnTo>
                <a:lnTo>
                  <a:pt x="12371" y="29398"/>
                </a:lnTo>
                <a:lnTo>
                  <a:pt x="13026" y="28597"/>
                </a:lnTo>
                <a:lnTo>
                  <a:pt x="13535" y="27686"/>
                </a:lnTo>
                <a:lnTo>
                  <a:pt x="13972" y="26703"/>
                </a:lnTo>
                <a:lnTo>
                  <a:pt x="14335" y="25646"/>
                </a:lnTo>
                <a:lnTo>
                  <a:pt x="14663" y="24553"/>
                </a:lnTo>
                <a:lnTo>
                  <a:pt x="14954" y="23460"/>
                </a:lnTo>
                <a:lnTo>
                  <a:pt x="15245" y="22331"/>
                </a:lnTo>
                <a:lnTo>
                  <a:pt x="15573" y="21275"/>
                </a:lnTo>
                <a:lnTo>
                  <a:pt x="15936" y="20218"/>
                </a:lnTo>
                <a:lnTo>
                  <a:pt x="16373" y="19234"/>
                </a:lnTo>
                <a:lnTo>
                  <a:pt x="16919" y="18360"/>
                </a:lnTo>
                <a:lnTo>
                  <a:pt x="17574" y="17559"/>
                </a:lnTo>
                <a:lnTo>
                  <a:pt x="18374" y="16903"/>
                </a:lnTo>
                <a:lnTo>
                  <a:pt x="19248" y="16357"/>
                </a:lnTo>
                <a:lnTo>
                  <a:pt x="20230" y="15919"/>
                </a:lnTo>
                <a:lnTo>
                  <a:pt x="21285" y="15555"/>
                </a:lnTo>
                <a:lnTo>
                  <a:pt x="22340" y="15227"/>
                </a:lnTo>
                <a:lnTo>
                  <a:pt x="23468" y="14936"/>
                </a:lnTo>
                <a:lnTo>
                  <a:pt x="24560" y="14644"/>
                </a:lnTo>
                <a:lnTo>
                  <a:pt x="25651" y="14316"/>
                </a:lnTo>
                <a:lnTo>
                  <a:pt x="26707" y="13952"/>
                </a:lnTo>
                <a:lnTo>
                  <a:pt x="27689" y="13515"/>
                </a:lnTo>
                <a:lnTo>
                  <a:pt x="28599" y="13005"/>
                </a:lnTo>
                <a:lnTo>
                  <a:pt x="29399" y="12349"/>
                </a:lnTo>
                <a:lnTo>
                  <a:pt x="30236" y="11621"/>
                </a:lnTo>
                <a:lnTo>
                  <a:pt x="30964" y="10783"/>
                </a:lnTo>
                <a:lnTo>
                  <a:pt x="31655" y="9908"/>
                </a:lnTo>
                <a:lnTo>
                  <a:pt x="32346" y="8998"/>
                </a:lnTo>
                <a:lnTo>
                  <a:pt x="33038" y="8087"/>
                </a:lnTo>
                <a:lnTo>
                  <a:pt x="33729" y="7213"/>
                </a:lnTo>
                <a:lnTo>
                  <a:pt x="34493" y="6375"/>
                </a:lnTo>
                <a:lnTo>
                  <a:pt x="35257" y="5646"/>
                </a:lnTo>
                <a:lnTo>
                  <a:pt x="36130" y="5027"/>
                </a:lnTo>
                <a:lnTo>
                  <a:pt x="37040" y="4553"/>
                </a:lnTo>
                <a:lnTo>
                  <a:pt x="38132" y="4225"/>
                </a:lnTo>
                <a:lnTo>
                  <a:pt x="39260" y="4080"/>
                </a:lnTo>
                <a:lnTo>
                  <a:pt x="40424" y="4043"/>
                </a:lnTo>
                <a:lnTo>
                  <a:pt x="41661" y="4153"/>
                </a:lnTo>
                <a:lnTo>
                  <a:pt x="42898" y="4298"/>
                </a:lnTo>
                <a:lnTo>
                  <a:pt x="44135" y="4480"/>
                </a:lnTo>
                <a:lnTo>
                  <a:pt x="45372" y="4626"/>
                </a:lnTo>
                <a:lnTo>
                  <a:pt x="46610" y="4699"/>
                </a:lnTo>
                <a:lnTo>
                  <a:pt x="47810" y="4699"/>
                </a:lnTo>
                <a:lnTo>
                  <a:pt x="48938" y="4553"/>
                </a:lnTo>
                <a:lnTo>
                  <a:pt x="50066" y="4262"/>
                </a:lnTo>
                <a:lnTo>
                  <a:pt x="51158" y="3825"/>
                </a:lnTo>
                <a:lnTo>
                  <a:pt x="52249" y="3242"/>
                </a:lnTo>
                <a:lnTo>
                  <a:pt x="53341" y="2659"/>
                </a:lnTo>
                <a:lnTo>
                  <a:pt x="54432" y="2003"/>
                </a:lnTo>
                <a:lnTo>
                  <a:pt x="55488" y="1384"/>
                </a:lnTo>
                <a:lnTo>
                  <a:pt x="56616" y="837"/>
                </a:lnTo>
                <a:lnTo>
                  <a:pt x="57707" y="400"/>
                </a:lnTo>
                <a:lnTo>
                  <a:pt x="58835" y="109"/>
                </a:lnTo>
                <a:lnTo>
                  <a:pt x="60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808892" y="1098388"/>
            <a:ext cx="7738814" cy="4394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Font typeface="Impact"/>
              <a:buNone/>
              <a:defRPr sz="75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1661283" y="5979196"/>
            <a:ext cx="6034030" cy="7422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ctr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ctr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13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ctr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ctr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ctr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ctr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ctr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ctr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808892" y="6375678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95E04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35249" y="6375679"/>
            <a:ext cx="3086100" cy="3457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95E04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800412" y="6375679"/>
            <a:ext cx="1747292" cy="3457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895E04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‹#›</a:t>
            </a:fld>
            <a:endParaRPr lang="en-GB" sz="900" dirty="0">
              <a:solidFill>
                <a:srgbClr val="895E0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4" name="Shape 24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 rot="5400000">
            <a:off x="5309088" y="2623039"/>
            <a:ext cx="5600404" cy="1119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Font typeface="Impact"/>
              <a:buNone/>
              <a:defRPr sz="3825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 rot="5400000">
            <a:off x="1289992" y="35369"/>
            <a:ext cx="5600404" cy="62944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7620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514350" marR="0" lvl="1" indent="-8572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3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857250" marR="0" lvl="2" indent="-9525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200150" marR="0" lvl="3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543050" marR="0" lvl="4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885950" marR="0" lvl="5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228850" marR="0" lvl="6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571750" marR="0" lvl="7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914650" marR="0" lvl="8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dt" idx="10"/>
          </p:nvPr>
        </p:nvSpPr>
        <p:spPr>
          <a:xfrm>
            <a:off x="938758" y="6375678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 dirty="0"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3028950" y="6375679"/>
            <a:ext cx="3086100" cy="3457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 dirty="0"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6457950" y="6375679"/>
            <a:ext cx="2114549" cy="3457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‹#›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91264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Font typeface="Impact"/>
              <a:buNone/>
              <a:defRPr sz="3825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38758" y="2286001"/>
            <a:ext cx="7633742" cy="35935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7620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514350" marR="0" lvl="1" indent="-8572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3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857250" marR="0" lvl="2" indent="-9525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200150" marR="0" lvl="3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543050" marR="0" lvl="4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885950" marR="0" lvl="5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228850" marR="0" lvl="6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571750" marR="0" lvl="7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914650" marR="0" lvl="8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938758" y="6375678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 dirty="0"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028950" y="6375679"/>
            <a:ext cx="3086100" cy="3457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 dirty="0"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6457950" y="6375679"/>
            <a:ext cx="2114549" cy="3457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‹#›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2432197" y="1073888"/>
            <a:ext cx="6140303" cy="40646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Font typeface="Impact"/>
              <a:buNone/>
              <a:defRPr sz="63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2432198" y="5159781"/>
            <a:ext cx="5263115" cy="9511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15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2427409" y="6375678"/>
            <a:ext cx="1120460" cy="3484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 dirty="0"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3959298" y="6375679"/>
            <a:ext cx="3086100" cy="3457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 dirty="0"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7456826" y="6375679"/>
            <a:ext cx="1115674" cy="3457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‹#›</a:t>
            </a:fld>
            <a:endParaRPr lang="en-GB" sz="900" dirty="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37" name="Shape 37"/>
          <p:cNvGrpSpPr/>
          <p:nvPr/>
        </p:nvGrpSpPr>
        <p:grpSpPr>
          <a:xfrm>
            <a:off x="0" y="0"/>
            <a:ext cx="2110979" cy="6858000"/>
            <a:chOff x="0" y="0"/>
            <a:chExt cx="2814638" cy="6858000"/>
          </a:xfrm>
        </p:grpSpPr>
        <p:sp>
          <p:nvSpPr>
            <p:cNvPr id="38" name="Shape 38"/>
            <p:cNvSpPr/>
            <p:nvPr/>
          </p:nvSpPr>
          <p:spPr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60304" y="0"/>
                  </a:lnTo>
                  <a:lnTo>
                    <a:pt x="61319" y="1555"/>
                  </a:lnTo>
                  <a:lnTo>
                    <a:pt x="62335" y="3083"/>
                  </a:lnTo>
                  <a:lnTo>
                    <a:pt x="63485" y="4583"/>
                  </a:lnTo>
                  <a:lnTo>
                    <a:pt x="64771" y="6027"/>
                  </a:lnTo>
                  <a:lnTo>
                    <a:pt x="66328" y="7388"/>
                  </a:lnTo>
                  <a:lnTo>
                    <a:pt x="68155" y="8666"/>
                  </a:lnTo>
                  <a:lnTo>
                    <a:pt x="70118" y="9750"/>
                  </a:lnTo>
                  <a:lnTo>
                    <a:pt x="72351" y="10750"/>
                  </a:lnTo>
                  <a:lnTo>
                    <a:pt x="74788" y="11722"/>
                  </a:lnTo>
                  <a:lnTo>
                    <a:pt x="77495" y="12666"/>
                  </a:lnTo>
                  <a:lnTo>
                    <a:pt x="80203" y="13527"/>
                  </a:lnTo>
                  <a:lnTo>
                    <a:pt x="83045" y="14444"/>
                  </a:lnTo>
                  <a:lnTo>
                    <a:pt x="85956" y="15305"/>
                  </a:lnTo>
                  <a:lnTo>
                    <a:pt x="88730" y="16222"/>
                  </a:lnTo>
                  <a:lnTo>
                    <a:pt x="91505" y="17138"/>
                  </a:lnTo>
                  <a:lnTo>
                    <a:pt x="94077" y="18083"/>
                  </a:lnTo>
                  <a:lnTo>
                    <a:pt x="96446" y="19083"/>
                  </a:lnTo>
                  <a:lnTo>
                    <a:pt x="98544" y="20138"/>
                  </a:lnTo>
                  <a:lnTo>
                    <a:pt x="100439" y="21250"/>
                  </a:lnTo>
                  <a:lnTo>
                    <a:pt x="101861" y="22444"/>
                  </a:lnTo>
                  <a:lnTo>
                    <a:pt x="102944" y="23777"/>
                  </a:lnTo>
                  <a:lnTo>
                    <a:pt x="103553" y="25194"/>
                  </a:lnTo>
                  <a:lnTo>
                    <a:pt x="103824" y="26666"/>
                  </a:lnTo>
                  <a:lnTo>
                    <a:pt x="103824" y="28138"/>
                  </a:lnTo>
                  <a:lnTo>
                    <a:pt x="103553" y="29666"/>
                  </a:lnTo>
                  <a:lnTo>
                    <a:pt x="103079" y="31250"/>
                  </a:lnTo>
                  <a:lnTo>
                    <a:pt x="102538" y="32805"/>
                  </a:lnTo>
                  <a:lnTo>
                    <a:pt x="102064" y="34361"/>
                  </a:lnTo>
                  <a:lnTo>
                    <a:pt x="101590" y="35916"/>
                  </a:lnTo>
                  <a:lnTo>
                    <a:pt x="101252" y="37500"/>
                  </a:lnTo>
                  <a:lnTo>
                    <a:pt x="101116" y="39027"/>
                  </a:lnTo>
                  <a:lnTo>
                    <a:pt x="101319" y="40500"/>
                  </a:lnTo>
                  <a:lnTo>
                    <a:pt x="101793" y="41972"/>
                  </a:lnTo>
                  <a:lnTo>
                    <a:pt x="102673" y="43333"/>
                  </a:lnTo>
                  <a:lnTo>
                    <a:pt x="103891" y="44722"/>
                  </a:lnTo>
                  <a:lnTo>
                    <a:pt x="105380" y="46083"/>
                  </a:lnTo>
                  <a:lnTo>
                    <a:pt x="107140" y="47444"/>
                  </a:lnTo>
                  <a:lnTo>
                    <a:pt x="109035" y="48805"/>
                  </a:lnTo>
                  <a:lnTo>
                    <a:pt x="110998" y="50194"/>
                  </a:lnTo>
                  <a:lnTo>
                    <a:pt x="112961" y="51527"/>
                  </a:lnTo>
                  <a:lnTo>
                    <a:pt x="114788" y="52916"/>
                  </a:lnTo>
                  <a:lnTo>
                    <a:pt x="116480" y="54277"/>
                  </a:lnTo>
                  <a:lnTo>
                    <a:pt x="117901" y="55722"/>
                  </a:lnTo>
                  <a:lnTo>
                    <a:pt x="119052" y="57138"/>
                  </a:lnTo>
                  <a:lnTo>
                    <a:pt x="119729" y="58555"/>
                  </a:lnTo>
                  <a:lnTo>
                    <a:pt x="120000" y="60000"/>
                  </a:lnTo>
                  <a:lnTo>
                    <a:pt x="119729" y="61444"/>
                  </a:lnTo>
                  <a:lnTo>
                    <a:pt x="119052" y="62861"/>
                  </a:lnTo>
                  <a:lnTo>
                    <a:pt x="117901" y="64277"/>
                  </a:lnTo>
                  <a:lnTo>
                    <a:pt x="116480" y="65722"/>
                  </a:lnTo>
                  <a:lnTo>
                    <a:pt x="114788" y="67083"/>
                  </a:lnTo>
                  <a:lnTo>
                    <a:pt x="112961" y="68472"/>
                  </a:lnTo>
                  <a:lnTo>
                    <a:pt x="110998" y="69805"/>
                  </a:lnTo>
                  <a:lnTo>
                    <a:pt x="109035" y="71194"/>
                  </a:lnTo>
                  <a:lnTo>
                    <a:pt x="107140" y="72555"/>
                  </a:lnTo>
                  <a:lnTo>
                    <a:pt x="105380" y="73916"/>
                  </a:lnTo>
                  <a:lnTo>
                    <a:pt x="103891" y="75277"/>
                  </a:lnTo>
                  <a:lnTo>
                    <a:pt x="102673" y="76666"/>
                  </a:lnTo>
                  <a:lnTo>
                    <a:pt x="101793" y="78027"/>
                  </a:lnTo>
                  <a:lnTo>
                    <a:pt x="101319" y="79500"/>
                  </a:lnTo>
                  <a:lnTo>
                    <a:pt x="101116" y="80972"/>
                  </a:lnTo>
                  <a:lnTo>
                    <a:pt x="101252" y="82500"/>
                  </a:lnTo>
                  <a:lnTo>
                    <a:pt x="101590" y="84083"/>
                  </a:lnTo>
                  <a:lnTo>
                    <a:pt x="102064" y="85638"/>
                  </a:lnTo>
                  <a:lnTo>
                    <a:pt x="102538" y="87194"/>
                  </a:lnTo>
                  <a:lnTo>
                    <a:pt x="103079" y="88750"/>
                  </a:lnTo>
                  <a:lnTo>
                    <a:pt x="103553" y="90333"/>
                  </a:lnTo>
                  <a:lnTo>
                    <a:pt x="103824" y="91861"/>
                  </a:lnTo>
                  <a:lnTo>
                    <a:pt x="103824" y="93333"/>
                  </a:lnTo>
                  <a:lnTo>
                    <a:pt x="103553" y="94805"/>
                  </a:lnTo>
                  <a:lnTo>
                    <a:pt x="102944" y="96222"/>
                  </a:lnTo>
                  <a:lnTo>
                    <a:pt x="101861" y="97555"/>
                  </a:lnTo>
                  <a:lnTo>
                    <a:pt x="100439" y="98750"/>
                  </a:lnTo>
                  <a:lnTo>
                    <a:pt x="98544" y="99861"/>
                  </a:lnTo>
                  <a:lnTo>
                    <a:pt x="96446" y="100916"/>
                  </a:lnTo>
                  <a:lnTo>
                    <a:pt x="94077" y="101916"/>
                  </a:lnTo>
                  <a:lnTo>
                    <a:pt x="91505" y="102861"/>
                  </a:lnTo>
                  <a:lnTo>
                    <a:pt x="88730" y="103777"/>
                  </a:lnTo>
                  <a:lnTo>
                    <a:pt x="85956" y="104694"/>
                  </a:lnTo>
                  <a:lnTo>
                    <a:pt x="83045" y="105555"/>
                  </a:lnTo>
                  <a:lnTo>
                    <a:pt x="80203" y="106472"/>
                  </a:lnTo>
                  <a:lnTo>
                    <a:pt x="77495" y="107333"/>
                  </a:lnTo>
                  <a:lnTo>
                    <a:pt x="74788" y="108277"/>
                  </a:lnTo>
                  <a:lnTo>
                    <a:pt x="72351" y="109250"/>
                  </a:lnTo>
                  <a:lnTo>
                    <a:pt x="70118" y="110250"/>
                  </a:lnTo>
                  <a:lnTo>
                    <a:pt x="68155" y="111333"/>
                  </a:lnTo>
                  <a:lnTo>
                    <a:pt x="66328" y="112611"/>
                  </a:lnTo>
                  <a:lnTo>
                    <a:pt x="64771" y="113972"/>
                  </a:lnTo>
                  <a:lnTo>
                    <a:pt x="63485" y="115416"/>
                  </a:lnTo>
                  <a:lnTo>
                    <a:pt x="62335" y="116916"/>
                  </a:lnTo>
                  <a:lnTo>
                    <a:pt x="61319" y="118444"/>
                  </a:lnTo>
                  <a:lnTo>
                    <a:pt x="60304" y="120000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39" name="Shape 39"/>
            <p:cNvSpPr/>
            <p:nvPr/>
          </p:nvSpPr>
          <p:spPr>
            <a:xfrm>
              <a:off x="874382" y="0"/>
              <a:ext cx="1646237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9787" y="0"/>
                  </a:lnTo>
                  <a:lnTo>
                    <a:pt x="21755" y="1527"/>
                  </a:lnTo>
                  <a:lnTo>
                    <a:pt x="23606" y="3055"/>
                  </a:lnTo>
                  <a:lnTo>
                    <a:pt x="25458" y="4611"/>
                  </a:lnTo>
                  <a:lnTo>
                    <a:pt x="27078" y="6194"/>
                  </a:lnTo>
                  <a:lnTo>
                    <a:pt x="29045" y="7722"/>
                  </a:lnTo>
                  <a:lnTo>
                    <a:pt x="31128" y="9194"/>
                  </a:lnTo>
                  <a:lnTo>
                    <a:pt x="33789" y="10583"/>
                  </a:lnTo>
                  <a:lnTo>
                    <a:pt x="36914" y="11861"/>
                  </a:lnTo>
                  <a:lnTo>
                    <a:pt x="40385" y="12944"/>
                  </a:lnTo>
                  <a:lnTo>
                    <a:pt x="44204" y="13972"/>
                  </a:lnTo>
                  <a:lnTo>
                    <a:pt x="48601" y="14916"/>
                  </a:lnTo>
                  <a:lnTo>
                    <a:pt x="53230" y="15861"/>
                  </a:lnTo>
                  <a:lnTo>
                    <a:pt x="58090" y="16750"/>
                  </a:lnTo>
                  <a:lnTo>
                    <a:pt x="62950" y="17638"/>
                  </a:lnTo>
                  <a:lnTo>
                    <a:pt x="67926" y="18555"/>
                  </a:lnTo>
                  <a:lnTo>
                    <a:pt x="72671" y="19444"/>
                  </a:lnTo>
                  <a:lnTo>
                    <a:pt x="77184" y="20388"/>
                  </a:lnTo>
                  <a:lnTo>
                    <a:pt x="81350" y="21416"/>
                  </a:lnTo>
                  <a:lnTo>
                    <a:pt x="85168" y="22444"/>
                  </a:lnTo>
                  <a:lnTo>
                    <a:pt x="88293" y="23555"/>
                  </a:lnTo>
                  <a:lnTo>
                    <a:pt x="90954" y="24805"/>
                  </a:lnTo>
                  <a:lnTo>
                    <a:pt x="92574" y="26027"/>
                  </a:lnTo>
                  <a:lnTo>
                    <a:pt x="93616" y="27388"/>
                  </a:lnTo>
                  <a:lnTo>
                    <a:pt x="94079" y="28722"/>
                  </a:lnTo>
                  <a:lnTo>
                    <a:pt x="93963" y="30138"/>
                  </a:lnTo>
                  <a:lnTo>
                    <a:pt x="93500" y="31555"/>
                  </a:lnTo>
                  <a:lnTo>
                    <a:pt x="92921" y="33027"/>
                  </a:lnTo>
                  <a:lnTo>
                    <a:pt x="92111" y="34500"/>
                  </a:lnTo>
                  <a:lnTo>
                    <a:pt x="91186" y="35972"/>
                  </a:lnTo>
                  <a:lnTo>
                    <a:pt x="90491" y="37444"/>
                  </a:lnTo>
                  <a:lnTo>
                    <a:pt x="90028" y="38916"/>
                  </a:lnTo>
                  <a:lnTo>
                    <a:pt x="89681" y="40333"/>
                  </a:lnTo>
                  <a:lnTo>
                    <a:pt x="90028" y="41722"/>
                  </a:lnTo>
                  <a:lnTo>
                    <a:pt x="90723" y="43083"/>
                  </a:lnTo>
                  <a:lnTo>
                    <a:pt x="92227" y="44500"/>
                  </a:lnTo>
                  <a:lnTo>
                    <a:pt x="94541" y="45888"/>
                  </a:lnTo>
                  <a:lnTo>
                    <a:pt x="97319" y="47277"/>
                  </a:lnTo>
                  <a:lnTo>
                    <a:pt x="100443" y="48666"/>
                  </a:lnTo>
                  <a:lnTo>
                    <a:pt x="103683" y="50027"/>
                  </a:lnTo>
                  <a:lnTo>
                    <a:pt x="107155" y="51416"/>
                  </a:lnTo>
                  <a:lnTo>
                    <a:pt x="110279" y="52805"/>
                  </a:lnTo>
                  <a:lnTo>
                    <a:pt x="113404" y="54222"/>
                  </a:lnTo>
                  <a:lnTo>
                    <a:pt x="116065" y="55638"/>
                  </a:lnTo>
                  <a:lnTo>
                    <a:pt x="118148" y="57055"/>
                  </a:lnTo>
                  <a:lnTo>
                    <a:pt x="119305" y="58500"/>
                  </a:lnTo>
                  <a:lnTo>
                    <a:pt x="120000" y="60000"/>
                  </a:lnTo>
                  <a:lnTo>
                    <a:pt x="119305" y="61500"/>
                  </a:lnTo>
                  <a:lnTo>
                    <a:pt x="118148" y="62944"/>
                  </a:lnTo>
                  <a:lnTo>
                    <a:pt x="116065" y="64361"/>
                  </a:lnTo>
                  <a:lnTo>
                    <a:pt x="113404" y="65777"/>
                  </a:lnTo>
                  <a:lnTo>
                    <a:pt x="110279" y="67194"/>
                  </a:lnTo>
                  <a:lnTo>
                    <a:pt x="107155" y="68583"/>
                  </a:lnTo>
                  <a:lnTo>
                    <a:pt x="103683" y="69972"/>
                  </a:lnTo>
                  <a:lnTo>
                    <a:pt x="100443" y="71333"/>
                  </a:lnTo>
                  <a:lnTo>
                    <a:pt x="97319" y="72722"/>
                  </a:lnTo>
                  <a:lnTo>
                    <a:pt x="94541" y="74111"/>
                  </a:lnTo>
                  <a:lnTo>
                    <a:pt x="92227" y="75500"/>
                  </a:lnTo>
                  <a:lnTo>
                    <a:pt x="90723" y="76916"/>
                  </a:lnTo>
                  <a:lnTo>
                    <a:pt x="90028" y="78277"/>
                  </a:lnTo>
                  <a:lnTo>
                    <a:pt x="89681" y="79666"/>
                  </a:lnTo>
                  <a:lnTo>
                    <a:pt x="90028" y="81083"/>
                  </a:lnTo>
                  <a:lnTo>
                    <a:pt x="90491" y="82555"/>
                  </a:lnTo>
                  <a:lnTo>
                    <a:pt x="91186" y="84027"/>
                  </a:lnTo>
                  <a:lnTo>
                    <a:pt x="92111" y="85500"/>
                  </a:lnTo>
                  <a:lnTo>
                    <a:pt x="92921" y="86972"/>
                  </a:lnTo>
                  <a:lnTo>
                    <a:pt x="93500" y="88444"/>
                  </a:lnTo>
                  <a:lnTo>
                    <a:pt x="93963" y="89861"/>
                  </a:lnTo>
                  <a:lnTo>
                    <a:pt x="94079" y="91277"/>
                  </a:lnTo>
                  <a:lnTo>
                    <a:pt x="93616" y="92611"/>
                  </a:lnTo>
                  <a:lnTo>
                    <a:pt x="92574" y="93972"/>
                  </a:lnTo>
                  <a:lnTo>
                    <a:pt x="90954" y="95194"/>
                  </a:lnTo>
                  <a:lnTo>
                    <a:pt x="88293" y="96444"/>
                  </a:lnTo>
                  <a:lnTo>
                    <a:pt x="85168" y="97555"/>
                  </a:lnTo>
                  <a:lnTo>
                    <a:pt x="81350" y="98583"/>
                  </a:lnTo>
                  <a:lnTo>
                    <a:pt x="77184" y="99611"/>
                  </a:lnTo>
                  <a:lnTo>
                    <a:pt x="72671" y="100555"/>
                  </a:lnTo>
                  <a:lnTo>
                    <a:pt x="67926" y="101444"/>
                  </a:lnTo>
                  <a:lnTo>
                    <a:pt x="62950" y="102361"/>
                  </a:lnTo>
                  <a:lnTo>
                    <a:pt x="58090" y="103250"/>
                  </a:lnTo>
                  <a:lnTo>
                    <a:pt x="53230" y="104138"/>
                  </a:lnTo>
                  <a:lnTo>
                    <a:pt x="48601" y="105083"/>
                  </a:lnTo>
                  <a:lnTo>
                    <a:pt x="44204" y="106027"/>
                  </a:lnTo>
                  <a:lnTo>
                    <a:pt x="40385" y="107055"/>
                  </a:lnTo>
                  <a:lnTo>
                    <a:pt x="36914" y="108138"/>
                  </a:lnTo>
                  <a:lnTo>
                    <a:pt x="33789" y="109416"/>
                  </a:lnTo>
                  <a:lnTo>
                    <a:pt x="31128" y="110805"/>
                  </a:lnTo>
                  <a:lnTo>
                    <a:pt x="29045" y="112277"/>
                  </a:lnTo>
                  <a:lnTo>
                    <a:pt x="27078" y="113805"/>
                  </a:lnTo>
                  <a:lnTo>
                    <a:pt x="25458" y="115388"/>
                  </a:lnTo>
                  <a:lnTo>
                    <a:pt x="23606" y="116944"/>
                  </a:lnTo>
                  <a:lnTo>
                    <a:pt x="21755" y="118472"/>
                  </a:lnTo>
                  <a:lnTo>
                    <a:pt x="19787" y="120000"/>
                  </a:lnTo>
                  <a:lnTo>
                    <a:pt x="0" y="120000"/>
                  </a:lnTo>
                  <a:lnTo>
                    <a:pt x="1967" y="118833"/>
                  </a:lnTo>
                  <a:lnTo>
                    <a:pt x="3818" y="117555"/>
                  </a:lnTo>
                  <a:lnTo>
                    <a:pt x="5323" y="116194"/>
                  </a:lnTo>
                  <a:lnTo>
                    <a:pt x="6943" y="114750"/>
                  </a:lnTo>
                  <a:lnTo>
                    <a:pt x="8678" y="113194"/>
                  </a:lnTo>
                  <a:lnTo>
                    <a:pt x="10414" y="111638"/>
                  </a:lnTo>
                  <a:lnTo>
                    <a:pt x="12613" y="110111"/>
                  </a:lnTo>
                  <a:lnTo>
                    <a:pt x="14927" y="108583"/>
                  </a:lnTo>
                  <a:lnTo>
                    <a:pt x="18052" y="107083"/>
                  </a:lnTo>
                  <a:lnTo>
                    <a:pt x="21523" y="105666"/>
                  </a:lnTo>
                  <a:lnTo>
                    <a:pt x="25689" y="104333"/>
                  </a:lnTo>
                  <a:lnTo>
                    <a:pt x="30202" y="103138"/>
                  </a:lnTo>
                  <a:lnTo>
                    <a:pt x="35062" y="102000"/>
                  </a:lnTo>
                  <a:lnTo>
                    <a:pt x="40270" y="100944"/>
                  </a:lnTo>
                  <a:lnTo>
                    <a:pt x="45361" y="99972"/>
                  </a:lnTo>
                  <a:lnTo>
                    <a:pt x="50684" y="99027"/>
                  </a:lnTo>
                  <a:lnTo>
                    <a:pt x="55776" y="98083"/>
                  </a:lnTo>
                  <a:lnTo>
                    <a:pt x="60520" y="97194"/>
                  </a:lnTo>
                  <a:lnTo>
                    <a:pt x="64918" y="96277"/>
                  </a:lnTo>
                  <a:lnTo>
                    <a:pt x="68736" y="95388"/>
                  </a:lnTo>
                  <a:lnTo>
                    <a:pt x="71745" y="94444"/>
                  </a:lnTo>
                  <a:lnTo>
                    <a:pt x="73828" y="93527"/>
                  </a:lnTo>
                  <a:lnTo>
                    <a:pt x="74869" y="92666"/>
                  </a:lnTo>
                  <a:lnTo>
                    <a:pt x="75448" y="91722"/>
                  </a:lnTo>
                  <a:lnTo>
                    <a:pt x="75679" y="90694"/>
                  </a:lnTo>
                  <a:lnTo>
                    <a:pt x="75332" y="89555"/>
                  </a:lnTo>
                  <a:lnTo>
                    <a:pt x="74869" y="88361"/>
                  </a:lnTo>
                  <a:lnTo>
                    <a:pt x="74291" y="87138"/>
                  </a:lnTo>
                  <a:lnTo>
                    <a:pt x="73712" y="85861"/>
                  </a:lnTo>
                  <a:lnTo>
                    <a:pt x="72439" y="83916"/>
                  </a:lnTo>
                  <a:lnTo>
                    <a:pt x="71745" y="82000"/>
                  </a:lnTo>
                  <a:lnTo>
                    <a:pt x="71282" y="80027"/>
                  </a:lnTo>
                  <a:lnTo>
                    <a:pt x="71513" y="78027"/>
                  </a:lnTo>
                  <a:lnTo>
                    <a:pt x="72671" y="76027"/>
                  </a:lnTo>
                  <a:lnTo>
                    <a:pt x="74291" y="74472"/>
                  </a:lnTo>
                  <a:lnTo>
                    <a:pt x="76489" y="72944"/>
                  </a:lnTo>
                  <a:lnTo>
                    <a:pt x="79267" y="71500"/>
                  </a:lnTo>
                  <a:lnTo>
                    <a:pt x="82275" y="70027"/>
                  </a:lnTo>
                  <a:lnTo>
                    <a:pt x="85515" y="68666"/>
                  </a:lnTo>
                  <a:lnTo>
                    <a:pt x="88756" y="67305"/>
                  </a:lnTo>
                  <a:lnTo>
                    <a:pt x="91533" y="66138"/>
                  </a:lnTo>
                  <a:lnTo>
                    <a:pt x="94079" y="65055"/>
                  </a:lnTo>
                  <a:lnTo>
                    <a:pt x="96509" y="63972"/>
                  </a:lnTo>
                  <a:lnTo>
                    <a:pt x="98476" y="62916"/>
                  </a:lnTo>
                  <a:lnTo>
                    <a:pt x="99980" y="61888"/>
                  </a:lnTo>
                  <a:lnTo>
                    <a:pt x="101022" y="60944"/>
                  </a:lnTo>
                  <a:lnTo>
                    <a:pt x="101369" y="60000"/>
                  </a:lnTo>
                  <a:lnTo>
                    <a:pt x="101022" y="59055"/>
                  </a:lnTo>
                  <a:lnTo>
                    <a:pt x="99980" y="58111"/>
                  </a:lnTo>
                  <a:lnTo>
                    <a:pt x="98476" y="57083"/>
                  </a:lnTo>
                  <a:lnTo>
                    <a:pt x="96509" y="56027"/>
                  </a:lnTo>
                  <a:lnTo>
                    <a:pt x="94079" y="54944"/>
                  </a:lnTo>
                  <a:lnTo>
                    <a:pt x="91533" y="53861"/>
                  </a:lnTo>
                  <a:lnTo>
                    <a:pt x="88756" y="52694"/>
                  </a:lnTo>
                  <a:lnTo>
                    <a:pt x="85515" y="51333"/>
                  </a:lnTo>
                  <a:lnTo>
                    <a:pt x="82275" y="49972"/>
                  </a:lnTo>
                  <a:lnTo>
                    <a:pt x="79267" y="48500"/>
                  </a:lnTo>
                  <a:lnTo>
                    <a:pt x="76489" y="47055"/>
                  </a:lnTo>
                  <a:lnTo>
                    <a:pt x="74291" y="45527"/>
                  </a:lnTo>
                  <a:lnTo>
                    <a:pt x="72671" y="43972"/>
                  </a:lnTo>
                  <a:lnTo>
                    <a:pt x="71513" y="41972"/>
                  </a:lnTo>
                  <a:lnTo>
                    <a:pt x="71282" y="39972"/>
                  </a:lnTo>
                  <a:lnTo>
                    <a:pt x="71745" y="38000"/>
                  </a:lnTo>
                  <a:lnTo>
                    <a:pt x="72439" y="36083"/>
                  </a:lnTo>
                  <a:lnTo>
                    <a:pt x="73712" y="34138"/>
                  </a:lnTo>
                  <a:lnTo>
                    <a:pt x="74291" y="32861"/>
                  </a:lnTo>
                  <a:lnTo>
                    <a:pt x="74869" y="31638"/>
                  </a:lnTo>
                  <a:lnTo>
                    <a:pt x="75332" y="30444"/>
                  </a:lnTo>
                  <a:lnTo>
                    <a:pt x="75679" y="29305"/>
                  </a:lnTo>
                  <a:lnTo>
                    <a:pt x="75448" y="28277"/>
                  </a:lnTo>
                  <a:lnTo>
                    <a:pt x="74869" y="27333"/>
                  </a:lnTo>
                  <a:lnTo>
                    <a:pt x="73828" y="26472"/>
                  </a:lnTo>
                  <a:lnTo>
                    <a:pt x="71745" y="25555"/>
                  </a:lnTo>
                  <a:lnTo>
                    <a:pt x="68736" y="24611"/>
                  </a:lnTo>
                  <a:lnTo>
                    <a:pt x="64918" y="23722"/>
                  </a:lnTo>
                  <a:lnTo>
                    <a:pt x="60520" y="22833"/>
                  </a:lnTo>
                  <a:lnTo>
                    <a:pt x="55776" y="21916"/>
                  </a:lnTo>
                  <a:lnTo>
                    <a:pt x="50684" y="20972"/>
                  </a:lnTo>
                  <a:lnTo>
                    <a:pt x="45361" y="20027"/>
                  </a:lnTo>
                  <a:lnTo>
                    <a:pt x="40270" y="19055"/>
                  </a:lnTo>
                  <a:lnTo>
                    <a:pt x="35062" y="18000"/>
                  </a:lnTo>
                  <a:lnTo>
                    <a:pt x="30202" y="16861"/>
                  </a:lnTo>
                  <a:lnTo>
                    <a:pt x="25689" y="15666"/>
                  </a:lnTo>
                  <a:lnTo>
                    <a:pt x="21523" y="14333"/>
                  </a:lnTo>
                  <a:lnTo>
                    <a:pt x="18052" y="12916"/>
                  </a:lnTo>
                  <a:lnTo>
                    <a:pt x="14927" y="11416"/>
                  </a:lnTo>
                  <a:lnTo>
                    <a:pt x="12613" y="9888"/>
                  </a:lnTo>
                  <a:lnTo>
                    <a:pt x="10414" y="8361"/>
                  </a:lnTo>
                  <a:lnTo>
                    <a:pt x="8678" y="6805"/>
                  </a:lnTo>
                  <a:lnTo>
                    <a:pt x="6943" y="5250"/>
                  </a:lnTo>
                  <a:lnTo>
                    <a:pt x="5323" y="3805"/>
                  </a:lnTo>
                  <a:lnTo>
                    <a:pt x="3818" y="2444"/>
                  </a:lnTo>
                  <a:lnTo>
                    <a:pt x="1967" y="11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Font typeface="Impact"/>
              <a:buNone/>
              <a:defRPr sz="3825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942975" y="2286000"/>
            <a:ext cx="3600450" cy="361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7620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514350" marR="0" lvl="1" indent="-8572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3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857250" marR="0" lvl="2" indent="-9525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200150" marR="0" lvl="3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543050" marR="0" lvl="4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885950" marR="0" lvl="5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228850" marR="0" lvl="6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571750" marR="0" lvl="7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914650" marR="0" lvl="8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85847" y="2286000"/>
            <a:ext cx="3600450" cy="361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7620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514350" marR="0" lvl="1" indent="-8572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3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857250" marR="0" lvl="2" indent="-9525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200150" marR="0" lvl="3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543050" marR="0" lvl="4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885950" marR="0" lvl="5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228850" marR="0" lvl="6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571750" marR="0" lvl="7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914650" marR="0" lvl="8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938758" y="6375678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 dirty="0"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3028950" y="6375679"/>
            <a:ext cx="3086100" cy="3457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 dirty="0"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6457950" y="6375679"/>
            <a:ext cx="2114549" cy="3457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‹#›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939547" y="381001"/>
            <a:ext cx="7629524" cy="14935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Font typeface="Impact"/>
              <a:buNone/>
              <a:defRPr sz="3825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938759" y="2199633"/>
            <a:ext cx="3600450" cy="6325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1425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1425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135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942975" y="2909102"/>
            <a:ext cx="3600450" cy="29963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7620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514350" marR="0" lvl="1" indent="-8572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3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857250" marR="0" lvl="2" indent="-9525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200150" marR="0" lvl="3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543050" marR="0" lvl="4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885950" marR="0" lvl="5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228850" marR="0" lvl="6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571750" marR="0" lvl="7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914650" marR="0" lvl="8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3"/>
          </p:nvPr>
        </p:nvSpPr>
        <p:spPr>
          <a:xfrm>
            <a:off x="4975398" y="2199633"/>
            <a:ext cx="3600450" cy="6325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1425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1425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135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4"/>
          </p:nvPr>
        </p:nvSpPr>
        <p:spPr>
          <a:xfrm>
            <a:off x="4975398" y="2909102"/>
            <a:ext cx="3600450" cy="29963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7620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514350" marR="0" lvl="1" indent="-8572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3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857250" marR="0" lvl="2" indent="-9525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200150" marR="0" lvl="3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543050" marR="0" lvl="4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885950" marR="0" lvl="5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228850" marR="0" lvl="6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571750" marR="0" lvl="7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914650" marR="0" lvl="8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938758" y="6375678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 dirty="0"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028950" y="6375679"/>
            <a:ext cx="3086100" cy="3457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 dirty="0"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457950" y="6375679"/>
            <a:ext cx="2114549" cy="3457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‹#›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Font typeface="Impact"/>
              <a:buNone/>
              <a:defRPr sz="3825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938758" y="6375678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 dirty="0"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028950" y="6375679"/>
            <a:ext cx="3086100" cy="3457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 dirty="0"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457950" y="6375679"/>
            <a:ext cx="2114549" cy="3457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‹#›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>
            <a:off x="5542358" y="0"/>
            <a:ext cx="3601641" cy="685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119" y="118833"/>
                </a:lnTo>
                <a:lnTo>
                  <a:pt x="317" y="117861"/>
                </a:lnTo>
                <a:lnTo>
                  <a:pt x="555" y="116944"/>
                </a:lnTo>
                <a:lnTo>
                  <a:pt x="952" y="116194"/>
                </a:lnTo>
                <a:lnTo>
                  <a:pt x="1348" y="115444"/>
                </a:lnTo>
                <a:lnTo>
                  <a:pt x="1824" y="114805"/>
                </a:lnTo>
                <a:lnTo>
                  <a:pt x="2300" y="114138"/>
                </a:lnTo>
                <a:lnTo>
                  <a:pt x="2737" y="113527"/>
                </a:lnTo>
                <a:lnTo>
                  <a:pt x="3173" y="112833"/>
                </a:lnTo>
                <a:lnTo>
                  <a:pt x="3570" y="112111"/>
                </a:lnTo>
                <a:lnTo>
                  <a:pt x="3927" y="111305"/>
                </a:lnTo>
                <a:lnTo>
                  <a:pt x="4204" y="110444"/>
                </a:lnTo>
                <a:lnTo>
                  <a:pt x="4403" y="109388"/>
                </a:lnTo>
                <a:lnTo>
                  <a:pt x="4482" y="108194"/>
                </a:lnTo>
                <a:lnTo>
                  <a:pt x="4403" y="106972"/>
                </a:lnTo>
                <a:lnTo>
                  <a:pt x="4204" y="105972"/>
                </a:lnTo>
                <a:lnTo>
                  <a:pt x="3927" y="105055"/>
                </a:lnTo>
                <a:lnTo>
                  <a:pt x="3570" y="104222"/>
                </a:lnTo>
                <a:lnTo>
                  <a:pt x="3173" y="103500"/>
                </a:lnTo>
                <a:lnTo>
                  <a:pt x="2697" y="102833"/>
                </a:lnTo>
                <a:lnTo>
                  <a:pt x="2221" y="102194"/>
                </a:lnTo>
                <a:lnTo>
                  <a:pt x="1745" y="101527"/>
                </a:lnTo>
                <a:lnTo>
                  <a:pt x="1309" y="100833"/>
                </a:lnTo>
                <a:lnTo>
                  <a:pt x="872" y="100111"/>
                </a:lnTo>
                <a:lnTo>
                  <a:pt x="515" y="99305"/>
                </a:lnTo>
                <a:lnTo>
                  <a:pt x="277" y="98388"/>
                </a:lnTo>
                <a:lnTo>
                  <a:pt x="39" y="97333"/>
                </a:lnTo>
                <a:lnTo>
                  <a:pt x="0" y="96138"/>
                </a:lnTo>
                <a:lnTo>
                  <a:pt x="39" y="94944"/>
                </a:lnTo>
                <a:lnTo>
                  <a:pt x="277" y="93888"/>
                </a:lnTo>
                <a:lnTo>
                  <a:pt x="515" y="92972"/>
                </a:lnTo>
                <a:lnTo>
                  <a:pt x="872" y="92194"/>
                </a:lnTo>
                <a:lnTo>
                  <a:pt x="1309" y="91444"/>
                </a:lnTo>
                <a:lnTo>
                  <a:pt x="1745" y="90750"/>
                </a:lnTo>
                <a:lnTo>
                  <a:pt x="2221" y="90111"/>
                </a:lnTo>
                <a:lnTo>
                  <a:pt x="2697" y="89500"/>
                </a:lnTo>
                <a:lnTo>
                  <a:pt x="3173" y="88805"/>
                </a:lnTo>
                <a:lnTo>
                  <a:pt x="3570" y="88083"/>
                </a:lnTo>
                <a:lnTo>
                  <a:pt x="3927" y="87277"/>
                </a:lnTo>
                <a:lnTo>
                  <a:pt x="4204" y="86361"/>
                </a:lnTo>
                <a:lnTo>
                  <a:pt x="4403" y="85305"/>
                </a:lnTo>
                <a:lnTo>
                  <a:pt x="4482" y="84111"/>
                </a:lnTo>
                <a:lnTo>
                  <a:pt x="4403" y="82916"/>
                </a:lnTo>
                <a:lnTo>
                  <a:pt x="4204" y="81861"/>
                </a:lnTo>
                <a:lnTo>
                  <a:pt x="3927" y="80944"/>
                </a:lnTo>
                <a:lnTo>
                  <a:pt x="3570" y="80138"/>
                </a:lnTo>
                <a:lnTo>
                  <a:pt x="3173" y="79388"/>
                </a:lnTo>
                <a:lnTo>
                  <a:pt x="2697" y="78722"/>
                </a:lnTo>
                <a:lnTo>
                  <a:pt x="1745" y="77416"/>
                </a:lnTo>
                <a:lnTo>
                  <a:pt x="1309" y="76750"/>
                </a:lnTo>
                <a:lnTo>
                  <a:pt x="872" y="76000"/>
                </a:lnTo>
                <a:lnTo>
                  <a:pt x="515" y="75194"/>
                </a:lnTo>
                <a:lnTo>
                  <a:pt x="277" y="74277"/>
                </a:lnTo>
                <a:lnTo>
                  <a:pt x="39" y="73250"/>
                </a:lnTo>
                <a:lnTo>
                  <a:pt x="0" y="72027"/>
                </a:lnTo>
                <a:lnTo>
                  <a:pt x="39" y="70833"/>
                </a:lnTo>
                <a:lnTo>
                  <a:pt x="277" y="69777"/>
                </a:lnTo>
                <a:lnTo>
                  <a:pt x="515" y="68861"/>
                </a:lnTo>
                <a:lnTo>
                  <a:pt x="872" y="68083"/>
                </a:lnTo>
                <a:lnTo>
                  <a:pt x="1309" y="67333"/>
                </a:lnTo>
                <a:lnTo>
                  <a:pt x="1745" y="66694"/>
                </a:lnTo>
                <a:lnTo>
                  <a:pt x="2697" y="65388"/>
                </a:lnTo>
                <a:lnTo>
                  <a:pt x="3173" y="64694"/>
                </a:lnTo>
                <a:lnTo>
                  <a:pt x="3570" y="63972"/>
                </a:lnTo>
                <a:lnTo>
                  <a:pt x="3927" y="63166"/>
                </a:lnTo>
                <a:lnTo>
                  <a:pt x="4204" y="62250"/>
                </a:lnTo>
                <a:lnTo>
                  <a:pt x="4403" y="61194"/>
                </a:lnTo>
                <a:lnTo>
                  <a:pt x="4482" y="59972"/>
                </a:lnTo>
                <a:lnTo>
                  <a:pt x="4403" y="58805"/>
                </a:lnTo>
                <a:lnTo>
                  <a:pt x="4204" y="57750"/>
                </a:lnTo>
                <a:lnTo>
                  <a:pt x="3927" y="56833"/>
                </a:lnTo>
                <a:lnTo>
                  <a:pt x="3570" y="56027"/>
                </a:lnTo>
                <a:lnTo>
                  <a:pt x="3173" y="55305"/>
                </a:lnTo>
                <a:lnTo>
                  <a:pt x="2697" y="54611"/>
                </a:lnTo>
                <a:lnTo>
                  <a:pt x="2221" y="53972"/>
                </a:lnTo>
                <a:lnTo>
                  <a:pt x="1745" y="53305"/>
                </a:lnTo>
                <a:lnTo>
                  <a:pt x="1309" y="52666"/>
                </a:lnTo>
                <a:lnTo>
                  <a:pt x="872" y="51916"/>
                </a:lnTo>
                <a:lnTo>
                  <a:pt x="515" y="51138"/>
                </a:lnTo>
                <a:lnTo>
                  <a:pt x="277" y="50194"/>
                </a:lnTo>
                <a:lnTo>
                  <a:pt x="39" y="49166"/>
                </a:lnTo>
                <a:lnTo>
                  <a:pt x="0" y="47972"/>
                </a:lnTo>
                <a:lnTo>
                  <a:pt x="39" y="46750"/>
                </a:lnTo>
                <a:lnTo>
                  <a:pt x="277" y="45722"/>
                </a:lnTo>
                <a:lnTo>
                  <a:pt x="515" y="44805"/>
                </a:lnTo>
                <a:lnTo>
                  <a:pt x="872" y="43972"/>
                </a:lnTo>
                <a:lnTo>
                  <a:pt x="1309" y="43250"/>
                </a:lnTo>
                <a:lnTo>
                  <a:pt x="1745" y="42583"/>
                </a:lnTo>
                <a:lnTo>
                  <a:pt x="2221" y="41916"/>
                </a:lnTo>
                <a:lnTo>
                  <a:pt x="2697" y="41277"/>
                </a:lnTo>
                <a:lnTo>
                  <a:pt x="3173" y="40583"/>
                </a:lnTo>
                <a:lnTo>
                  <a:pt x="3570" y="39861"/>
                </a:lnTo>
                <a:lnTo>
                  <a:pt x="3927" y="39055"/>
                </a:lnTo>
                <a:lnTo>
                  <a:pt x="4204" y="38138"/>
                </a:lnTo>
                <a:lnTo>
                  <a:pt x="4403" y="37083"/>
                </a:lnTo>
                <a:lnTo>
                  <a:pt x="4482" y="35888"/>
                </a:lnTo>
                <a:lnTo>
                  <a:pt x="4403" y="34694"/>
                </a:lnTo>
                <a:lnTo>
                  <a:pt x="4204" y="33638"/>
                </a:lnTo>
                <a:lnTo>
                  <a:pt x="3927" y="32722"/>
                </a:lnTo>
                <a:lnTo>
                  <a:pt x="3570" y="31916"/>
                </a:lnTo>
                <a:lnTo>
                  <a:pt x="3173" y="31194"/>
                </a:lnTo>
                <a:lnTo>
                  <a:pt x="2697" y="30500"/>
                </a:lnTo>
                <a:lnTo>
                  <a:pt x="2221" y="29888"/>
                </a:lnTo>
                <a:lnTo>
                  <a:pt x="1745" y="29250"/>
                </a:lnTo>
                <a:lnTo>
                  <a:pt x="1309" y="28555"/>
                </a:lnTo>
                <a:lnTo>
                  <a:pt x="872" y="27805"/>
                </a:lnTo>
                <a:lnTo>
                  <a:pt x="515" y="27027"/>
                </a:lnTo>
                <a:lnTo>
                  <a:pt x="277" y="26111"/>
                </a:lnTo>
                <a:lnTo>
                  <a:pt x="39" y="25055"/>
                </a:lnTo>
                <a:lnTo>
                  <a:pt x="0" y="23861"/>
                </a:lnTo>
                <a:lnTo>
                  <a:pt x="39" y="22666"/>
                </a:lnTo>
                <a:lnTo>
                  <a:pt x="277" y="21611"/>
                </a:lnTo>
                <a:lnTo>
                  <a:pt x="515" y="20694"/>
                </a:lnTo>
                <a:lnTo>
                  <a:pt x="872" y="19888"/>
                </a:lnTo>
                <a:lnTo>
                  <a:pt x="1309" y="19166"/>
                </a:lnTo>
                <a:lnTo>
                  <a:pt x="1745" y="18472"/>
                </a:lnTo>
                <a:lnTo>
                  <a:pt x="2221" y="17805"/>
                </a:lnTo>
                <a:lnTo>
                  <a:pt x="2697" y="17166"/>
                </a:lnTo>
                <a:lnTo>
                  <a:pt x="3173" y="16500"/>
                </a:lnTo>
                <a:lnTo>
                  <a:pt x="3570" y="15777"/>
                </a:lnTo>
                <a:lnTo>
                  <a:pt x="3927" y="14944"/>
                </a:lnTo>
                <a:lnTo>
                  <a:pt x="4204" y="14027"/>
                </a:lnTo>
                <a:lnTo>
                  <a:pt x="4403" y="13027"/>
                </a:lnTo>
                <a:lnTo>
                  <a:pt x="4482" y="11777"/>
                </a:lnTo>
                <a:lnTo>
                  <a:pt x="4403" y="10611"/>
                </a:lnTo>
                <a:lnTo>
                  <a:pt x="4204" y="9555"/>
                </a:lnTo>
                <a:lnTo>
                  <a:pt x="3927" y="8694"/>
                </a:lnTo>
                <a:lnTo>
                  <a:pt x="3570" y="7888"/>
                </a:lnTo>
                <a:lnTo>
                  <a:pt x="3173" y="7166"/>
                </a:lnTo>
                <a:lnTo>
                  <a:pt x="2737" y="6472"/>
                </a:lnTo>
                <a:lnTo>
                  <a:pt x="2300" y="5861"/>
                </a:lnTo>
                <a:lnTo>
                  <a:pt x="1824" y="5194"/>
                </a:lnTo>
                <a:lnTo>
                  <a:pt x="1348" y="4555"/>
                </a:lnTo>
                <a:lnTo>
                  <a:pt x="952" y="3805"/>
                </a:lnTo>
                <a:lnTo>
                  <a:pt x="555" y="3055"/>
                </a:lnTo>
                <a:lnTo>
                  <a:pt x="317" y="2138"/>
                </a:lnTo>
                <a:lnTo>
                  <a:pt x="119" y="1166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253413" y="457200"/>
            <a:ext cx="2319086" cy="11966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Cabin"/>
              <a:buNone/>
              <a:defRPr sz="1425" b="1" i="0" u="none" strike="noStrike" cap="non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573788" y="920377"/>
            <a:ext cx="4618813" cy="49851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1905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514350" marR="0" lvl="1" indent="-3810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21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857250" marR="0" lvl="2" indent="-5715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200150" marR="0" lvl="3" indent="-7620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543050" marR="0" lvl="4" indent="-7620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885950" marR="0" lvl="5" indent="-7620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228850" marR="0" lvl="6" indent="-7620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571750" marR="0" lvl="7" indent="-7620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914650" marR="0" lvl="8" indent="-7620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6253414" y="1741335"/>
            <a:ext cx="2319086" cy="41641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20000"/>
              </a:lnSpc>
              <a:spcBef>
                <a:spcPts val="900"/>
              </a:spcBef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7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7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7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7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7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7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573787" y="6375678"/>
            <a:ext cx="925016" cy="3484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 dirty="0"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1577714" y="6375679"/>
            <a:ext cx="2611634" cy="3457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 dirty="0"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4268261" y="6375679"/>
            <a:ext cx="924341" cy="3457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‹#›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3" name="Shape 73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pic" idx="2"/>
          </p:nvPr>
        </p:nvSpPr>
        <p:spPr>
          <a:xfrm>
            <a:off x="212597" y="1"/>
            <a:ext cx="5516688" cy="6857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21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 dirty="0"/>
          </a:p>
        </p:txBody>
      </p:sp>
      <p:sp>
        <p:nvSpPr>
          <p:cNvPr id="76" name="Shape 76"/>
          <p:cNvSpPr/>
          <p:nvPr/>
        </p:nvSpPr>
        <p:spPr>
          <a:xfrm>
            <a:off x="5542358" y="0"/>
            <a:ext cx="3601641" cy="685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119" y="118833"/>
                </a:lnTo>
                <a:lnTo>
                  <a:pt x="317" y="117861"/>
                </a:lnTo>
                <a:lnTo>
                  <a:pt x="555" y="116944"/>
                </a:lnTo>
                <a:lnTo>
                  <a:pt x="952" y="116194"/>
                </a:lnTo>
                <a:lnTo>
                  <a:pt x="1348" y="115444"/>
                </a:lnTo>
                <a:lnTo>
                  <a:pt x="1824" y="114805"/>
                </a:lnTo>
                <a:lnTo>
                  <a:pt x="2300" y="114138"/>
                </a:lnTo>
                <a:lnTo>
                  <a:pt x="2737" y="113527"/>
                </a:lnTo>
                <a:lnTo>
                  <a:pt x="3173" y="112833"/>
                </a:lnTo>
                <a:lnTo>
                  <a:pt x="3570" y="112111"/>
                </a:lnTo>
                <a:lnTo>
                  <a:pt x="3927" y="111305"/>
                </a:lnTo>
                <a:lnTo>
                  <a:pt x="4204" y="110444"/>
                </a:lnTo>
                <a:lnTo>
                  <a:pt x="4403" y="109388"/>
                </a:lnTo>
                <a:lnTo>
                  <a:pt x="4482" y="108194"/>
                </a:lnTo>
                <a:lnTo>
                  <a:pt x="4403" y="106972"/>
                </a:lnTo>
                <a:lnTo>
                  <a:pt x="4204" y="105972"/>
                </a:lnTo>
                <a:lnTo>
                  <a:pt x="3927" y="105055"/>
                </a:lnTo>
                <a:lnTo>
                  <a:pt x="3570" y="104222"/>
                </a:lnTo>
                <a:lnTo>
                  <a:pt x="3173" y="103500"/>
                </a:lnTo>
                <a:lnTo>
                  <a:pt x="2697" y="102833"/>
                </a:lnTo>
                <a:lnTo>
                  <a:pt x="2221" y="102194"/>
                </a:lnTo>
                <a:lnTo>
                  <a:pt x="1745" y="101527"/>
                </a:lnTo>
                <a:lnTo>
                  <a:pt x="1309" y="100833"/>
                </a:lnTo>
                <a:lnTo>
                  <a:pt x="872" y="100111"/>
                </a:lnTo>
                <a:lnTo>
                  <a:pt x="515" y="99305"/>
                </a:lnTo>
                <a:lnTo>
                  <a:pt x="277" y="98388"/>
                </a:lnTo>
                <a:lnTo>
                  <a:pt x="39" y="97333"/>
                </a:lnTo>
                <a:lnTo>
                  <a:pt x="0" y="96138"/>
                </a:lnTo>
                <a:lnTo>
                  <a:pt x="39" y="94944"/>
                </a:lnTo>
                <a:lnTo>
                  <a:pt x="277" y="93888"/>
                </a:lnTo>
                <a:lnTo>
                  <a:pt x="515" y="92972"/>
                </a:lnTo>
                <a:lnTo>
                  <a:pt x="872" y="92194"/>
                </a:lnTo>
                <a:lnTo>
                  <a:pt x="1309" y="91444"/>
                </a:lnTo>
                <a:lnTo>
                  <a:pt x="1745" y="90750"/>
                </a:lnTo>
                <a:lnTo>
                  <a:pt x="2221" y="90111"/>
                </a:lnTo>
                <a:lnTo>
                  <a:pt x="2697" y="89500"/>
                </a:lnTo>
                <a:lnTo>
                  <a:pt x="3173" y="88805"/>
                </a:lnTo>
                <a:lnTo>
                  <a:pt x="3570" y="88083"/>
                </a:lnTo>
                <a:lnTo>
                  <a:pt x="3927" y="87277"/>
                </a:lnTo>
                <a:lnTo>
                  <a:pt x="4204" y="86361"/>
                </a:lnTo>
                <a:lnTo>
                  <a:pt x="4403" y="85305"/>
                </a:lnTo>
                <a:lnTo>
                  <a:pt x="4482" y="84111"/>
                </a:lnTo>
                <a:lnTo>
                  <a:pt x="4403" y="82916"/>
                </a:lnTo>
                <a:lnTo>
                  <a:pt x="4204" y="81861"/>
                </a:lnTo>
                <a:lnTo>
                  <a:pt x="3927" y="80944"/>
                </a:lnTo>
                <a:lnTo>
                  <a:pt x="3570" y="80138"/>
                </a:lnTo>
                <a:lnTo>
                  <a:pt x="3173" y="79388"/>
                </a:lnTo>
                <a:lnTo>
                  <a:pt x="2697" y="78722"/>
                </a:lnTo>
                <a:lnTo>
                  <a:pt x="1745" y="77416"/>
                </a:lnTo>
                <a:lnTo>
                  <a:pt x="1309" y="76750"/>
                </a:lnTo>
                <a:lnTo>
                  <a:pt x="872" y="76000"/>
                </a:lnTo>
                <a:lnTo>
                  <a:pt x="515" y="75194"/>
                </a:lnTo>
                <a:lnTo>
                  <a:pt x="277" y="74277"/>
                </a:lnTo>
                <a:lnTo>
                  <a:pt x="39" y="73250"/>
                </a:lnTo>
                <a:lnTo>
                  <a:pt x="0" y="72027"/>
                </a:lnTo>
                <a:lnTo>
                  <a:pt x="39" y="70833"/>
                </a:lnTo>
                <a:lnTo>
                  <a:pt x="277" y="69777"/>
                </a:lnTo>
                <a:lnTo>
                  <a:pt x="515" y="68861"/>
                </a:lnTo>
                <a:lnTo>
                  <a:pt x="872" y="68083"/>
                </a:lnTo>
                <a:lnTo>
                  <a:pt x="1309" y="67333"/>
                </a:lnTo>
                <a:lnTo>
                  <a:pt x="1745" y="66694"/>
                </a:lnTo>
                <a:lnTo>
                  <a:pt x="2697" y="65388"/>
                </a:lnTo>
                <a:lnTo>
                  <a:pt x="3173" y="64694"/>
                </a:lnTo>
                <a:lnTo>
                  <a:pt x="3570" y="63972"/>
                </a:lnTo>
                <a:lnTo>
                  <a:pt x="3927" y="63166"/>
                </a:lnTo>
                <a:lnTo>
                  <a:pt x="4204" y="62250"/>
                </a:lnTo>
                <a:lnTo>
                  <a:pt x="4403" y="61194"/>
                </a:lnTo>
                <a:lnTo>
                  <a:pt x="4482" y="59972"/>
                </a:lnTo>
                <a:lnTo>
                  <a:pt x="4403" y="58805"/>
                </a:lnTo>
                <a:lnTo>
                  <a:pt x="4204" y="57750"/>
                </a:lnTo>
                <a:lnTo>
                  <a:pt x="3927" y="56833"/>
                </a:lnTo>
                <a:lnTo>
                  <a:pt x="3570" y="56027"/>
                </a:lnTo>
                <a:lnTo>
                  <a:pt x="3173" y="55305"/>
                </a:lnTo>
                <a:lnTo>
                  <a:pt x="2697" y="54611"/>
                </a:lnTo>
                <a:lnTo>
                  <a:pt x="2221" y="53972"/>
                </a:lnTo>
                <a:lnTo>
                  <a:pt x="1745" y="53305"/>
                </a:lnTo>
                <a:lnTo>
                  <a:pt x="1309" y="52666"/>
                </a:lnTo>
                <a:lnTo>
                  <a:pt x="872" y="51916"/>
                </a:lnTo>
                <a:lnTo>
                  <a:pt x="515" y="51138"/>
                </a:lnTo>
                <a:lnTo>
                  <a:pt x="277" y="50194"/>
                </a:lnTo>
                <a:lnTo>
                  <a:pt x="39" y="49166"/>
                </a:lnTo>
                <a:lnTo>
                  <a:pt x="0" y="47972"/>
                </a:lnTo>
                <a:lnTo>
                  <a:pt x="39" y="46750"/>
                </a:lnTo>
                <a:lnTo>
                  <a:pt x="277" y="45722"/>
                </a:lnTo>
                <a:lnTo>
                  <a:pt x="515" y="44805"/>
                </a:lnTo>
                <a:lnTo>
                  <a:pt x="872" y="43972"/>
                </a:lnTo>
                <a:lnTo>
                  <a:pt x="1309" y="43250"/>
                </a:lnTo>
                <a:lnTo>
                  <a:pt x="1745" y="42583"/>
                </a:lnTo>
                <a:lnTo>
                  <a:pt x="2221" y="41916"/>
                </a:lnTo>
                <a:lnTo>
                  <a:pt x="2697" y="41277"/>
                </a:lnTo>
                <a:lnTo>
                  <a:pt x="3173" y="40583"/>
                </a:lnTo>
                <a:lnTo>
                  <a:pt x="3570" y="39861"/>
                </a:lnTo>
                <a:lnTo>
                  <a:pt x="3927" y="39055"/>
                </a:lnTo>
                <a:lnTo>
                  <a:pt x="4204" y="38138"/>
                </a:lnTo>
                <a:lnTo>
                  <a:pt x="4403" y="37083"/>
                </a:lnTo>
                <a:lnTo>
                  <a:pt x="4482" y="35888"/>
                </a:lnTo>
                <a:lnTo>
                  <a:pt x="4403" y="34694"/>
                </a:lnTo>
                <a:lnTo>
                  <a:pt x="4204" y="33638"/>
                </a:lnTo>
                <a:lnTo>
                  <a:pt x="3927" y="32722"/>
                </a:lnTo>
                <a:lnTo>
                  <a:pt x="3570" y="31916"/>
                </a:lnTo>
                <a:lnTo>
                  <a:pt x="3173" y="31194"/>
                </a:lnTo>
                <a:lnTo>
                  <a:pt x="2697" y="30500"/>
                </a:lnTo>
                <a:lnTo>
                  <a:pt x="2221" y="29888"/>
                </a:lnTo>
                <a:lnTo>
                  <a:pt x="1745" y="29250"/>
                </a:lnTo>
                <a:lnTo>
                  <a:pt x="1309" y="28555"/>
                </a:lnTo>
                <a:lnTo>
                  <a:pt x="872" y="27805"/>
                </a:lnTo>
                <a:lnTo>
                  <a:pt x="515" y="27027"/>
                </a:lnTo>
                <a:lnTo>
                  <a:pt x="277" y="26111"/>
                </a:lnTo>
                <a:lnTo>
                  <a:pt x="39" y="25055"/>
                </a:lnTo>
                <a:lnTo>
                  <a:pt x="0" y="23861"/>
                </a:lnTo>
                <a:lnTo>
                  <a:pt x="39" y="22666"/>
                </a:lnTo>
                <a:lnTo>
                  <a:pt x="277" y="21611"/>
                </a:lnTo>
                <a:lnTo>
                  <a:pt x="515" y="20694"/>
                </a:lnTo>
                <a:lnTo>
                  <a:pt x="872" y="19888"/>
                </a:lnTo>
                <a:lnTo>
                  <a:pt x="1309" y="19166"/>
                </a:lnTo>
                <a:lnTo>
                  <a:pt x="1745" y="18472"/>
                </a:lnTo>
                <a:lnTo>
                  <a:pt x="2221" y="17805"/>
                </a:lnTo>
                <a:lnTo>
                  <a:pt x="2697" y="17166"/>
                </a:lnTo>
                <a:lnTo>
                  <a:pt x="3173" y="16500"/>
                </a:lnTo>
                <a:lnTo>
                  <a:pt x="3570" y="15777"/>
                </a:lnTo>
                <a:lnTo>
                  <a:pt x="3927" y="14944"/>
                </a:lnTo>
                <a:lnTo>
                  <a:pt x="4204" y="14027"/>
                </a:lnTo>
                <a:lnTo>
                  <a:pt x="4403" y="13027"/>
                </a:lnTo>
                <a:lnTo>
                  <a:pt x="4482" y="11777"/>
                </a:lnTo>
                <a:lnTo>
                  <a:pt x="4403" y="10611"/>
                </a:lnTo>
                <a:lnTo>
                  <a:pt x="4204" y="9555"/>
                </a:lnTo>
                <a:lnTo>
                  <a:pt x="3927" y="8694"/>
                </a:lnTo>
                <a:lnTo>
                  <a:pt x="3570" y="7888"/>
                </a:lnTo>
                <a:lnTo>
                  <a:pt x="3173" y="7166"/>
                </a:lnTo>
                <a:lnTo>
                  <a:pt x="2737" y="6472"/>
                </a:lnTo>
                <a:lnTo>
                  <a:pt x="2300" y="5861"/>
                </a:lnTo>
                <a:lnTo>
                  <a:pt x="1824" y="5194"/>
                </a:lnTo>
                <a:lnTo>
                  <a:pt x="1348" y="4555"/>
                </a:lnTo>
                <a:lnTo>
                  <a:pt x="952" y="3805"/>
                </a:lnTo>
                <a:lnTo>
                  <a:pt x="555" y="3055"/>
                </a:lnTo>
                <a:lnTo>
                  <a:pt x="317" y="2138"/>
                </a:lnTo>
                <a:lnTo>
                  <a:pt x="119" y="1166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77" name="Shape 7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 dirty="0"/>
          </a:p>
        </p:txBody>
      </p: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6253412" y="457201"/>
            <a:ext cx="2319088" cy="11966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Cabin"/>
              <a:buNone/>
              <a:defRPr sz="1425" b="1" i="0" u="none" strike="noStrike" cap="non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253412" y="1741335"/>
            <a:ext cx="2319088" cy="41641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20000"/>
              </a:lnSpc>
              <a:spcBef>
                <a:spcPts val="900"/>
              </a:spcBef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7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7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7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7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Cabin"/>
              <a:buNone/>
              <a:defRPr sz="7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Font typeface="Arial"/>
              <a:buNone/>
              <a:defRPr sz="7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574463" y="6375678"/>
            <a:ext cx="924341" cy="3484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 dirty="0"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1577716" y="6375679"/>
            <a:ext cx="2611633" cy="3457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 dirty="0"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4265675" y="6375679"/>
            <a:ext cx="925830" cy="3457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‹#›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Font typeface="Impact"/>
              <a:buNone/>
              <a:defRPr sz="3825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 rot="5400000">
            <a:off x="2958834" y="265926"/>
            <a:ext cx="3593591" cy="76337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7620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514350" marR="0" lvl="1" indent="-8572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3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857250" marR="0" lvl="2" indent="-95250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200150" marR="0" lvl="3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543050" marR="0" lvl="4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885950" marR="0" lvl="5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228850" marR="0" lvl="6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571750" marR="0" lvl="7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914650" marR="0" lvl="8" indent="-104775" algn="l" rtl="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xfrm>
            <a:off x="938758" y="6375678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 dirty="0"/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>
            <a:off x="3028950" y="6375679"/>
            <a:ext cx="3086100" cy="3457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 dirty="0"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6457950" y="6375679"/>
            <a:ext cx="2114549" cy="3457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‹#›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938758" y="2286001"/>
            <a:ext cx="7633742" cy="35935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11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5800" marR="0" lvl="1" indent="-114300" algn="l" rtl="0">
              <a:lnSpc>
                <a:spcPct val="11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27000" algn="l" rtl="0">
              <a:lnSpc>
                <a:spcPct val="11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39700" algn="l" rtl="0">
              <a:lnSpc>
                <a:spcPct val="11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39700" algn="l" rtl="0">
              <a:lnSpc>
                <a:spcPct val="11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39700" algn="l" rtl="0">
              <a:lnSpc>
                <a:spcPct val="11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39700" algn="l" rtl="0">
              <a:lnSpc>
                <a:spcPct val="11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39700" algn="l" rtl="0">
              <a:lnSpc>
                <a:spcPct val="11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39700" algn="l" rtl="0">
              <a:lnSpc>
                <a:spcPct val="11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938758" y="6375678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 dirty="0"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028950" y="6375679"/>
            <a:ext cx="3086100" cy="3457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 dirty="0"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457950" y="6375679"/>
            <a:ext cx="2114549" cy="3457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‹#›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5" name="Shape 15"/>
          <p:cNvSpPr/>
          <p:nvPr/>
        </p:nvSpPr>
        <p:spPr>
          <a:xfrm>
            <a:off x="0" y="0"/>
            <a:ext cx="664369" cy="685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96129" y="0"/>
                </a:lnTo>
                <a:lnTo>
                  <a:pt x="96344" y="1194"/>
                </a:lnTo>
                <a:lnTo>
                  <a:pt x="97419" y="2250"/>
                </a:lnTo>
                <a:lnTo>
                  <a:pt x="98924" y="3166"/>
                </a:lnTo>
                <a:lnTo>
                  <a:pt x="100860" y="3972"/>
                </a:lnTo>
                <a:lnTo>
                  <a:pt x="103010" y="4694"/>
                </a:lnTo>
                <a:lnTo>
                  <a:pt x="105591" y="5333"/>
                </a:lnTo>
                <a:lnTo>
                  <a:pt x="108172" y="6000"/>
                </a:lnTo>
                <a:lnTo>
                  <a:pt x="110752" y="6666"/>
                </a:lnTo>
                <a:lnTo>
                  <a:pt x="112903" y="7305"/>
                </a:lnTo>
                <a:lnTo>
                  <a:pt x="115053" y="8027"/>
                </a:lnTo>
                <a:lnTo>
                  <a:pt x="117204" y="8833"/>
                </a:lnTo>
                <a:lnTo>
                  <a:pt x="118709" y="9750"/>
                </a:lnTo>
                <a:lnTo>
                  <a:pt x="119569" y="10805"/>
                </a:lnTo>
                <a:lnTo>
                  <a:pt x="120000" y="12000"/>
                </a:lnTo>
                <a:lnTo>
                  <a:pt x="119569" y="13194"/>
                </a:lnTo>
                <a:lnTo>
                  <a:pt x="118709" y="14250"/>
                </a:lnTo>
                <a:lnTo>
                  <a:pt x="117204" y="15166"/>
                </a:lnTo>
                <a:lnTo>
                  <a:pt x="115053" y="15972"/>
                </a:lnTo>
                <a:lnTo>
                  <a:pt x="112903" y="16694"/>
                </a:lnTo>
                <a:lnTo>
                  <a:pt x="110752" y="17333"/>
                </a:lnTo>
                <a:lnTo>
                  <a:pt x="108172" y="18000"/>
                </a:lnTo>
                <a:lnTo>
                  <a:pt x="105591" y="18666"/>
                </a:lnTo>
                <a:lnTo>
                  <a:pt x="103010" y="19305"/>
                </a:lnTo>
                <a:lnTo>
                  <a:pt x="100860" y="20027"/>
                </a:lnTo>
                <a:lnTo>
                  <a:pt x="98924" y="20833"/>
                </a:lnTo>
                <a:lnTo>
                  <a:pt x="97419" y="21750"/>
                </a:lnTo>
                <a:lnTo>
                  <a:pt x="96344" y="22805"/>
                </a:lnTo>
                <a:lnTo>
                  <a:pt x="96129" y="24000"/>
                </a:lnTo>
                <a:lnTo>
                  <a:pt x="96344" y="25194"/>
                </a:lnTo>
                <a:lnTo>
                  <a:pt x="97419" y="26250"/>
                </a:lnTo>
                <a:lnTo>
                  <a:pt x="98924" y="27166"/>
                </a:lnTo>
                <a:lnTo>
                  <a:pt x="100860" y="27972"/>
                </a:lnTo>
                <a:lnTo>
                  <a:pt x="103010" y="28694"/>
                </a:lnTo>
                <a:lnTo>
                  <a:pt x="105591" y="29333"/>
                </a:lnTo>
                <a:lnTo>
                  <a:pt x="108172" y="30000"/>
                </a:lnTo>
                <a:lnTo>
                  <a:pt x="110752" y="30666"/>
                </a:lnTo>
                <a:lnTo>
                  <a:pt x="112903" y="31305"/>
                </a:lnTo>
                <a:lnTo>
                  <a:pt x="115053" y="32027"/>
                </a:lnTo>
                <a:lnTo>
                  <a:pt x="117204" y="32833"/>
                </a:lnTo>
                <a:lnTo>
                  <a:pt x="118709" y="33750"/>
                </a:lnTo>
                <a:lnTo>
                  <a:pt x="119569" y="34805"/>
                </a:lnTo>
                <a:lnTo>
                  <a:pt x="120000" y="36000"/>
                </a:lnTo>
                <a:lnTo>
                  <a:pt x="119569" y="37194"/>
                </a:lnTo>
                <a:lnTo>
                  <a:pt x="118709" y="38250"/>
                </a:lnTo>
                <a:lnTo>
                  <a:pt x="117204" y="39166"/>
                </a:lnTo>
                <a:lnTo>
                  <a:pt x="115053" y="39972"/>
                </a:lnTo>
                <a:lnTo>
                  <a:pt x="112903" y="40694"/>
                </a:lnTo>
                <a:lnTo>
                  <a:pt x="110752" y="41333"/>
                </a:lnTo>
                <a:lnTo>
                  <a:pt x="108172" y="42000"/>
                </a:lnTo>
                <a:lnTo>
                  <a:pt x="105591" y="42666"/>
                </a:lnTo>
                <a:lnTo>
                  <a:pt x="103010" y="43305"/>
                </a:lnTo>
                <a:lnTo>
                  <a:pt x="100860" y="44027"/>
                </a:lnTo>
                <a:lnTo>
                  <a:pt x="98924" y="44833"/>
                </a:lnTo>
                <a:lnTo>
                  <a:pt x="97419" y="45750"/>
                </a:lnTo>
                <a:lnTo>
                  <a:pt x="96344" y="46805"/>
                </a:lnTo>
                <a:lnTo>
                  <a:pt x="96129" y="48000"/>
                </a:lnTo>
                <a:lnTo>
                  <a:pt x="96344" y="49194"/>
                </a:lnTo>
                <a:lnTo>
                  <a:pt x="97419" y="50250"/>
                </a:lnTo>
                <a:lnTo>
                  <a:pt x="98924" y="51166"/>
                </a:lnTo>
                <a:lnTo>
                  <a:pt x="100860" y="51972"/>
                </a:lnTo>
                <a:lnTo>
                  <a:pt x="103010" y="52694"/>
                </a:lnTo>
                <a:lnTo>
                  <a:pt x="105591" y="53333"/>
                </a:lnTo>
                <a:lnTo>
                  <a:pt x="108172" y="54000"/>
                </a:lnTo>
                <a:lnTo>
                  <a:pt x="110752" y="54666"/>
                </a:lnTo>
                <a:lnTo>
                  <a:pt x="112903" y="55305"/>
                </a:lnTo>
                <a:lnTo>
                  <a:pt x="115053" y="56027"/>
                </a:lnTo>
                <a:lnTo>
                  <a:pt x="117204" y="56833"/>
                </a:lnTo>
                <a:lnTo>
                  <a:pt x="118709" y="57750"/>
                </a:lnTo>
                <a:lnTo>
                  <a:pt x="119569" y="58805"/>
                </a:lnTo>
                <a:lnTo>
                  <a:pt x="120000" y="59972"/>
                </a:lnTo>
                <a:lnTo>
                  <a:pt x="119569" y="61194"/>
                </a:lnTo>
                <a:lnTo>
                  <a:pt x="118709" y="62250"/>
                </a:lnTo>
                <a:lnTo>
                  <a:pt x="117204" y="63166"/>
                </a:lnTo>
                <a:lnTo>
                  <a:pt x="115053" y="63972"/>
                </a:lnTo>
                <a:lnTo>
                  <a:pt x="112903" y="64694"/>
                </a:lnTo>
                <a:lnTo>
                  <a:pt x="110752" y="65333"/>
                </a:lnTo>
                <a:lnTo>
                  <a:pt x="108172" y="66000"/>
                </a:lnTo>
                <a:lnTo>
                  <a:pt x="105591" y="66666"/>
                </a:lnTo>
                <a:lnTo>
                  <a:pt x="103010" y="67305"/>
                </a:lnTo>
                <a:lnTo>
                  <a:pt x="100860" y="68027"/>
                </a:lnTo>
                <a:lnTo>
                  <a:pt x="98924" y="68833"/>
                </a:lnTo>
                <a:lnTo>
                  <a:pt x="97419" y="69750"/>
                </a:lnTo>
                <a:lnTo>
                  <a:pt x="96344" y="70805"/>
                </a:lnTo>
                <a:lnTo>
                  <a:pt x="96129" y="72000"/>
                </a:lnTo>
                <a:lnTo>
                  <a:pt x="96344" y="73194"/>
                </a:lnTo>
                <a:lnTo>
                  <a:pt x="97419" y="74250"/>
                </a:lnTo>
                <a:lnTo>
                  <a:pt x="98924" y="75166"/>
                </a:lnTo>
                <a:lnTo>
                  <a:pt x="100860" y="75972"/>
                </a:lnTo>
                <a:lnTo>
                  <a:pt x="103010" y="76694"/>
                </a:lnTo>
                <a:lnTo>
                  <a:pt x="105591" y="77333"/>
                </a:lnTo>
                <a:lnTo>
                  <a:pt x="110752" y="78666"/>
                </a:lnTo>
                <a:lnTo>
                  <a:pt x="112903" y="79305"/>
                </a:lnTo>
                <a:lnTo>
                  <a:pt x="115053" y="80027"/>
                </a:lnTo>
                <a:lnTo>
                  <a:pt x="117204" y="80833"/>
                </a:lnTo>
                <a:lnTo>
                  <a:pt x="118709" y="81750"/>
                </a:lnTo>
                <a:lnTo>
                  <a:pt x="119569" y="82805"/>
                </a:lnTo>
                <a:lnTo>
                  <a:pt x="120000" y="84000"/>
                </a:lnTo>
                <a:lnTo>
                  <a:pt x="119569" y="85194"/>
                </a:lnTo>
                <a:lnTo>
                  <a:pt x="118709" y="86250"/>
                </a:lnTo>
                <a:lnTo>
                  <a:pt x="117204" y="87166"/>
                </a:lnTo>
                <a:lnTo>
                  <a:pt x="115053" y="87972"/>
                </a:lnTo>
                <a:lnTo>
                  <a:pt x="112903" y="88694"/>
                </a:lnTo>
                <a:lnTo>
                  <a:pt x="110752" y="89333"/>
                </a:lnTo>
                <a:lnTo>
                  <a:pt x="108172" y="90000"/>
                </a:lnTo>
                <a:lnTo>
                  <a:pt x="105591" y="90666"/>
                </a:lnTo>
                <a:lnTo>
                  <a:pt x="103010" y="91305"/>
                </a:lnTo>
                <a:lnTo>
                  <a:pt x="100860" y="92027"/>
                </a:lnTo>
                <a:lnTo>
                  <a:pt x="98924" y="92833"/>
                </a:lnTo>
                <a:lnTo>
                  <a:pt x="97419" y="93750"/>
                </a:lnTo>
                <a:lnTo>
                  <a:pt x="96344" y="94805"/>
                </a:lnTo>
                <a:lnTo>
                  <a:pt x="96129" y="96000"/>
                </a:lnTo>
                <a:lnTo>
                  <a:pt x="96344" y="97194"/>
                </a:lnTo>
                <a:lnTo>
                  <a:pt x="97419" y="98250"/>
                </a:lnTo>
                <a:lnTo>
                  <a:pt x="98924" y="99166"/>
                </a:lnTo>
                <a:lnTo>
                  <a:pt x="100860" y="99972"/>
                </a:lnTo>
                <a:lnTo>
                  <a:pt x="103010" y="100694"/>
                </a:lnTo>
                <a:lnTo>
                  <a:pt x="105591" y="101333"/>
                </a:lnTo>
                <a:lnTo>
                  <a:pt x="108172" y="102000"/>
                </a:lnTo>
                <a:lnTo>
                  <a:pt x="110752" y="102666"/>
                </a:lnTo>
                <a:lnTo>
                  <a:pt x="112903" y="103305"/>
                </a:lnTo>
                <a:lnTo>
                  <a:pt x="115053" y="104027"/>
                </a:lnTo>
                <a:lnTo>
                  <a:pt x="117204" y="104833"/>
                </a:lnTo>
                <a:lnTo>
                  <a:pt x="118709" y="105750"/>
                </a:lnTo>
                <a:lnTo>
                  <a:pt x="119569" y="106805"/>
                </a:lnTo>
                <a:lnTo>
                  <a:pt x="120000" y="108000"/>
                </a:lnTo>
                <a:lnTo>
                  <a:pt x="119569" y="109194"/>
                </a:lnTo>
                <a:lnTo>
                  <a:pt x="118709" y="110250"/>
                </a:lnTo>
                <a:lnTo>
                  <a:pt x="117204" y="111166"/>
                </a:lnTo>
                <a:lnTo>
                  <a:pt x="115053" y="111972"/>
                </a:lnTo>
                <a:lnTo>
                  <a:pt x="112903" y="112694"/>
                </a:lnTo>
                <a:lnTo>
                  <a:pt x="110752" y="113333"/>
                </a:lnTo>
                <a:lnTo>
                  <a:pt x="108172" y="114000"/>
                </a:lnTo>
                <a:lnTo>
                  <a:pt x="105591" y="114666"/>
                </a:lnTo>
                <a:lnTo>
                  <a:pt x="103010" y="115305"/>
                </a:lnTo>
                <a:lnTo>
                  <a:pt x="100860" y="116027"/>
                </a:lnTo>
                <a:lnTo>
                  <a:pt x="98924" y="116833"/>
                </a:lnTo>
                <a:lnTo>
                  <a:pt x="97419" y="117750"/>
                </a:lnTo>
                <a:lnTo>
                  <a:pt x="96344" y="118805"/>
                </a:lnTo>
                <a:lnTo>
                  <a:pt x="96129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6" name="Shape 16"/>
          <p:cNvSpPr/>
          <p:nvPr/>
        </p:nvSpPr>
        <p:spPr>
          <a:xfrm>
            <a:off x="8931401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dictionary.cambridge.org/dictionary/english/hat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dictionary.cambridge.org/dictionary/english/dislike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dictionary.cambridge.org/dictionary/english/deny" TargetMode="External"/><Relationship Id="rId13" Type="http://schemas.openxmlformats.org/officeDocument/2006/relationships/hyperlink" Target="http://dictionary.cambridge.org/dictionary/english/suggest" TargetMode="External"/><Relationship Id="rId3" Type="http://schemas.openxmlformats.org/officeDocument/2006/relationships/hyperlink" Target="http://dictionary.cambridge.org/dictionary/english/aim" TargetMode="External"/><Relationship Id="rId7" Type="http://schemas.openxmlformats.org/officeDocument/2006/relationships/hyperlink" Target="http://dictionary.cambridge.org/dictionary/english/consider" TargetMode="External"/><Relationship Id="rId12" Type="http://schemas.openxmlformats.org/officeDocument/2006/relationships/hyperlink" Target="http://dictionary.cambridge.org/dictionary/english/refuse" TargetMode="External"/><Relationship Id="rId2" Type="http://schemas.openxmlformats.org/officeDocument/2006/relationships/hyperlink" Target="http://dictionary.cambridge.org/dictionary/english/agre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ictionary.cambridge.org/dictionary/english/choose" TargetMode="External"/><Relationship Id="rId11" Type="http://schemas.openxmlformats.org/officeDocument/2006/relationships/hyperlink" Target="http://dictionary.cambridge.org/dictionary/english/promise" TargetMode="External"/><Relationship Id="rId5" Type="http://schemas.openxmlformats.org/officeDocument/2006/relationships/hyperlink" Target="http://dictionary.cambridge.org/dictionary/english-chinese-traditional/help_2?q=can't+help" TargetMode="External"/><Relationship Id="rId10" Type="http://schemas.openxmlformats.org/officeDocument/2006/relationships/hyperlink" Target="http://dictionary.cambridge.org/dictionary/english/mind" TargetMode="External"/><Relationship Id="rId4" Type="http://schemas.openxmlformats.org/officeDocument/2006/relationships/hyperlink" Target="http://dictionary.cambridge.org/dictionary/english/avoid" TargetMode="External"/><Relationship Id="rId9" Type="http://schemas.openxmlformats.org/officeDocument/2006/relationships/hyperlink" Target="http://dictionary.cambridge.org/dictionary/english/enjoy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hyperlink" Target="https://www.google.com.hk/url?url=https://www.uiltexas.org/swimming-diving/state&amp;rct=j&amp;frm=1&amp;q=&amp;esrc=s&amp;sa=U&amp;ved=0ahUKEwisp9nY45nNAhUCUZQKHWbFAHIQwW4IGTAC&amp;sig2=0LLdW7-jPEDxoeddJalKzQ&amp;usg=AFQjCNEyqPhwA3cDmPAm5KJyfEnFLxNNN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10" Type="http://schemas.openxmlformats.org/officeDocument/2006/relationships/image" Target="../media/image6.jpeg"/><Relationship Id="rId4" Type="http://schemas.openxmlformats.org/officeDocument/2006/relationships/image" Target="../media/image2.jpeg"/><Relationship Id="rId9" Type="http://schemas.openxmlformats.org/officeDocument/2006/relationships/hyperlink" Target="http://www.google.com.hk/url?url=http://fishing-games.info/&amp;rct=j&amp;frm=1&amp;q=&amp;esrc=s&amp;sa=U&amp;ved=0ahUKEwij2Zqx5JnNAhXFn5QKHd44DlAQwW4IMzAP&amp;sig2=syqd9O9As5kane18SjBCvw&amp;usg=AFQjCNFrFiAB3i3WpjszJatAt-TuMCy-gA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hk/url?url=http://fishing-games.info/&amp;rct=j&amp;frm=1&amp;q=&amp;esrc=s&amp;sa=U&amp;ved=0ahUKEwij2Zqx5JnNAhXFn5QKHd44DlAQwW4IMzAP&amp;sig2=syqd9O9As5kane18SjBCvw&amp;usg=AFQjCNFrFiAB3i3WpjszJatAt-TuMCy-gA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hyperlink" Target="https://www.google.com.hk/url?url=https://www.uiltexas.org/swimming-diving/state&amp;rct=j&amp;frm=1&amp;q=&amp;esrc=s&amp;sa=U&amp;ved=0ahUKEwisp9nY45nNAhUCUZQKHWbFAHIQwW4IGTAC&amp;sig2=0LLdW7-jPEDxoeddJalKzQ&amp;usg=AFQjCNEyqPhwA3cDmPAm5KJyfEnFLxNNNA" TargetMode="Externa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google.com.hk/url?url=https://www.uiltexas.org/swimming-diving/state&amp;rct=j&amp;frm=1&amp;q=&amp;esrc=s&amp;sa=U&amp;ved=0ahUKEwisp9nY45nNAhUCUZQKHWbFAHIQwW4IGTAC&amp;sig2=0LLdW7-jPEDxoeddJalKzQ&amp;usg=AFQjCNEyqPhwA3cDmPAm5KJyfEnFLxNNN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microsoft.com/office/2007/relationships/media" Target="../media/media6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openxmlformats.org/officeDocument/2006/relationships/image" Target="../media/image51.png"/><Relationship Id="rId5" Type="http://schemas.microsoft.com/office/2007/relationships/media" Target="../media/media7.m4a"/><Relationship Id="rId10" Type="http://schemas.openxmlformats.org/officeDocument/2006/relationships/image" Target="../media/image50.png"/><Relationship Id="rId4" Type="http://schemas.openxmlformats.org/officeDocument/2006/relationships/audio" Target="../media/media6.m4a"/><Relationship Id="rId9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9.png"/><Relationship Id="rId5" Type="http://schemas.openxmlformats.org/officeDocument/2006/relationships/image" Target="../media/image33.png"/><Relationship Id="rId10" Type="http://schemas.openxmlformats.org/officeDocument/2006/relationships/image" Target="../media/image53.png"/><Relationship Id="rId4" Type="http://schemas.openxmlformats.org/officeDocument/2006/relationships/image" Target="../media/image48.jpeg"/><Relationship Id="rId9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33.png"/><Relationship Id="rId4" Type="http://schemas.openxmlformats.org/officeDocument/2006/relationships/image" Target="../media/image61.jpeg"/><Relationship Id="rId9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7.jpeg"/><Relationship Id="rId9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BLRjm79apo&amp;feature=youtu.b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1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3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5.png"/><Relationship Id="rId5" Type="http://schemas.openxmlformats.org/officeDocument/2006/relationships/image" Target="../media/image72.png"/><Relationship Id="rId4" Type="http://schemas.openxmlformats.org/officeDocument/2006/relationships/image" Target="../media/image34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ctrTitle"/>
          </p:nvPr>
        </p:nvSpPr>
        <p:spPr>
          <a:xfrm>
            <a:off x="808892" y="1681041"/>
            <a:ext cx="7738814" cy="329624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buSzPct val="25000"/>
            </a:pPr>
            <a:r>
              <a:rPr lang="en-GB" dirty="0"/>
              <a:t>GERUNDS &amp; </a:t>
            </a:r>
            <a:br>
              <a:rPr lang="en-GB" dirty="0"/>
            </a:br>
            <a:r>
              <a:rPr lang="en-GB" dirty="0"/>
              <a:t>TO-INFINITIVES</a:t>
            </a:r>
            <a:br>
              <a:rPr lang="en-GB" dirty="0"/>
            </a:br>
            <a:endParaRPr lang="en-GB" sz="2100" dirty="0"/>
          </a:p>
        </p:txBody>
      </p:sp>
      <p:sp>
        <p:nvSpPr>
          <p:cNvPr id="101" name="Shape 101"/>
          <p:cNvSpPr txBox="1">
            <a:spLocks noGrp="1"/>
          </p:cNvSpPr>
          <p:nvPr>
            <p:ph type="subTitle" idx="1"/>
          </p:nvPr>
        </p:nvSpPr>
        <p:spPr>
          <a:xfrm>
            <a:off x="1661283" y="5094515"/>
            <a:ext cx="6034030" cy="80384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400" dirty="0"/>
              <a:t>Au, Lai Yee Naomi; </a:t>
            </a:r>
            <a:r>
              <a:rPr lang="en-US" sz="2400" dirty="0" err="1"/>
              <a:t>Lee,</a:t>
            </a:r>
            <a:r>
              <a:rPr lang="en-US" sz="2400" dirty="0"/>
              <a:t> Fung King Jackie</a:t>
            </a:r>
          </a:p>
          <a:p>
            <a:pPr>
              <a:spcBef>
                <a:spcPts val="0"/>
              </a:spcBef>
              <a:buSzPct val="25000"/>
            </a:pPr>
            <a:r>
              <a:rPr lang="en-US" sz="2400" dirty="0"/>
              <a:t>The Education University of Hong Kong</a:t>
            </a:r>
            <a:endParaRPr sz="2400" dirty="0"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6800413" y="5639009"/>
            <a:ext cx="1747292" cy="25934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895E04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1</a:t>
            </a:fld>
            <a:endParaRPr lang="en-GB" sz="900" dirty="0">
              <a:solidFill>
                <a:srgbClr val="895E04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850900" y="1244600"/>
            <a:ext cx="6882575" cy="1536700"/>
          </a:xfrm>
          <a:prstGeom prst="rect">
            <a:avLst/>
          </a:prstGeom>
        </p:spPr>
        <p:txBody>
          <a:bodyPr lIns="68569" tIns="68569" rIns="68569" bIns="68569" anchor="t" anchorCtr="0">
            <a:noAutofit/>
          </a:bodyPr>
          <a:lstStyle/>
          <a:p>
            <a:r>
              <a:rPr lang="en" sz="4400" dirty="0"/>
              <a:t>9.	MTR never forgets to 	raise ticket prices.</a:t>
            </a:r>
          </a:p>
        </p:txBody>
      </p:sp>
      <p:pic>
        <p:nvPicPr>
          <p:cNvPr id="137" name="Shape 13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115" y="1059390"/>
            <a:ext cx="1979680" cy="187024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850900" y="3443874"/>
            <a:ext cx="6590475" cy="2474325"/>
          </a:xfrm>
          <a:prstGeom prst="rect">
            <a:avLst/>
          </a:prstGeom>
        </p:spPr>
        <p:txBody>
          <a:bodyPr lIns="68569" tIns="68569" rIns="68569" bIns="68569" anchor="t" anchorCtr="0">
            <a:noAutofit/>
          </a:bodyPr>
          <a:lstStyle/>
          <a:p>
            <a:r>
              <a:rPr lang="en" sz="4400" dirty="0"/>
              <a:t>10.	Li Ka Shing doesn’t 	regret working in </a:t>
            </a:r>
            <a:br>
              <a:rPr lang="en" sz="4400" dirty="0"/>
            </a:br>
            <a:r>
              <a:rPr lang="en" sz="4400" dirty="0"/>
              <a:t>	the business sector.</a:t>
            </a:r>
          </a:p>
        </p:txBody>
      </p:sp>
      <p:pic>
        <p:nvPicPr>
          <p:cNvPr id="139" name="Shape 139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23" y="3659774"/>
            <a:ext cx="2596150" cy="19466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1724788" y="1917366"/>
            <a:ext cx="4809935" cy="568037"/>
            <a:chOff x="1724788" y="1917366"/>
            <a:chExt cx="4809935" cy="56803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6040479" y="1917366"/>
              <a:ext cx="494244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724788" y="2485403"/>
              <a:ext cx="124701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/>
          <p:cNvCxnSpPr/>
          <p:nvPr/>
        </p:nvCxnSpPr>
        <p:spPr>
          <a:xfrm>
            <a:off x="3335379" y="4709056"/>
            <a:ext cx="186007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983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11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" name="Shape 118"/>
          <p:cNvSpPr txBox="1">
            <a:spLocks noGrp="1"/>
          </p:cNvSpPr>
          <p:nvPr>
            <p:ph type="title"/>
          </p:nvPr>
        </p:nvSpPr>
        <p:spPr>
          <a:xfrm>
            <a:off x="824458" y="379175"/>
            <a:ext cx="8319542" cy="111909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GB" sz="4400" dirty="0"/>
              <a:t>What are the verbs following ‘like’ and ‘love’?. </a:t>
            </a:r>
          </a:p>
        </p:txBody>
      </p:sp>
      <p:pic>
        <p:nvPicPr>
          <p:cNvPr id="6" name="Shape 12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4288" y="2065014"/>
            <a:ext cx="1328738" cy="15368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19"/>
          <p:cNvSpPr txBox="1">
            <a:spLocks noGrp="1"/>
          </p:cNvSpPr>
          <p:nvPr>
            <p:ph type="body" idx="1"/>
          </p:nvPr>
        </p:nvSpPr>
        <p:spPr>
          <a:xfrm>
            <a:off x="950948" y="2662760"/>
            <a:ext cx="7633742" cy="65273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3600" dirty="0">
                <a:solidFill>
                  <a:schemeClr val="tx1"/>
                </a:solidFill>
              </a:rPr>
              <a:t>a)	I like to wash my hair daily.</a:t>
            </a:r>
          </a:p>
        </p:txBody>
      </p:sp>
      <p:sp>
        <p:nvSpPr>
          <p:cNvPr id="8" name="Shape 119"/>
          <p:cNvSpPr txBox="1">
            <a:spLocks/>
          </p:cNvSpPr>
          <p:nvPr/>
        </p:nvSpPr>
        <p:spPr>
          <a:xfrm>
            <a:off x="993620" y="3348664"/>
            <a:ext cx="7633742" cy="65273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1450" marR="0" lvl="0" indent="-76200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514350" marR="0" lvl="1" indent="-8572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3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857250" marR="0" lvl="2" indent="-95250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200150" marR="0" lvl="3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543050" marR="0" lvl="4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885950" marR="0" lvl="5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228850" marR="0" lvl="6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571750" marR="0" lvl="7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914650" marR="0" lvl="8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3600" dirty="0">
                <a:solidFill>
                  <a:schemeClr val="tx1"/>
                </a:solidFill>
              </a:rPr>
              <a:t>b)	I like washing my hair daily.</a:t>
            </a:r>
          </a:p>
        </p:txBody>
      </p:sp>
      <p:sp>
        <p:nvSpPr>
          <p:cNvPr id="9" name="Shape 119"/>
          <p:cNvSpPr txBox="1">
            <a:spLocks/>
          </p:cNvSpPr>
          <p:nvPr/>
        </p:nvSpPr>
        <p:spPr>
          <a:xfrm>
            <a:off x="993620" y="4001403"/>
            <a:ext cx="7633742" cy="629711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1450" marR="0" lvl="0" indent="-76200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514350" marR="0" lvl="1" indent="-8572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3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857250" marR="0" lvl="2" indent="-95250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200150" marR="0" lvl="3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543050" marR="0" lvl="4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885950" marR="0" lvl="5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228850" marR="0" lvl="6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571750" marR="0" lvl="7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914650" marR="0" lvl="8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indent="0">
              <a:buNone/>
            </a:pPr>
            <a:r>
              <a:rPr lang="en-GB" sz="3600" dirty="0">
                <a:solidFill>
                  <a:schemeClr val="tx1"/>
                </a:solidFill>
              </a:rPr>
              <a:t>c)	I love to eat noodles.</a:t>
            </a:r>
          </a:p>
        </p:txBody>
      </p:sp>
      <p:sp>
        <p:nvSpPr>
          <p:cNvPr id="11" name="Shape 119"/>
          <p:cNvSpPr txBox="1">
            <a:spLocks/>
          </p:cNvSpPr>
          <p:nvPr/>
        </p:nvSpPr>
        <p:spPr>
          <a:xfrm>
            <a:off x="999716" y="4616066"/>
            <a:ext cx="7633742" cy="629711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1450" marR="0" lvl="0" indent="-76200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514350" marR="0" lvl="1" indent="-8572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3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857250" marR="0" lvl="2" indent="-95250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200150" marR="0" lvl="3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543050" marR="0" lvl="4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885950" marR="0" lvl="5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228850" marR="0" lvl="6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571750" marR="0" lvl="7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914650" marR="0" lvl="8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indent="0">
              <a:buNone/>
            </a:pPr>
            <a:r>
              <a:rPr lang="en-GB" sz="3600" dirty="0">
                <a:solidFill>
                  <a:schemeClr val="tx1"/>
                </a:solidFill>
              </a:rPr>
              <a:t>d)	I love eating noodles.</a:t>
            </a:r>
          </a:p>
        </p:txBody>
      </p:sp>
      <p:cxnSp>
        <p:nvCxnSpPr>
          <p:cNvPr id="13" name="直線接點 12"/>
          <p:cNvCxnSpPr/>
          <p:nvPr/>
        </p:nvCxnSpPr>
        <p:spPr>
          <a:xfrm>
            <a:off x="2913886" y="3226744"/>
            <a:ext cx="141427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3029710" y="4631114"/>
            <a:ext cx="991874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2913886" y="2732224"/>
            <a:ext cx="426720" cy="51521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6" name="矩形 15"/>
          <p:cNvSpPr/>
          <p:nvPr/>
        </p:nvSpPr>
        <p:spPr>
          <a:xfrm>
            <a:off x="3029710" y="4100850"/>
            <a:ext cx="426720" cy="51521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22" name="弧形接點 21"/>
          <p:cNvCxnSpPr/>
          <p:nvPr/>
        </p:nvCxnSpPr>
        <p:spPr>
          <a:xfrm flipV="1">
            <a:off x="3650756" y="2302264"/>
            <a:ext cx="866381" cy="429960"/>
          </a:xfrm>
          <a:prstGeom prst="curvedConnector3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弧形接點 22"/>
          <p:cNvCxnSpPr/>
          <p:nvPr/>
        </p:nvCxnSpPr>
        <p:spPr>
          <a:xfrm rot="5400000" flipH="1" flipV="1">
            <a:off x="3768171" y="2801291"/>
            <a:ext cx="1497932" cy="1133862"/>
          </a:xfrm>
          <a:prstGeom prst="curvedConnector3">
            <a:avLst>
              <a:gd name="adj1" fmla="val 4420"/>
            </a:avLst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4517136" y="1929776"/>
            <a:ext cx="2395725" cy="6894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800" dirty="0">
                <a:solidFill>
                  <a:schemeClr val="tx1"/>
                </a:solidFill>
              </a:rPr>
              <a:t>To-infinitives</a:t>
            </a:r>
            <a:endParaRPr lang="zh-HK" altLang="en-US" sz="2800" dirty="0">
              <a:solidFill>
                <a:schemeClr val="tx1"/>
              </a:solidFill>
            </a:endParaRPr>
          </a:p>
        </p:txBody>
      </p:sp>
      <p:cxnSp>
        <p:nvCxnSpPr>
          <p:cNvPr id="32" name="直線接點 31"/>
          <p:cNvCxnSpPr/>
          <p:nvPr/>
        </p:nvCxnSpPr>
        <p:spPr>
          <a:xfrm>
            <a:off x="3029710" y="3907384"/>
            <a:ext cx="141427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>
            <a:off x="2913886" y="5223265"/>
            <a:ext cx="141427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弧形接點 33"/>
          <p:cNvCxnSpPr/>
          <p:nvPr/>
        </p:nvCxnSpPr>
        <p:spPr>
          <a:xfrm>
            <a:off x="4443982" y="3816862"/>
            <a:ext cx="2188464" cy="814252"/>
          </a:xfrm>
          <a:prstGeom prst="curved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弧形接點 34"/>
          <p:cNvCxnSpPr/>
          <p:nvPr/>
        </p:nvCxnSpPr>
        <p:spPr>
          <a:xfrm flipV="1">
            <a:off x="4404352" y="4930921"/>
            <a:ext cx="2228094" cy="319608"/>
          </a:xfrm>
          <a:prstGeom prst="curvedConnector3">
            <a:avLst>
              <a:gd name="adj1" fmla="val 74077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6632446" y="4386762"/>
            <a:ext cx="1700580" cy="6894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K" sz="2800" dirty="0">
                <a:solidFill>
                  <a:schemeClr val="tx1"/>
                </a:solidFill>
              </a:rPr>
              <a:t>Gerunds</a:t>
            </a:r>
            <a:endParaRPr lang="zh-HK" altLang="en-US" sz="2800" dirty="0">
              <a:solidFill>
                <a:schemeClr val="tx1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157982" y="2732224"/>
            <a:ext cx="755904" cy="12691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2" name="矩形 41"/>
          <p:cNvSpPr/>
          <p:nvPr/>
        </p:nvSpPr>
        <p:spPr>
          <a:xfrm>
            <a:off x="2157982" y="3975374"/>
            <a:ext cx="871728" cy="126917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6795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12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" name="Shape 118"/>
          <p:cNvSpPr txBox="1">
            <a:spLocks noGrp="1"/>
          </p:cNvSpPr>
          <p:nvPr>
            <p:ph type="title"/>
          </p:nvPr>
        </p:nvSpPr>
        <p:spPr>
          <a:xfrm>
            <a:off x="824458" y="379175"/>
            <a:ext cx="8319542" cy="111909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GB" sz="4400" dirty="0"/>
              <a:t>What are the verbs following ‘like’ and ‘love’?. </a:t>
            </a:r>
          </a:p>
        </p:txBody>
      </p:sp>
      <p:pic>
        <p:nvPicPr>
          <p:cNvPr id="6" name="Shape 12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4288" y="2065014"/>
            <a:ext cx="1328738" cy="15368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19"/>
          <p:cNvSpPr txBox="1">
            <a:spLocks noGrp="1"/>
          </p:cNvSpPr>
          <p:nvPr>
            <p:ph type="body" idx="1"/>
          </p:nvPr>
        </p:nvSpPr>
        <p:spPr>
          <a:xfrm>
            <a:off x="950948" y="2662760"/>
            <a:ext cx="7633742" cy="65273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3600" dirty="0">
                <a:solidFill>
                  <a:schemeClr val="tx1"/>
                </a:solidFill>
              </a:rPr>
              <a:t>a)	I like to wash my hair daily.</a:t>
            </a:r>
          </a:p>
        </p:txBody>
      </p:sp>
      <p:sp>
        <p:nvSpPr>
          <p:cNvPr id="8" name="Shape 119"/>
          <p:cNvSpPr txBox="1">
            <a:spLocks/>
          </p:cNvSpPr>
          <p:nvPr/>
        </p:nvSpPr>
        <p:spPr>
          <a:xfrm>
            <a:off x="993620" y="3348664"/>
            <a:ext cx="7633742" cy="65273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1450" marR="0" lvl="0" indent="-76200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514350" marR="0" lvl="1" indent="-8572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3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857250" marR="0" lvl="2" indent="-95250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200150" marR="0" lvl="3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543050" marR="0" lvl="4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885950" marR="0" lvl="5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228850" marR="0" lvl="6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571750" marR="0" lvl="7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914650" marR="0" lvl="8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3600" dirty="0">
                <a:solidFill>
                  <a:schemeClr val="tx1"/>
                </a:solidFill>
              </a:rPr>
              <a:t>b)	I like washing my hair daily.</a:t>
            </a:r>
          </a:p>
        </p:txBody>
      </p:sp>
      <p:sp>
        <p:nvSpPr>
          <p:cNvPr id="9" name="Shape 119"/>
          <p:cNvSpPr txBox="1">
            <a:spLocks/>
          </p:cNvSpPr>
          <p:nvPr/>
        </p:nvSpPr>
        <p:spPr>
          <a:xfrm>
            <a:off x="993620" y="4001403"/>
            <a:ext cx="7633742" cy="629711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1450" marR="0" lvl="0" indent="-76200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514350" marR="0" lvl="1" indent="-8572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3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857250" marR="0" lvl="2" indent="-95250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200150" marR="0" lvl="3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543050" marR="0" lvl="4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885950" marR="0" lvl="5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228850" marR="0" lvl="6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571750" marR="0" lvl="7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914650" marR="0" lvl="8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indent="0">
              <a:buNone/>
            </a:pPr>
            <a:r>
              <a:rPr lang="en-GB" sz="3600" dirty="0">
                <a:solidFill>
                  <a:schemeClr val="tx1"/>
                </a:solidFill>
              </a:rPr>
              <a:t>c)	I love to eat noodles.</a:t>
            </a:r>
          </a:p>
        </p:txBody>
      </p:sp>
      <p:sp>
        <p:nvSpPr>
          <p:cNvPr id="11" name="Shape 119"/>
          <p:cNvSpPr txBox="1">
            <a:spLocks/>
          </p:cNvSpPr>
          <p:nvPr/>
        </p:nvSpPr>
        <p:spPr>
          <a:xfrm>
            <a:off x="999716" y="4616066"/>
            <a:ext cx="7633742" cy="629711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1450" marR="0" lvl="0" indent="-76200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514350" marR="0" lvl="1" indent="-8572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3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857250" marR="0" lvl="2" indent="-95250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200150" marR="0" lvl="3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543050" marR="0" lvl="4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885950" marR="0" lvl="5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228850" marR="0" lvl="6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571750" marR="0" lvl="7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914650" marR="0" lvl="8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indent="0">
              <a:buNone/>
            </a:pPr>
            <a:r>
              <a:rPr lang="en-GB" sz="3600" dirty="0">
                <a:solidFill>
                  <a:schemeClr val="tx1"/>
                </a:solidFill>
              </a:rPr>
              <a:t>d)	I love eating noodles.</a:t>
            </a:r>
          </a:p>
        </p:txBody>
      </p:sp>
      <p:cxnSp>
        <p:nvCxnSpPr>
          <p:cNvPr id="13" name="直線接點 12"/>
          <p:cNvCxnSpPr/>
          <p:nvPr/>
        </p:nvCxnSpPr>
        <p:spPr>
          <a:xfrm>
            <a:off x="2913886" y="3226744"/>
            <a:ext cx="141427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3029710" y="4631114"/>
            <a:ext cx="991874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2913886" y="2732224"/>
            <a:ext cx="426720" cy="51521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6" name="矩形 15"/>
          <p:cNvSpPr/>
          <p:nvPr/>
        </p:nvSpPr>
        <p:spPr>
          <a:xfrm>
            <a:off x="3029710" y="4100850"/>
            <a:ext cx="426720" cy="51521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22" name="弧形接點 21"/>
          <p:cNvCxnSpPr/>
          <p:nvPr/>
        </p:nvCxnSpPr>
        <p:spPr>
          <a:xfrm flipV="1">
            <a:off x="3650756" y="2302264"/>
            <a:ext cx="866381" cy="429960"/>
          </a:xfrm>
          <a:prstGeom prst="curvedConnector3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弧形接點 22"/>
          <p:cNvCxnSpPr/>
          <p:nvPr/>
        </p:nvCxnSpPr>
        <p:spPr>
          <a:xfrm rot="5400000" flipH="1" flipV="1">
            <a:off x="3768171" y="2801291"/>
            <a:ext cx="1497932" cy="1133862"/>
          </a:xfrm>
          <a:prstGeom prst="curvedConnector3">
            <a:avLst>
              <a:gd name="adj1" fmla="val 4420"/>
            </a:avLst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4517136" y="1929776"/>
            <a:ext cx="2395725" cy="6894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800" dirty="0">
                <a:solidFill>
                  <a:schemeClr val="tx1"/>
                </a:solidFill>
              </a:rPr>
              <a:t>To-infinitives</a:t>
            </a:r>
            <a:endParaRPr lang="zh-HK" altLang="en-US" sz="2800" dirty="0">
              <a:solidFill>
                <a:schemeClr val="tx1"/>
              </a:solidFill>
            </a:endParaRPr>
          </a:p>
        </p:txBody>
      </p:sp>
      <p:cxnSp>
        <p:nvCxnSpPr>
          <p:cNvPr id="32" name="直線接點 31"/>
          <p:cNvCxnSpPr/>
          <p:nvPr/>
        </p:nvCxnSpPr>
        <p:spPr>
          <a:xfrm>
            <a:off x="3029710" y="3907384"/>
            <a:ext cx="141427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>
            <a:off x="2913886" y="5223265"/>
            <a:ext cx="141427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弧形接點 33"/>
          <p:cNvCxnSpPr/>
          <p:nvPr/>
        </p:nvCxnSpPr>
        <p:spPr>
          <a:xfrm>
            <a:off x="4443982" y="3816862"/>
            <a:ext cx="2188464" cy="814252"/>
          </a:xfrm>
          <a:prstGeom prst="curved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弧形接點 34"/>
          <p:cNvCxnSpPr/>
          <p:nvPr/>
        </p:nvCxnSpPr>
        <p:spPr>
          <a:xfrm flipV="1">
            <a:off x="4404352" y="4930921"/>
            <a:ext cx="2228094" cy="319608"/>
          </a:xfrm>
          <a:prstGeom prst="curvedConnector3">
            <a:avLst>
              <a:gd name="adj1" fmla="val 74077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6632446" y="4386762"/>
            <a:ext cx="1700580" cy="6894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K" sz="2800" dirty="0">
                <a:solidFill>
                  <a:schemeClr val="tx1"/>
                </a:solidFill>
              </a:rPr>
              <a:t>Gerunds</a:t>
            </a:r>
            <a:endParaRPr lang="zh-HK" altLang="en-US" sz="2800" dirty="0">
              <a:solidFill>
                <a:schemeClr val="tx1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157982" y="2732224"/>
            <a:ext cx="755904" cy="12691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2" name="矩形 41"/>
          <p:cNvSpPr/>
          <p:nvPr/>
        </p:nvSpPr>
        <p:spPr>
          <a:xfrm>
            <a:off x="2157982" y="3975374"/>
            <a:ext cx="871728" cy="126917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2106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13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" name="Shape 118"/>
          <p:cNvSpPr txBox="1">
            <a:spLocks noGrp="1"/>
          </p:cNvSpPr>
          <p:nvPr>
            <p:ph type="title"/>
          </p:nvPr>
        </p:nvSpPr>
        <p:spPr>
          <a:xfrm>
            <a:off x="824458" y="379175"/>
            <a:ext cx="8319542" cy="111909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GB" sz="4400" dirty="0"/>
              <a:t>Compare the following sentences. Do they have similar meanings?</a:t>
            </a:r>
          </a:p>
        </p:txBody>
      </p:sp>
      <p:pic>
        <p:nvPicPr>
          <p:cNvPr id="6" name="Shape 12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4288" y="2065014"/>
            <a:ext cx="1328738" cy="15368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19"/>
          <p:cNvSpPr txBox="1">
            <a:spLocks noGrp="1"/>
          </p:cNvSpPr>
          <p:nvPr>
            <p:ph type="body" idx="1"/>
          </p:nvPr>
        </p:nvSpPr>
        <p:spPr>
          <a:xfrm>
            <a:off x="950948" y="2662760"/>
            <a:ext cx="7633742" cy="65273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3600" dirty="0">
                <a:solidFill>
                  <a:schemeClr val="tx1"/>
                </a:solidFill>
              </a:rPr>
              <a:t>a)	I like to wash my hair daily.</a:t>
            </a:r>
          </a:p>
        </p:txBody>
      </p:sp>
      <p:sp>
        <p:nvSpPr>
          <p:cNvPr id="8" name="Shape 119"/>
          <p:cNvSpPr txBox="1">
            <a:spLocks/>
          </p:cNvSpPr>
          <p:nvPr/>
        </p:nvSpPr>
        <p:spPr>
          <a:xfrm>
            <a:off x="993620" y="3348664"/>
            <a:ext cx="7633742" cy="65273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1450" marR="0" lvl="0" indent="-76200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514350" marR="0" lvl="1" indent="-8572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3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857250" marR="0" lvl="2" indent="-95250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200150" marR="0" lvl="3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543050" marR="0" lvl="4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885950" marR="0" lvl="5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228850" marR="0" lvl="6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571750" marR="0" lvl="7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914650" marR="0" lvl="8" indent="-104775" algn="l" rtl="0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3600" dirty="0">
                <a:solidFill>
                  <a:schemeClr val="tx1"/>
                </a:solidFill>
              </a:rPr>
              <a:t>b)	I like washing my hair daily.</a:t>
            </a:r>
          </a:p>
        </p:txBody>
      </p:sp>
      <p:cxnSp>
        <p:nvCxnSpPr>
          <p:cNvPr id="13" name="直線接點 12"/>
          <p:cNvCxnSpPr/>
          <p:nvPr/>
        </p:nvCxnSpPr>
        <p:spPr>
          <a:xfrm>
            <a:off x="2913886" y="3226744"/>
            <a:ext cx="141427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>
            <a:off x="3029710" y="3907384"/>
            <a:ext cx="141427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2157982" y="2732224"/>
            <a:ext cx="755904" cy="12691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3" name="Group 2"/>
          <p:cNvGrpSpPr/>
          <p:nvPr/>
        </p:nvGrpSpPr>
        <p:grpSpPr>
          <a:xfrm>
            <a:off x="993620" y="3975374"/>
            <a:ext cx="7639838" cy="1371073"/>
            <a:chOff x="993620" y="3975374"/>
            <a:chExt cx="7639838" cy="1371073"/>
          </a:xfrm>
        </p:grpSpPr>
        <p:sp>
          <p:nvSpPr>
            <p:cNvPr id="9" name="Shape 119"/>
            <p:cNvSpPr txBox="1">
              <a:spLocks/>
            </p:cNvSpPr>
            <p:nvPr/>
          </p:nvSpPr>
          <p:spPr>
            <a:xfrm>
              <a:off x="993620" y="4001403"/>
              <a:ext cx="7633742" cy="629711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34275" rIns="68569" bIns="3427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171450" marR="0" lvl="0" indent="-76200" algn="l" rtl="0">
                <a:lnSpc>
                  <a:spcPct val="11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Char char="•"/>
                <a:defRPr sz="1500" b="0" i="0" u="none" strike="noStrike" cap="none">
                  <a:solidFill>
                    <a:srgbClr val="595959"/>
                  </a:solidFill>
                  <a:latin typeface="Cabin"/>
                  <a:ea typeface="Cabin"/>
                  <a:cs typeface="Cabin"/>
                  <a:sym typeface="Cabin"/>
                </a:defRPr>
              </a:lvl1pPr>
              <a:lvl2pPr marL="514350" marR="0" lvl="1" indent="-85725" algn="l" rtl="0">
                <a:lnSpc>
                  <a:spcPct val="11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Cabin"/>
                <a:buChar char="–"/>
                <a:defRPr sz="1350" b="0" i="0" u="none" strike="noStrike" cap="none">
                  <a:solidFill>
                    <a:srgbClr val="595959"/>
                  </a:solidFill>
                  <a:latin typeface="Cabin"/>
                  <a:ea typeface="Cabin"/>
                  <a:cs typeface="Cabin"/>
                  <a:sym typeface="Cabin"/>
                </a:defRPr>
              </a:lvl2pPr>
              <a:lvl3pPr marL="857250" marR="0" lvl="2" indent="-95250" algn="l" rtl="0">
                <a:lnSpc>
                  <a:spcPct val="11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Char char="•"/>
                <a:defRPr sz="1200" b="0" i="0" u="none" strike="noStrike" cap="none">
                  <a:solidFill>
                    <a:srgbClr val="595959"/>
                  </a:solidFill>
                  <a:latin typeface="Cabin"/>
                  <a:ea typeface="Cabin"/>
                  <a:cs typeface="Cabin"/>
                  <a:sym typeface="Cabin"/>
                </a:defRPr>
              </a:lvl3pPr>
              <a:lvl4pPr marL="1200150" marR="0" lvl="3" indent="-104775" algn="l" rtl="0">
                <a:lnSpc>
                  <a:spcPct val="11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Cabin"/>
                <a:buChar char="–"/>
                <a:defRPr sz="1050" b="0" i="0" u="none" strike="noStrike" cap="none">
                  <a:solidFill>
                    <a:srgbClr val="595959"/>
                  </a:solidFill>
                  <a:latin typeface="Cabin"/>
                  <a:ea typeface="Cabin"/>
                  <a:cs typeface="Cabin"/>
                  <a:sym typeface="Cabin"/>
                </a:defRPr>
              </a:lvl4pPr>
              <a:lvl5pPr marL="1543050" marR="0" lvl="4" indent="-104775" algn="l" rtl="0">
                <a:lnSpc>
                  <a:spcPct val="11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Char char="•"/>
                <a:defRPr sz="1050" b="0" i="0" u="none" strike="noStrike" cap="none">
                  <a:solidFill>
                    <a:srgbClr val="595959"/>
                  </a:solidFill>
                  <a:latin typeface="Cabin"/>
                  <a:ea typeface="Cabin"/>
                  <a:cs typeface="Cabin"/>
                  <a:sym typeface="Cabin"/>
                </a:defRPr>
              </a:lvl5pPr>
              <a:lvl6pPr marL="1885950" marR="0" lvl="5" indent="-104775" algn="l" rtl="0">
                <a:lnSpc>
                  <a:spcPct val="11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Cabin"/>
                <a:buChar char="–"/>
                <a:defRPr sz="1050" b="0" i="0" u="none" strike="noStrike" cap="none">
                  <a:solidFill>
                    <a:srgbClr val="595959"/>
                  </a:solidFill>
                  <a:latin typeface="Cabin"/>
                  <a:ea typeface="Cabin"/>
                  <a:cs typeface="Cabin"/>
                  <a:sym typeface="Cabin"/>
                </a:defRPr>
              </a:lvl6pPr>
              <a:lvl7pPr marL="2228850" marR="0" lvl="6" indent="-104775" algn="l" rtl="0">
                <a:lnSpc>
                  <a:spcPct val="11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Char char="•"/>
                <a:defRPr sz="1050" b="0" i="0" u="none" strike="noStrike" cap="none">
                  <a:solidFill>
                    <a:srgbClr val="595959"/>
                  </a:solidFill>
                  <a:latin typeface="Cabin"/>
                  <a:ea typeface="Cabin"/>
                  <a:cs typeface="Cabin"/>
                  <a:sym typeface="Cabin"/>
                </a:defRPr>
              </a:lvl7pPr>
              <a:lvl8pPr marL="2571750" marR="0" lvl="7" indent="-104775" algn="l" rtl="0">
                <a:lnSpc>
                  <a:spcPct val="11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Cabin"/>
                <a:buChar char="–"/>
                <a:defRPr sz="1050" b="0" i="0" u="none" strike="noStrike" cap="none">
                  <a:solidFill>
                    <a:srgbClr val="595959"/>
                  </a:solidFill>
                  <a:latin typeface="Cabin"/>
                  <a:ea typeface="Cabin"/>
                  <a:cs typeface="Cabin"/>
                  <a:sym typeface="Cabin"/>
                </a:defRPr>
              </a:lvl8pPr>
              <a:lvl9pPr marL="2914650" marR="0" lvl="8" indent="-104775" algn="l" rtl="0">
                <a:lnSpc>
                  <a:spcPct val="11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Char char="•"/>
                <a:defRPr sz="1050" b="0" i="0" u="none" strike="noStrike" cap="none">
                  <a:solidFill>
                    <a:srgbClr val="595959"/>
                  </a:solidFill>
                  <a:latin typeface="Cabin"/>
                  <a:ea typeface="Cabin"/>
                  <a:cs typeface="Cabin"/>
                  <a:sym typeface="Cabin"/>
                </a:defRPr>
              </a:lvl9pPr>
            </a:lstStyle>
            <a:p>
              <a:pPr marL="0" indent="0">
                <a:buNone/>
              </a:pPr>
              <a:r>
                <a:rPr lang="en-GB" sz="3600" dirty="0">
                  <a:solidFill>
                    <a:schemeClr val="tx1"/>
                  </a:solidFill>
                </a:rPr>
                <a:t>c)	I love to eat noodles.</a:t>
              </a:r>
            </a:p>
          </p:txBody>
        </p:sp>
        <p:sp>
          <p:nvSpPr>
            <p:cNvPr id="11" name="Shape 119"/>
            <p:cNvSpPr txBox="1">
              <a:spLocks/>
            </p:cNvSpPr>
            <p:nvPr/>
          </p:nvSpPr>
          <p:spPr>
            <a:xfrm>
              <a:off x="999716" y="4690153"/>
              <a:ext cx="7633742" cy="656294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34275" rIns="68569" bIns="3427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171450" marR="0" lvl="0" indent="-76200" algn="l" rtl="0">
                <a:lnSpc>
                  <a:spcPct val="11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Char char="•"/>
                <a:defRPr sz="1500" b="0" i="0" u="none" strike="noStrike" cap="none">
                  <a:solidFill>
                    <a:srgbClr val="595959"/>
                  </a:solidFill>
                  <a:latin typeface="Cabin"/>
                  <a:ea typeface="Cabin"/>
                  <a:cs typeface="Cabin"/>
                  <a:sym typeface="Cabin"/>
                </a:defRPr>
              </a:lvl1pPr>
              <a:lvl2pPr marL="514350" marR="0" lvl="1" indent="-85725" algn="l" rtl="0">
                <a:lnSpc>
                  <a:spcPct val="11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Cabin"/>
                <a:buChar char="–"/>
                <a:defRPr sz="1350" b="0" i="0" u="none" strike="noStrike" cap="none">
                  <a:solidFill>
                    <a:srgbClr val="595959"/>
                  </a:solidFill>
                  <a:latin typeface="Cabin"/>
                  <a:ea typeface="Cabin"/>
                  <a:cs typeface="Cabin"/>
                  <a:sym typeface="Cabin"/>
                </a:defRPr>
              </a:lvl2pPr>
              <a:lvl3pPr marL="857250" marR="0" lvl="2" indent="-95250" algn="l" rtl="0">
                <a:lnSpc>
                  <a:spcPct val="11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Char char="•"/>
                <a:defRPr sz="1200" b="0" i="0" u="none" strike="noStrike" cap="none">
                  <a:solidFill>
                    <a:srgbClr val="595959"/>
                  </a:solidFill>
                  <a:latin typeface="Cabin"/>
                  <a:ea typeface="Cabin"/>
                  <a:cs typeface="Cabin"/>
                  <a:sym typeface="Cabin"/>
                </a:defRPr>
              </a:lvl3pPr>
              <a:lvl4pPr marL="1200150" marR="0" lvl="3" indent="-104775" algn="l" rtl="0">
                <a:lnSpc>
                  <a:spcPct val="11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Cabin"/>
                <a:buChar char="–"/>
                <a:defRPr sz="1050" b="0" i="0" u="none" strike="noStrike" cap="none">
                  <a:solidFill>
                    <a:srgbClr val="595959"/>
                  </a:solidFill>
                  <a:latin typeface="Cabin"/>
                  <a:ea typeface="Cabin"/>
                  <a:cs typeface="Cabin"/>
                  <a:sym typeface="Cabin"/>
                </a:defRPr>
              </a:lvl4pPr>
              <a:lvl5pPr marL="1543050" marR="0" lvl="4" indent="-104775" algn="l" rtl="0">
                <a:lnSpc>
                  <a:spcPct val="11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Char char="•"/>
                <a:defRPr sz="1050" b="0" i="0" u="none" strike="noStrike" cap="none">
                  <a:solidFill>
                    <a:srgbClr val="595959"/>
                  </a:solidFill>
                  <a:latin typeface="Cabin"/>
                  <a:ea typeface="Cabin"/>
                  <a:cs typeface="Cabin"/>
                  <a:sym typeface="Cabin"/>
                </a:defRPr>
              </a:lvl5pPr>
              <a:lvl6pPr marL="1885950" marR="0" lvl="5" indent="-104775" algn="l" rtl="0">
                <a:lnSpc>
                  <a:spcPct val="11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Cabin"/>
                <a:buChar char="–"/>
                <a:defRPr sz="1050" b="0" i="0" u="none" strike="noStrike" cap="none">
                  <a:solidFill>
                    <a:srgbClr val="595959"/>
                  </a:solidFill>
                  <a:latin typeface="Cabin"/>
                  <a:ea typeface="Cabin"/>
                  <a:cs typeface="Cabin"/>
                  <a:sym typeface="Cabin"/>
                </a:defRPr>
              </a:lvl6pPr>
              <a:lvl7pPr marL="2228850" marR="0" lvl="6" indent="-104775" algn="l" rtl="0">
                <a:lnSpc>
                  <a:spcPct val="11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Char char="•"/>
                <a:defRPr sz="1050" b="0" i="0" u="none" strike="noStrike" cap="none">
                  <a:solidFill>
                    <a:srgbClr val="595959"/>
                  </a:solidFill>
                  <a:latin typeface="Cabin"/>
                  <a:ea typeface="Cabin"/>
                  <a:cs typeface="Cabin"/>
                  <a:sym typeface="Cabin"/>
                </a:defRPr>
              </a:lvl7pPr>
              <a:lvl8pPr marL="2571750" marR="0" lvl="7" indent="-104775" algn="l" rtl="0">
                <a:lnSpc>
                  <a:spcPct val="11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Cabin"/>
                <a:buChar char="–"/>
                <a:defRPr sz="1050" b="0" i="0" u="none" strike="noStrike" cap="none">
                  <a:solidFill>
                    <a:srgbClr val="595959"/>
                  </a:solidFill>
                  <a:latin typeface="Cabin"/>
                  <a:ea typeface="Cabin"/>
                  <a:cs typeface="Cabin"/>
                  <a:sym typeface="Cabin"/>
                </a:defRPr>
              </a:lvl8pPr>
              <a:lvl9pPr marL="2914650" marR="0" lvl="8" indent="-104775" algn="l" rtl="0">
                <a:lnSpc>
                  <a:spcPct val="11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Char char="•"/>
                <a:defRPr sz="1050" b="0" i="0" u="none" strike="noStrike" cap="none">
                  <a:solidFill>
                    <a:srgbClr val="595959"/>
                  </a:solidFill>
                  <a:latin typeface="Cabin"/>
                  <a:ea typeface="Cabin"/>
                  <a:cs typeface="Cabin"/>
                  <a:sym typeface="Cabin"/>
                </a:defRPr>
              </a:lvl9pPr>
            </a:lstStyle>
            <a:p>
              <a:pPr marL="0" indent="0">
                <a:buNone/>
              </a:pPr>
              <a:r>
                <a:rPr lang="en-GB" sz="3600" dirty="0">
                  <a:solidFill>
                    <a:schemeClr val="tx1"/>
                  </a:solidFill>
                </a:rPr>
                <a:t>d)	I love eating noodles.</a:t>
              </a:r>
            </a:p>
          </p:txBody>
        </p:sp>
        <p:cxnSp>
          <p:nvCxnSpPr>
            <p:cNvPr id="14" name="直線接點 13"/>
            <p:cNvCxnSpPr/>
            <p:nvPr/>
          </p:nvCxnSpPr>
          <p:spPr>
            <a:xfrm>
              <a:off x="3029710" y="4631114"/>
              <a:ext cx="1107284" cy="0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接點 32"/>
            <p:cNvCxnSpPr/>
            <p:nvPr/>
          </p:nvCxnSpPr>
          <p:spPr>
            <a:xfrm>
              <a:off x="2762965" y="5244553"/>
              <a:ext cx="1414272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矩形 41"/>
            <p:cNvSpPr/>
            <p:nvPr/>
          </p:nvSpPr>
          <p:spPr>
            <a:xfrm>
              <a:off x="2157982" y="3975374"/>
              <a:ext cx="871728" cy="1269179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603565" y="5413882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Algerian" panose="04020705040A02060702" pitchFamily="82" charset="0"/>
              </a:rPr>
              <a:t>Yes!!</a:t>
            </a:r>
          </a:p>
        </p:txBody>
      </p:sp>
    </p:spTree>
    <p:extLst>
      <p:ext uri="{BB962C8B-B14F-4D97-AF65-F5344CB8AC3E}">
        <p14:creationId xmlns:p14="http://schemas.microsoft.com/office/powerpoint/2010/main" val="139669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14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6" name="Shape 10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27"/>
          <a:stretch/>
        </p:blipFill>
        <p:spPr>
          <a:xfrm>
            <a:off x="5433247" y="4832858"/>
            <a:ext cx="3051570" cy="14176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09"/>
          <p:cNvSpPr/>
          <p:nvPr/>
        </p:nvSpPr>
        <p:spPr>
          <a:xfrm>
            <a:off x="751561" y="112732"/>
            <a:ext cx="5531883" cy="5171122"/>
          </a:xfrm>
          <a:prstGeom prst="wedgeEllipseCallout">
            <a:avLst>
              <a:gd name="adj1" fmla="val 55432"/>
              <a:gd name="adj2" fmla="val 39324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SzPct val="25000"/>
            </a:pPr>
            <a:r>
              <a:rPr lang="en-GB" sz="40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However, some verbs can be followed by either </a:t>
            </a:r>
            <a:r>
              <a:rPr lang="en-GB" sz="4000" u="sng" dirty="0">
                <a:solidFill>
                  <a:schemeClr val="accent5">
                    <a:lumMod val="75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gerunds</a:t>
            </a:r>
            <a:r>
              <a:rPr lang="en-GB" sz="40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GB" sz="4000" b="1" dirty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OR</a:t>
            </a:r>
            <a:r>
              <a:rPr lang="en-GB" sz="40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</a:p>
          <a:p>
            <a:pPr algn="ctr">
              <a:buSzPct val="25000"/>
            </a:pPr>
            <a:r>
              <a:rPr lang="en-GB" sz="4000" u="sng" dirty="0">
                <a:solidFill>
                  <a:srgbClr val="00B050"/>
                </a:solidFill>
                <a:latin typeface="Cabin"/>
                <a:ea typeface="Cabin"/>
                <a:cs typeface="Cabin"/>
                <a:sym typeface="Cabin"/>
              </a:rPr>
              <a:t>to-infinitives</a:t>
            </a:r>
            <a:r>
              <a:rPr lang="en-GB" sz="4000" dirty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 only.</a:t>
            </a:r>
          </a:p>
        </p:txBody>
      </p:sp>
    </p:spTree>
    <p:extLst>
      <p:ext uri="{BB962C8B-B14F-4D97-AF65-F5344CB8AC3E}">
        <p14:creationId xmlns:p14="http://schemas.microsoft.com/office/powerpoint/2010/main" val="189935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15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" name="Shape 118"/>
          <p:cNvSpPr txBox="1">
            <a:spLocks noGrp="1"/>
          </p:cNvSpPr>
          <p:nvPr>
            <p:ph type="title"/>
          </p:nvPr>
        </p:nvSpPr>
        <p:spPr>
          <a:xfrm>
            <a:off x="1031721" y="366983"/>
            <a:ext cx="7540777" cy="705913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GB" sz="6000" dirty="0"/>
              <a:t>Finish + G / to-I?</a:t>
            </a:r>
          </a:p>
        </p:txBody>
      </p:sp>
      <p:sp>
        <p:nvSpPr>
          <p:cNvPr id="8" name="Shape 119"/>
          <p:cNvSpPr txBox="1">
            <a:spLocks noGrp="1"/>
          </p:cNvSpPr>
          <p:nvPr>
            <p:ph type="body" idx="1"/>
          </p:nvPr>
        </p:nvSpPr>
        <p:spPr>
          <a:xfrm>
            <a:off x="685799" y="1358216"/>
            <a:ext cx="8312727" cy="460367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GB" sz="32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 have finally </a:t>
            </a:r>
            <a:r>
              <a:rPr lang="en-GB" sz="3200" b="1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finished</a:t>
            </a:r>
            <a:r>
              <a:rPr lang="en-GB" sz="32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doing my homework!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GB" sz="32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Joey Yung </a:t>
            </a:r>
            <a:r>
              <a:rPr lang="en-GB" sz="3200" b="1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finished</a:t>
            </a:r>
            <a:r>
              <a:rPr lang="en-GB" sz="32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rehearsing for the concert tonight.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GB" sz="32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We </a:t>
            </a:r>
            <a:r>
              <a:rPr lang="en-GB" sz="3200" b="1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finish</a:t>
            </a:r>
            <a:r>
              <a:rPr lang="en-GB" sz="32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washing the dishes at half past eight every night.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GB" sz="32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 </a:t>
            </a:r>
            <a:r>
              <a:rPr lang="en-GB" sz="3200" b="1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finish </a:t>
            </a:r>
            <a:r>
              <a:rPr lang="en-GB" sz="32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reading one book every two weeks.</a:t>
            </a:r>
          </a:p>
        </p:txBody>
      </p:sp>
      <p:sp>
        <p:nvSpPr>
          <p:cNvPr id="2" name="Rectangle 1"/>
          <p:cNvSpPr/>
          <p:nvPr/>
        </p:nvSpPr>
        <p:spPr>
          <a:xfrm>
            <a:off x="5343752" y="5961888"/>
            <a:ext cx="958788" cy="63031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G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074900" y="2059619"/>
            <a:ext cx="1112836" cy="549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99263" y="2713182"/>
            <a:ext cx="1847766" cy="122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104057" y="4240141"/>
            <a:ext cx="1396922" cy="122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606907" y="5687201"/>
            <a:ext cx="128847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67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736" y="1584665"/>
            <a:ext cx="7787992" cy="3593591"/>
          </a:xfrm>
        </p:spPr>
        <p:txBody>
          <a:bodyPr/>
          <a:lstStyle/>
          <a:p>
            <a:pPr marL="609600" indent="-514350">
              <a:buFont typeface="+mj-lt"/>
              <a:buAutoNum type="arabicPeriod"/>
            </a:pPr>
            <a:r>
              <a:rPr lang="en-US" sz="2800" dirty="0">
                <a:solidFill>
                  <a:srgbClr val="222222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</a:t>
            </a:r>
            <a:r>
              <a:rPr lang="en-US" sz="2800" b="1" dirty="0">
                <a:solidFill>
                  <a:srgbClr val="222222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 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decided</a:t>
            </a:r>
            <a:r>
              <a:rPr lang="en-US" sz="2800" b="1" dirty="0">
                <a:solidFill>
                  <a:srgbClr val="222222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 </a:t>
            </a:r>
            <a:r>
              <a:rPr lang="en-US" sz="2800" dirty="0">
                <a:solidFill>
                  <a:srgbClr val="222222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to try and find somewhere to have a sleep</a:t>
            </a:r>
            <a:r>
              <a:rPr lang="en-US" sz="28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.</a:t>
            </a:r>
          </a:p>
          <a:p>
            <a:pPr marL="609600" indent="-5143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So she 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decided</a:t>
            </a:r>
            <a:r>
              <a:rPr lang="en-US" sz="28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to make away with him.</a:t>
            </a:r>
          </a:p>
          <a:p>
            <a:pPr marL="609600" indent="-5143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</a:t>
            </a:r>
            <a:r>
              <a:rPr lang="en-US" sz="2800" b="1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 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decided</a:t>
            </a:r>
            <a:r>
              <a:rPr lang="en-US" sz="28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 to bake a cake.</a:t>
            </a:r>
          </a:p>
          <a:p>
            <a:pPr marL="609600" indent="-514350">
              <a:buFont typeface="+mj-lt"/>
              <a:buAutoNum type="arabicPeriod"/>
            </a:pPr>
            <a:r>
              <a:rPr lang="en-US" sz="2800" dirty="0">
                <a:solidFill>
                  <a:srgbClr val="00206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</a:t>
            </a:r>
            <a:r>
              <a:rPr lang="en-US" sz="2800" b="1" dirty="0">
                <a:solidFill>
                  <a:srgbClr val="00206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 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decided</a:t>
            </a:r>
            <a:r>
              <a:rPr lang="en-US" sz="2800" dirty="0">
                <a:solidFill>
                  <a:srgbClr val="00206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 to give up my London flat.</a:t>
            </a:r>
          </a:p>
          <a:p>
            <a:pPr marL="609600" indent="-5143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I 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decided </a:t>
            </a:r>
            <a:r>
              <a:rPr lang="en-US" sz="28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to keep up my flat in London and find fairly basic lodgings locally.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16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095179" y="2119364"/>
            <a:ext cx="21775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128189" y="3076797"/>
            <a:ext cx="1287190" cy="54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095179" y="3674482"/>
            <a:ext cx="1210491" cy="37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144006" y="4173476"/>
            <a:ext cx="1112836" cy="549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272729" y="5461810"/>
            <a:ext cx="1101437" cy="610516"/>
          </a:xfrm>
          <a:prstGeom prst="rect">
            <a:avLst/>
          </a:prstGeom>
          <a:solidFill>
            <a:srgbClr val="92D05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to-I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43067" y="4679683"/>
            <a:ext cx="6837453" cy="504067"/>
            <a:chOff x="1543067" y="4679683"/>
            <a:chExt cx="6837453" cy="504067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3192834" y="4679683"/>
              <a:ext cx="1112836" cy="549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543067" y="5178256"/>
              <a:ext cx="614207" cy="549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686414" y="4748801"/>
              <a:ext cx="694106" cy="75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102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558856" cy="1225698"/>
          </a:xfrm>
        </p:spPr>
        <p:txBody>
          <a:bodyPr/>
          <a:lstStyle/>
          <a:p>
            <a:r>
              <a:rPr lang="en-US" altLang="zh-TW" dirty="0"/>
              <a:t>Activity 1	  Are these </a:t>
            </a:r>
            <a:r>
              <a:rPr lang="en-US" altLang="zh-TW" u="sng" dirty="0">
                <a:solidFill>
                  <a:srgbClr val="00B050"/>
                </a:solidFill>
              </a:rPr>
              <a:t>verbs</a:t>
            </a:r>
            <a:r>
              <a:rPr lang="en-US" altLang="zh-TW" dirty="0"/>
              <a:t> followed by gerunds or to-infinitives?</a:t>
            </a:r>
            <a:endParaRPr lang="zh-TW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9255"/>
            <a:ext cx="8686800" cy="5029200"/>
          </a:xfrm>
        </p:spPr>
        <p:txBody>
          <a:bodyPr/>
          <a:lstStyle/>
          <a:p>
            <a:pPr marL="609600" indent="-514350">
              <a:buFont typeface="+mj-lt"/>
              <a:buAutoNum type="arabicPeriod"/>
            </a:pPr>
            <a:r>
              <a:rPr lang="en-US" altLang="zh-TW" sz="3200" dirty="0">
                <a:solidFill>
                  <a:schemeClr val="tx1"/>
                </a:solidFill>
                <a:hlinkClick r:id="rId2"/>
              </a:rPr>
              <a:t>hate</a:t>
            </a:r>
            <a:endParaRPr lang="en-US" altLang="zh-TW" sz="3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17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19" y="2380592"/>
            <a:ext cx="8324193" cy="447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945931" y="5376041"/>
            <a:ext cx="6227379" cy="378373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945931" y="6080234"/>
            <a:ext cx="7882759" cy="378373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792716" y="5612523"/>
            <a:ext cx="11351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18231" y="6295696"/>
            <a:ext cx="11351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4359443" y="1905358"/>
            <a:ext cx="2859989" cy="650872"/>
            <a:chOff x="4359443" y="1905358"/>
            <a:chExt cx="2859989" cy="650872"/>
          </a:xfrm>
        </p:grpSpPr>
        <p:sp>
          <p:nvSpPr>
            <p:cNvPr id="13" name="Rectangle 12"/>
            <p:cNvSpPr/>
            <p:nvPr/>
          </p:nvSpPr>
          <p:spPr>
            <a:xfrm>
              <a:off x="4359443" y="1925916"/>
              <a:ext cx="958788" cy="63031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117995" y="1905358"/>
              <a:ext cx="1101437" cy="610516"/>
            </a:xfrm>
            <a:prstGeom prst="rect">
              <a:avLst/>
            </a:prstGeom>
            <a:solidFill>
              <a:srgbClr val="92D050">
                <a:alpha val="6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to-I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030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558856" cy="1225698"/>
          </a:xfrm>
        </p:spPr>
        <p:txBody>
          <a:bodyPr/>
          <a:lstStyle/>
          <a:p>
            <a:r>
              <a:rPr lang="en-US" altLang="zh-TW" dirty="0"/>
              <a:t>Activity 1	  Are these </a:t>
            </a:r>
            <a:r>
              <a:rPr lang="en-US" altLang="zh-TW" b="1" u="sng" dirty="0">
                <a:solidFill>
                  <a:srgbClr val="00B050"/>
                </a:solidFill>
              </a:rPr>
              <a:t>verbs</a:t>
            </a:r>
            <a:r>
              <a:rPr lang="en-US" altLang="zh-TW" dirty="0"/>
              <a:t> followed by gerunds or to-infinitives?</a:t>
            </a:r>
            <a:endParaRPr lang="zh-TW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9255"/>
            <a:ext cx="8686800" cy="5029200"/>
          </a:xfrm>
        </p:spPr>
        <p:txBody>
          <a:bodyPr/>
          <a:lstStyle/>
          <a:p>
            <a:pPr marL="95250" indent="0">
              <a:buNone/>
            </a:pPr>
            <a:r>
              <a:rPr lang="en-US" altLang="zh-TW" sz="3200" dirty="0">
                <a:solidFill>
                  <a:schemeClr val="tx1"/>
                </a:solidFill>
              </a:rPr>
              <a:t>  2.  </a:t>
            </a:r>
            <a:r>
              <a:rPr lang="en-US" altLang="zh-TW" sz="3200" dirty="0">
                <a:solidFill>
                  <a:schemeClr val="tx1"/>
                </a:solidFill>
                <a:hlinkClick r:id="rId2"/>
              </a:rPr>
              <a:t>dislike</a:t>
            </a:r>
            <a:endParaRPr lang="en-US" altLang="zh-TW" sz="3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18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15" y="2317531"/>
            <a:ext cx="7947273" cy="41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29710" y="5864772"/>
            <a:ext cx="6999890" cy="441435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4162096" y="6253654"/>
            <a:ext cx="11351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338426" y="1687217"/>
            <a:ext cx="958788" cy="63031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25829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8" y="71667"/>
            <a:ext cx="7633742" cy="904877"/>
          </a:xfrm>
        </p:spPr>
        <p:txBody>
          <a:bodyPr/>
          <a:lstStyle/>
          <a:p>
            <a:r>
              <a:rPr lang="en-US" altLang="zh-TW" sz="3200" dirty="0"/>
              <a:t>Activity 1	  </a:t>
            </a:r>
            <a:r>
              <a:rPr lang="en-US" sz="3200" dirty="0"/>
              <a:t>Are these </a:t>
            </a:r>
            <a:r>
              <a:rPr lang="en-US" sz="3200" b="1" u="sng" dirty="0">
                <a:solidFill>
                  <a:srgbClr val="00B050"/>
                </a:solidFill>
              </a:rPr>
              <a:t>verbs</a:t>
            </a:r>
            <a:r>
              <a:rPr lang="en-US" sz="3200" dirty="0"/>
              <a:t> followed by gerunds or to-infinitives?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323" y="1103586"/>
            <a:ext cx="8311661" cy="5617889"/>
          </a:xfrm>
        </p:spPr>
        <p:txBody>
          <a:bodyPr/>
          <a:lstStyle/>
          <a:p>
            <a:pPr marL="552450" indent="-457200">
              <a:buFont typeface="+mj-lt"/>
              <a:buAutoNum type="arabicPeriod" startAt="3"/>
            </a:pPr>
            <a:r>
              <a:rPr lang="en-US" sz="2400" dirty="0">
                <a:solidFill>
                  <a:srgbClr val="00B05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hlinkClick r:id="rId2"/>
              </a:rPr>
              <a:t>agree</a:t>
            </a:r>
            <a:endParaRPr lang="en-US" sz="2400" dirty="0">
              <a:solidFill>
                <a:srgbClr val="00B05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552450" indent="-457200">
              <a:buFont typeface="+mj-lt"/>
              <a:buAutoNum type="arabicPeriod" startAt="3"/>
            </a:pPr>
            <a:r>
              <a:rPr lang="en-US" sz="2400" dirty="0">
                <a:solidFill>
                  <a:srgbClr val="00B05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hlinkClick r:id="rId3"/>
              </a:rPr>
              <a:t>aim</a:t>
            </a:r>
            <a:endParaRPr lang="en-US" sz="2400" dirty="0">
              <a:solidFill>
                <a:srgbClr val="00B05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552450" indent="-457200">
              <a:buFont typeface="+mj-lt"/>
              <a:buAutoNum type="arabicPeriod" startAt="3"/>
            </a:pPr>
            <a:r>
              <a:rPr lang="en-US" sz="2400" dirty="0">
                <a:solidFill>
                  <a:srgbClr val="00B05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hlinkClick r:id="rId4"/>
              </a:rPr>
              <a:t>avoid</a:t>
            </a:r>
            <a:r>
              <a:rPr lang="en-US" sz="2400" dirty="0">
                <a:solidFill>
                  <a:srgbClr val="00B05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</a:p>
          <a:p>
            <a:pPr marL="552450" indent="-457200">
              <a:buFont typeface="+mj-lt"/>
              <a:buAutoNum type="arabicPeriod" startAt="3"/>
            </a:pPr>
            <a:r>
              <a:rPr lang="en-US" sz="2400" dirty="0">
                <a:solidFill>
                  <a:srgbClr val="00B05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hlinkClick r:id="rId5"/>
              </a:rPr>
              <a:t>can’t help</a:t>
            </a:r>
            <a:endParaRPr lang="en-US" sz="2400" dirty="0">
              <a:solidFill>
                <a:srgbClr val="00B05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552450" indent="-457200">
              <a:buFont typeface="+mj-lt"/>
              <a:buAutoNum type="arabicPeriod" startAt="3"/>
            </a:pPr>
            <a:r>
              <a:rPr lang="en-US" sz="2400" dirty="0">
                <a:solidFill>
                  <a:srgbClr val="00B05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hlinkClick r:id="rId6"/>
              </a:rPr>
              <a:t>choose</a:t>
            </a:r>
            <a:endParaRPr lang="en-US" sz="2400" dirty="0">
              <a:solidFill>
                <a:srgbClr val="00B05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552450" indent="-457200">
              <a:buFont typeface="+mj-lt"/>
              <a:buAutoNum type="arabicPeriod" startAt="3"/>
            </a:pPr>
            <a:r>
              <a:rPr lang="en-US" sz="2400" dirty="0">
                <a:solidFill>
                  <a:srgbClr val="00B05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hlinkClick r:id="rId7"/>
              </a:rPr>
              <a:t>consider</a:t>
            </a:r>
            <a:endParaRPr lang="en-US" sz="2400" dirty="0">
              <a:solidFill>
                <a:srgbClr val="00B05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552450" indent="-457200">
              <a:buFont typeface="+mj-lt"/>
              <a:buAutoNum type="arabicPeriod" startAt="3"/>
            </a:pPr>
            <a:r>
              <a:rPr lang="en-US" sz="2400" dirty="0">
                <a:solidFill>
                  <a:srgbClr val="00B05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hlinkClick r:id="rId8"/>
              </a:rPr>
              <a:t>deny</a:t>
            </a:r>
            <a:endParaRPr lang="en-US" sz="2400" dirty="0">
              <a:solidFill>
                <a:srgbClr val="00B05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552450" indent="-457200">
              <a:buFont typeface="+mj-lt"/>
              <a:buAutoNum type="arabicPeriod" startAt="3"/>
            </a:pPr>
            <a:r>
              <a:rPr lang="en-US" sz="2400" dirty="0">
                <a:solidFill>
                  <a:srgbClr val="00B05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hlinkClick r:id="rId9"/>
              </a:rPr>
              <a:t>enjoy</a:t>
            </a:r>
            <a:endParaRPr lang="en-US" sz="2400" dirty="0">
              <a:solidFill>
                <a:srgbClr val="00B05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552450" indent="-457200">
              <a:buFont typeface="+mj-lt"/>
              <a:buAutoNum type="arabicPeriod" startAt="3"/>
            </a:pPr>
            <a:r>
              <a:rPr lang="en-US" sz="2400" dirty="0">
                <a:solidFill>
                  <a:srgbClr val="00B05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hlinkClick r:id="rId10"/>
              </a:rPr>
              <a:t>mind</a:t>
            </a:r>
            <a:endParaRPr lang="en-US" sz="2400" dirty="0">
              <a:solidFill>
                <a:srgbClr val="00B05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552450" indent="-457200">
              <a:buFont typeface="+mj-lt"/>
              <a:buAutoNum type="arabicPeriod" startAt="3"/>
            </a:pPr>
            <a:r>
              <a:rPr lang="en-US" sz="2400" dirty="0">
                <a:solidFill>
                  <a:srgbClr val="00B05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hlinkClick r:id="rId11"/>
              </a:rPr>
              <a:t>promise</a:t>
            </a:r>
            <a:endParaRPr lang="en-US" sz="2400" dirty="0">
              <a:solidFill>
                <a:srgbClr val="00B05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552450" indent="-457200">
              <a:buFont typeface="+mj-lt"/>
              <a:buAutoNum type="arabicPeriod" startAt="3"/>
            </a:pPr>
            <a:r>
              <a:rPr lang="en-US" sz="2400" dirty="0">
                <a:solidFill>
                  <a:srgbClr val="00B05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hlinkClick r:id="rId12"/>
              </a:rPr>
              <a:t>refuse</a:t>
            </a:r>
            <a:endParaRPr lang="en-US" sz="2400" dirty="0">
              <a:solidFill>
                <a:srgbClr val="00B05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552450" indent="-457200">
              <a:buFont typeface="+mj-lt"/>
              <a:buAutoNum type="arabicPeriod" startAt="3"/>
            </a:pPr>
            <a:r>
              <a:rPr lang="en-US" sz="2400" dirty="0">
                <a:solidFill>
                  <a:srgbClr val="00B05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hlinkClick r:id="rId13"/>
              </a:rPr>
              <a:t>suggest</a:t>
            </a:r>
            <a:endParaRPr lang="en-US" sz="2400" dirty="0">
              <a:solidFill>
                <a:srgbClr val="00B05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19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7786" y="1704155"/>
            <a:ext cx="5974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I aim </a:t>
            </a:r>
            <a:r>
              <a:rPr lang="en-US" sz="2400" b="1" i="1" dirty="0">
                <a:solidFill>
                  <a:srgbClr val="FF0000"/>
                </a:solidFill>
              </a:rPr>
              <a:t>to be </a:t>
            </a:r>
            <a:r>
              <a:rPr lang="en-US" sz="2400" i="1" dirty="0">
                <a:solidFill>
                  <a:srgbClr val="0070C0"/>
                </a:solidFill>
              </a:rPr>
              <a:t>a millionaire by the time I'm 35.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7785" y="1242489"/>
            <a:ext cx="5849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The bank has agreed </a:t>
            </a:r>
            <a:r>
              <a:rPr lang="en-US" sz="2400" b="1" i="1" dirty="0">
                <a:solidFill>
                  <a:srgbClr val="FF0000"/>
                </a:solidFill>
              </a:rPr>
              <a:t>to lend</a:t>
            </a:r>
            <a:r>
              <a:rPr lang="en-US" sz="2400" i="1" dirty="0">
                <a:solidFill>
                  <a:srgbClr val="0070C0"/>
                </a:solidFill>
              </a:rPr>
              <a:t> me £5,000.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7785" y="2165820"/>
            <a:ext cx="6221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We should avoid </a:t>
            </a:r>
            <a:r>
              <a:rPr lang="en-US" sz="2400" b="1" i="1" dirty="0">
                <a:solidFill>
                  <a:srgbClr val="FF0000"/>
                </a:solidFill>
              </a:rPr>
              <a:t>looking</a:t>
            </a:r>
            <a:r>
              <a:rPr lang="en-US" sz="2400" i="1" dirty="0">
                <a:solidFill>
                  <a:srgbClr val="0070C0"/>
                </a:solidFill>
              </a:rPr>
              <a:t> at the sun directly.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7785" y="2627485"/>
            <a:ext cx="5088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It is awful, but I can’t help </a:t>
            </a:r>
            <a:r>
              <a:rPr lang="en-US" sz="2400" b="1" i="1" dirty="0">
                <a:solidFill>
                  <a:srgbClr val="FF0000"/>
                </a:solidFill>
              </a:rPr>
              <a:t>laughing</a:t>
            </a:r>
            <a:r>
              <a:rPr lang="en-US" sz="2400" i="1" dirty="0">
                <a:solidFill>
                  <a:srgbClr val="0070C0"/>
                </a:solidFill>
              </a:rPr>
              <a:t>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7785" y="3089150"/>
            <a:ext cx="6377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Katie chose </a:t>
            </a:r>
            <a:r>
              <a:rPr lang="en-US" sz="2400" b="1" i="1" dirty="0">
                <a:solidFill>
                  <a:srgbClr val="FF0000"/>
                </a:solidFill>
              </a:rPr>
              <a:t>to stay </a:t>
            </a:r>
            <a:r>
              <a:rPr lang="en-US" sz="2400" i="1" dirty="0">
                <a:solidFill>
                  <a:srgbClr val="0070C0"/>
                </a:solidFill>
              </a:rPr>
              <a:t>away from work that day.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55917" y="3550815"/>
            <a:ext cx="5145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You can consider </a:t>
            </a:r>
            <a:r>
              <a:rPr lang="en-US" sz="2400" b="1" i="1" dirty="0">
                <a:solidFill>
                  <a:srgbClr val="FF0000"/>
                </a:solidFill>
              </a:rPr>
              <a:t>selling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0070C0"/>
                </a:solidFill>
              </a:rPr>
              <a:t>the house.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55917" y="4012480"/>
            <a:ext cx="4929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Neil denies </a:t>
            </a:r>
            <a:r>
              <a:rPr lang="en-US" sz="2400" b="1" i="1" dirty="0">
                <a:solidFill>
                  <a:srgbClr val="FF0000"/>
                </a:solidFill>
              </a:rPr>
              <a:t>breaking</a:t>
            </a:r>
            <a:r>
              <a:rPr lang="en-US" sz="2400" i="1" dirty="0">
                <a:solidFill>
                  <a:srgbClr val="0070C0"/>
                </a:solidFill>
              </a:rPr>
              <a:t> the windows.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45496" y="4380042"/>
            <a:ext cx="668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I enjoy </a:t>
            </a:r>
            <a:r>
              <a:rPr lang="en-US" sz="2400" b="1" i="1" dirty="0">
                <a:solidFill>
                  <a:srgbClr val="FF0000"/>
                </a:solidFill>
              </a:rPr>
              <a:t>meeting</a:t>
            </a:r>
            <a:r>
              <a:rPr lang="en-US" sz="2400" i="1" dirty="0">
                <a:solidFill>
                  <a:srgbClr val="0070C0"/>
                </a:solidFill>
              </a:rPr>
              <a:t> people and </a:t>
            </a:r>
            <a:r>
              <a:rPr lang="en-US" sz="2400" b="1" i="1" dirty="0">
                <a:solidFill>
                  <a:srgbClr val="FF0000"/>
                </a:solidFill>
              </a:rPr>
              <a:t>seeing</a:t>
            </a:r>
            <a:r>
              <a:rPr lang="en-US" sz="2400" i="1" dirty="0">
                <a:solidFill>
                  <a:srgbClr val="0070C0"/>
                </a:solidFill>
              </a:rPr>
              <a:t> new places.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3806" y="4849680"/>
            <a:ext cx="6926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I don’t mind </a:t>
            </a:r>
            <a:r>
              <a:rPr lang="en-US" sz="2400" b="1" i="1" dirty="0">
                <a:solidFill>
                  <a:srgbClr val="FF0000"/>
                </a:solidFill>
              </a:rPr>
              <a:t>having</a:t>
            </a:r>
            <a:r>
              <a:rPr lang="en-US" sz="2400" i="1" dirty="0">
                <a:solidFill>
                  <a:srgbClr val="0070C0"/>
                </a:solidFill>
              </a:rPr>
              <a:t> a dog in the house.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68930" y="5280907"/>
            <a:ext cx="5145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He promised </a:t>
            </a:r>
            <a:r>
              <a:rPr lang="en-US" sz="2400" b="1" i="1" dirty="0">
                <a:solidFill>
                  <a:srgbClr val="FF0000"/>
                </a:solidFill>
              </a:rPr>
              <a:t>to call </a:t>
            </a:r>
            <a:r>
              <a:rPr lang="en-US" sz="2400" i="1" dirty="0">
                <a:solidFill>
                  <a:srgbClr val="0070C0"/>
                </a:solidFill>
              </a:rPr>
              <a:t>me every week.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45497" y="5834559"/>
            <a:ext cx="6960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On cold mornings the car always refuses </a:t>
            </a:r>
            <a:r>
              <a:rPr lang="en-US" sz="2400" b="1" i="1" dirty="0">
                <a:solidFill>
                  <a:srgbClr val="FF0000"/>
                </a:solidFill>
              </a:rPr>
              <a:t>to start</a:t>
            </a:r>
            <a:r>
              <a:rPr lang="en-US" sz="2400" i="1" dirty="0">
                <a:solidFill>
                  <a:srgbClr val="0070C0"/>
                </a:solidFill>
              </a:rPr>
              <a:t>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43779" y="6286061"/>
            <a:ext cx="6939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I suggested </a:t>
            </a:r>
            <a:r>
              <a:rPr lang="en-US" sz="2400" b="1" i="1" dirty="0">
                <a:solidFill>
                  <a:srgbClr val="FF0000"/>
                </a:solidFill>
              </a:rPr>
              <a:t>putting</a:t>
            </a:r>
            <a:r>
              <a:rPr lang="en-US" sz="2400" i="1" dirty="0">
                <a:solidFill>
                  <a:srgbClr val="0070C0"/>
                </a:solidFill>
              </a:rPr>
              <a:t> the matter to the committee.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46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983830" y="198035"/>
            <a:ext cx="7527605" cy="490048"/>
          </a:xfrm>
          <a:prstGeom prst="rect">
            <a:avLst/>
          </a:prstGeom>
        </p:spPr>
        <p:txBody>
          <a:bodyPr lIns="68569" tIns="68569" rIns="68569" bIns="68569" anchor="t" anchorCtr="0">
            <a:noAutofit/>
          </a:bodyPr>
          <a:lstStyle/>
          <a:p>
            <a:r>
              <a:rPr lang="en" sz="4400" dirty="0"/>
              <a:t>What sport do you like doing?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941192" y="3097217"/>
            <a:ext cx="2265471" cy="6292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" sz="3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snorkeling</a:t>
            </a:r>
          </a:p>
        </p:txBody>
      </p:sp>
      <p:sp>
        <p:nvSpPr>
          <p:cNvPr id="78" name="Shape 78"/>
          <p:cNvSpPr txBox="1"/>
          <p:nvPr/>
        </p:nvSpPr>
        <p:spPr>
          <a:xfrm>
            <a:off x="3728495" y="3097216"/>
            <a:ext cx="2273474" cy="635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</a:rPr>
              <a:t>soccer</a:t>
            </a:r>
            <a:endParaRPr lang="en" sz="3200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s://images.travelpod.com/tripwow/photos2/ta-03c1-0850-ce54/go-snorkeling-at-japanese-garden-ko-tao-thailand+1152_13244430701-tpfil02aw-49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43" y="924202"/>
            <a:ext cx="2727570" cy="2079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hape 77"/>
          <p:cNvSpPr txBox="1"/>
          <p:nvPr/>
        </p:nvSpPr>
        <p:spPr>
          <a:xfrm>
            <a:off x="6486046" y="3097217"/>
            <a:ext cx="2265471" cy="6292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" sz="3200" dirty="0">
                <a:solidFill>
                  <a:schemeClr val="bg1"/>
                </a:solidFill>
              </a:rPr>
              <a:t>fishing</a:t>
            </a:r>
            <a:endParaRPr lang="en" sz="3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Shape 77"/>
          <p:cNvSpPr txBox="1"/>
          <p:nvPr/>
        </p:nvSpPr>
        <p:spPr>
          <a:xfrm>
            <a:off x="795403" y="5906675"/>
            <a:ext cx="2547748" cy="6292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" sz="3200" dirty="0">
                <a:solidFill>
                  <a:schemeClr val="bg1"/>
                </a:solidFill>
              </a:rPr>
              <a:t>badminton</a:t>
            </a:r>
          </a:p>
        </p:txBody>
      </p:sp>
      <p:sp>
        <p:nvSpPr>
          <p:cNvPr id="19" name="Shape 77"/>
          <p:cNvSpPr txBox="1"/>
          <p:nvPr/>
        </p:nvSpPr>
        <p:spPr>
          <a:xfrm>
            <a:off x="3735546" y="5906675"/>
            <a:ext cx="2417604" cy="6292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" sz="3200" dirty="0">
                <a:solidFill>
                  <a:schemeClr val="bg1"/>
                </a:solidFill>
              </a:rPr>
              <a:t>snooker</a:t>
            </a:r>
          </a:p>
        </p:txBody>
      </p:sp>
      <p:sp>
        <p:nvSpPr>
          <p:cNvPr id="20" name="Shape 77"/>
          <p:cNvSpPr txBox="1"/>
          <p:nvPr/>
        </p:nvSpPr>
        <p:spPr>
          <a:xfrm>
            <a:off x="6486046" y="5906675"/>
            <a:ext cx="2265471" cy="6292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" sz="3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swimming</a:t>
            </a:r>
          </a:p>
        </p:txBody>
      </p:sp>
      <p:pic>
        <p:nvPicPr>
          <p:cNvPr id="1032" name="Picture 8" descr="Inthanon Ratchaanok of Thailand returns the shuttlecock towards fourth-seeded Saina Nehwal of India during their women's singles first round match at the Japan Open badminton championships in Tokyo on September 21, 2011. Nehwal won the match 21-17, 21-10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42" y="3763652"/>
            <a:ext cx="2682320" cy="2116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epchaiya Un-Nooh of Thailand plays a shot in the semi-finals match against David Gilbert of England on day six of Snooker International Championship 2015 at Baihu Media Broadcasting Centre on October 30, 2015 in Daqing, China.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3151" y="3825049"/>
            <a:ext cx="3009301" cy="2006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644" y="924202"/>
            <a:ext cx="3121152" cy="207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swim的圖片搜尋結果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70" y="3941379"/>
            <a:ext cx="2143358" cy="181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ishing的圖片搜尋結果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18" y="924202"/>
            <a:ext cx="2130000" cy="207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500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20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-56366" y="1"/>
          <a:ext cx="9200368" cy="4910957"/>
        </p:xfrm>
        <a:graphic>
          <a:graphicData uri="http://schemas.openxmlformats.org/drawingml/2006/table">
            <a:tbl>
              <a:tblPr firstRow="1" firstCol="1" bandRow="1">
                <a:tableStyleId>{53DA6BF1-8256-4F41-8444-E37C998B8AA9}</a:tableStyleId>
              </a:tblPr>
              <a:tblGrid>
                <a:gridCol w="2300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0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0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00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90397"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Verbs followed by </a:t>
                      </a:r>
                      <a:endParaRPr lang="zh-TW" sz="2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solidFill>
                            <a:schemeClr val="tx1"/>
                          </a:solidFill>
                          <a:effectLst/>
                        </a:rPr>
                        <a:t>G only</a:t>
                      </a:r>
                      <a:endParaRPr lang="zh-TW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Verbs followed by </a:t>
                      </a:r>
                      <a:endParaRPr lang="zh-TW" sz="2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solidFill>
                            <a:schemeClr val="tx1"/>
                          </a:solidFill>
                          <a:effectLst/>
                        </a:rPr>
                        <a:t>to-I only</a:t>
                      </a:r>
                      <a:endParaRPr lang="zh-TW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Verbs followed by </a:t>
                      </a:r>
                      <a:endParaRPr lang="zh-TW" sz="2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G or to-I with </a:t>
                      </a:r>
                      <a:endParaRPr lang="zh-TW" sz="2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solidFill>
                            <a:schemeClr val="tx1"/>
                          </a:solidFill>
                          <a:effectLst/>
                        </a:rPr>
                        <a:t>similar meanings</a:t>
                      </a:r>
                      <a:endParaRPr lang="zh-TW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Verbs followed by </a:t>
                      </a:r>
                      <a:endParaRPr lang="zh-TW" sz="2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G or to-I with </a:t>
                      </a:r>
                      <a:r>
                        <a:rPr lang="en-US" sz="2000" b="1" u="sng" dirty="0">
                          <a:solidFill>
                            <a:schemeClr val="tx1"/>
                          </a:solidFill>
                          <a:effectLst/>
                        </a:rPr>
                        <a:t>different meanings</a:t>
                      </a:r>
                      <a:endParaRPr lang="zh-TW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079"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</a:rPr>
                        <a:t>dislike, avoid</a:t>
                      </a:r>
                      <a:endParaRPr lang="zh-TW" sz="2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CE4CB"/>
                    </a:solidFill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</a:rPr>
                        <a:t> agree</a:t>
                      </a:r>
                      <a:endParaRPr lang="zh-TW" sz="2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</a:rPr>
                        <a:t> like</a:t>
                      </a:r>
                      <a:endParaRPr lang="zh-TW" sz="2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079"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</a:rPr>
                        <a:t>can’t help</a:t>
                      </a:r>
                      <a:endParaRPr lang="zh-TW" sz="2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</a:rPr>
                        <a:t> aim</a:t>
                      </a:r>
                      <a:endParaRPr lang="zh-TW" sz="2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</a:rPr>
                        <a:t> love</a:t>
                      </a:r>
                      <a:endParaRPr lang="zh-TW" sz="2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079"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</a:rPr>
                        <a:t>consider</a:t>
                      </a:r>
                      <a:endParaRPr lang="zh-TW" sz="2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CE4CB"/>
                    </a:solidFill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</a:rPr>
                        <a:t> choose</a:t>
                      </a:r>
                      <a:endParaRPr lang="zh-TW" sz="2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</a:rPr>
                        <a:t>hate </a:t>
                      </a:r>
                      <a:endParaRPr lang="zh-TW" sz="2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079"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</a:rPr>
                        <a:t>deny</a:t>
                      </a:r>
                      <a:endParaRPr lang="zh-TW" sz="2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</a:rPr>
                        <a:t> promise</a:t>
                      </a:r>
                      <a:endParaRPr lang="zh-TW" sz="2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2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086"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</a:rPr>
                        <a:t>enjoy</a:t>
                      </a:r>
                      <a:endParaRPr lang="zh-TW" sz="2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CE4CB"/>
                    </a:solidFill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</a:rPr>
                        <a:t> refuse</a:t>
                      </a:r>
                      <a:endParaRPr lang="zh-TW" sz="2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2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079"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</a:rPr>
                        <a:t>mind</a:t>
                      </a:r>
                      <a:endParaRPr lang="zh-TW" sz="2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endParaRPr lang="zh-TW" sz="2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2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079"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</a:rPr>
                        <a:t>suggest</a:t>
                      </a:r>
                      <a:endParaRPr lang="zh-TW" sz="2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CE4CB"/>
                    </a:solidFill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2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2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615804" y="49044"/>
            <a:ext cx="7467365" cy="6808956"/>
            <a:chOff x="1603271" y="-1"/>
            <a:chExt cx="7467365" cy="6808957"/>
          </a:xfrm>
        </p:grpSpPr>
        <p:pic>
          <p:nvPicPr>
            <p:cNvPr id="8" name="Shape 108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27" r="10383"/>
            <a:stretch/>
          </p:blipFill>
          <p:spPr>
            <a:xfrm>
              <a:off x="5903369" y="5382798"/>
              <a:ext cx="2820145" cy="14261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Shape 109"/>
            <p:cNvSpPr/>
            <p:nvPr/>
          </p:nvSpPr>
          <p:spPr>
            <a:xfrm>
              <a:off x="1603271" y="4893833"/>
              <a:ext cx="4557684" cy="1466427"/>
            </a:xfrm>
            <a:prstGeom prst="wedgeEllipseCallout">
              <a:avLst>
                <a:gd name="adj1" fmla="val 63458"/>
                <a:gd name="adj2" fmla="val 52229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34275" rIns="68569" bIns="34275" anchor="ctr" anchorCtr="0">
              <a:noAutofit/>
            </a:bodyPr>
            <a:lstStyle/>
            <a:p>
              <a:pPr algn="ctr">
                <a:buSzPct val="25000"/>
              </a:pPr>
              <a:r>
                <a:rPr lang="en-GB" sz="3800" dirty="0">
                  <a:solidFill>
                    <a:schemeClr val="dk1"/>
                  </a:solidFill>
                  <a:latin typeface="Cabin"/>
                  <a:ea typeface="Cabin"/>
                  <a:cs typeface="Cabin"/>
                  <a:sym typeface="Cabin"/>
                </a:rPr>
                <a:t>What about this last column?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25468" y="-1"/>
              <a:ext cx="2245168" cy="4759440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6385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21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6" name="Shape 10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27"/>
          <a:stretch/>
        </p:blipFill>
        <p:spPr>
          <a:xfrm>
            <a:off x="4932165" y="5040923"/>
            <a:ext cx="3051570" cy="13347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09"/>
          <p:cNvSpPr/>
          <p:nvPr/>
        </p:nvSpPr>
        <p:spPr>
          <a:xfrm>
            <a:off x="1524000" y="282497"/>
            <a:ext cx="6025662" cy="4497176"/>
          </a:xfrm>
          <a:prstGeom prst="wedgeEllipseCallout">
            <a:avLst>
              <a:gd name="adj1" fmla="val 5330"/>
              <a:gd name="adj2" fmla="val 72851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SzPct val="25000"/>
            </a:pPr>
            <a:r>
              <a:rPr lang="en-GB" sz="38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Some verbs can be followed by </a:t>
            </a:r>
            <a:r>
              <a:rPr lang="en-GB" sz="3800" u="sng" dirty="0">
                <a:solidFill>
                  <a:schemeClr val="accent5">
                    <a:lumMod val="75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gerunds</a:t>
            </a:r>
            <a:r>
              <a:rPr lang="en-GB" sz="38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and </a:t>
            </a:r>
            <a:r>
              <a:rPr lang="en-GB" sz="3800" u="sng" dirty="0">
                <a:solidFill>
                  <a:srgbClr val="00B050"/>
                </a:solidFill>
                <a:latin typeface="Cabin"/>
                <a:ea typeface="Cabin"/>
                <a:cs typeface="Cabin"/>
                <a:sym typeface="Cabin"/>
              </a:rPr>
              <a:t>to-infinitives</a:t>
            </a:r>
            <a:r>
              <a:rPr lang="en-GB" sz="3800" dirty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GB" sz="38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BUT with </a:t>
            </a:r>
            <a:r>
              <a:rPr lang="en-GB" sz="3800" b="1" u="sng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different meanings</a:t>
            </a:r>
            <a:r>
              <a:rPr lang="en-GB" sz="38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226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5250" indent="0" algn="ctr">
              <a:buNone/>
            </a:pPr>
            <a:r>
              <a:rPr lang="en-US" altLang="zh-TW" sz="6000" b="1" dirty="0">
                <a:latin typeface="Impact" pitchFamily="34" charset="0"/>
              </a:rPr>
              <a:t>Activity 2</a:t>
            </a:r>
            <a:endParaRPr lang="zh-TW" altLang="en-US" sz="6000" b="1" dirty="0">
              <a:latin typeface="Impact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22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1956303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23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" name="Shape 118"/>
          <p:cNvSpPr txBox="1">
            <a:spLocks noGrp="1"/>
          </p:cNvSpPr>
          <p:nvPr>
            <p:ph type="title"/>
          </p:nvPr>
        </p:nvSpPr>
        <p:spPr>
          <a:xfrm>
            <a:off x="1031722" y="366983"/>
            <a:ext cx="3759734" cy="705913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GB" sz="6000" i="1" dirty="0"/>
              <a:t>remember</a:t>
            </a:r>
          </a:p>
        </p:txBody>
      </p:sp>
      <p:sp>
        <p:nvSpPr>
          <p:cNvPr id="6" name="Shape 119"/>
          <p:cNvSpPr txBox="1">
            <a:spLocks noGrp="1"/>
          </p:cNvSpPr>
          <p:nvPr>
            <p:ph type="body" idx="1"/>
          </p:nvPr>
        </p:nvSpPr>
        <p:spPr>
          <a:xfrm>
            <a:off x="844062" y="1336430"/>
            <a:ext cx="8405094" cy="511313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GB" sz="3000" i="1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Please remember to bring your book next time.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Arial"/>
              <a:buAutoNum type="arabicPeriod"/>
            </a:pPr>
            <a:r>
              <a:rPr lang="en-GB" sz="3000" i="1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You are sick. Remember to take enough rest.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GB" sz="3000" i="1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 remember seeing you before. You look familiar to me.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GB" sz="3000" i="1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 remember lending you $1,000. You must remember to return the money to me soon.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496051" y="1983721"/>
            <a:ext cx="1287190" cy="549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631168" y="3287004"/>
            <a:ext cx="1287190" cy="549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381955" y="3991197"/>
            <a:ext cx="1287190" cy="54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447569" y="5399584"/>
            <a:ext cx="1287190" cy="54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323822" y="6074979"/>
            <a:ext cx="1410937" cy="1324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43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i="1" dirty="0">
                <a:solidFill>
                  <a:srgbClr val="FF0000"/>
                </a:solidFill>
              </a:rPr>
              <a:t>Remember</a:t>
            </a:r>
            <a:r>
              <a:rPr lang="en-GB" altLang="zh-HK" dirty="0"/>
              <a:t> + gerund? +to-infinitive?</a:t>
            </a:r>
            <a:endParaRPr lang="zh-HK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274" y="1128451"/>
            <a:ext cx="8766690" cy="4528774"/>
          </a:xfrm>
        </p:spPr>
        <p:txBody>
          <a:bodyPr/>
          <a:lstStyle/>
          <a:p>
            <a:pPr marL="95250" indent="0">
              <a:buNone/>
            </a:pPr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>
              <a:buFont typeface="Wingdings" pitchFamily="2" charset="2"/>
              <a:buChar char="n"/>
            </a:pPr>
            <a:r>
              <a:rPr lang="en-GB" altLang="zh-HK" sz="2600" dirty="0">
                <a:solidFill>
                  <a:schemeClr val="tx1"/>
                </a:solidFill>
                <a:latin typeface="+mj-lt"/>
              </a:rPr>
              <a:t>You remember that you </a:t>
            </a:r>
            <a:r>
              <a:rPr lang="en-GB" altLang="zh-HK" sz="2600" b="1" u="sng" dirty="0">
                <a:solidFill>
                  <a:schemeClr val="tx1"/>
                </a:solidFill>
                <a:latin typeface="+mj-lt"/>
              </a:rPr>
              <a:t>did something</a:t>
            </a:r>
            <a:r>
              <a:rPr lang="en-GB" altLang="zh-HK" sz="2600" dirty="0">
                <a:solidFill>
                  <a:schemeClr val="tx1"/>
                </a:solidFill>
                <a:latin typeface="+mj-lt"/>
              </a:rPr>
              <a:t> in the past.</a:t>
            </a:r>
          </a:p>
          <a:p>
            <a:pPr lvl="1">
              <a:buFont typeface="Wingdings" pitchFamily="2" charset="2"/>
              <a:buChar char="n"/>
            </a:pPr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>
              <a:buFont typeface="Wingdings" pitchFamily="2" charset="2"/>
              <a:buChar char="n"/>
            </a:pPr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>
              <a:buClr>
                <a:srgbClr val="2A1A00"/>
              </a:buClr>
              <a:buFont typeface="Wingdings" pitchFamily="2" charset="2"/>
              <a:buChar char="n"/>
            </a:pPr>
            <a:r>
              <a:rPr lang="en-GB" altLang="zh-HK" sz="2600" b="1" u="sng" dirty="0">
                <a:solidFill>
                  <a:srgbClr val="000000"/>
                </a:solidFill>
                <a:latin typeface="Arial"/>
              </a:rPr>
              <a:t>Need to do something </a:t>
            </a:r>
            <a:r>
              <a:rPr lang="en-GB" altLang="zh-HK" sz="2600" dirty="0">
                <a:solidFill>
                  <a:srgbClr val="000000"/>
                </a:solidFill>
                <a:latin typeface="Arial"/>
              </a:rPr>
              <a:t>/ Not forget to do something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24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5" name="Shape 122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600" y="5219700"/>
            <a:ext cx="1558132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09"/>
          <p:cNvSpPr/>
          <p:nvPr/>
        </p:nvSpPr>
        <p:spPr>
          <a:xfrm>
            <a:off x="938758" y="4592721"/>
            <a:ext cx="6796584" cy="1870090"/>
          </a:xfrm>
          <a:prstGeom prst="wedgeEllipseCallout">
            <a:avLst>
              <a:gd name="adj1" fmla="val 48558"/>
              <a:gd name="adj2" fmla="val 29996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SzPct val="25000"/>
            </a:pPr>
            <a:r>
              <a:rPr lang="en-GB" sz="36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Gerund?  To-infinitive?</a:t>
            </a:r>
          </a:p>
        </p:txBody>
      </p:sp>
    </p:spTree>
    <p:extLst>
      <p:ext uri="{BB962C8B-B14F-4D97-AF65-F5344CB8AC3E}">
        <p14:creationId xmlns:p14="http://schemas.microsoft.com/office/powerpoint/2010/main" val="2450457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lebio.com/images/2015/11/inspiring-living-room-window-ideas-white-rectangular-wool-rug-in-huge-living-room-exclusive-living-room-furnishing-styles-living-room-window-ideas-living-room-unbelieveable-living-room-window-ide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763" y="-14287"/>
            <a:ext cx="13744574" cy="687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630" y="2327986"/>
            <a:ext cx="1680087" cy="4530014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2149642" y="256676"/>
            <a:ext cx="4844716" cy="1909010"/>
          </a:xfrm>
          <a:prstGeom prst="wedgeRoundRectCallout">
            <a:avLst>
              <a:gd name="adj1" fmla="val 36452"/>
              <a:gd name="adj2" fmla="val 66701"/>
              <a:gd name="adj3" fmla="val 16667"/>
            </a:avLst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3200" b="1" dirty="0">
                <a:solidFill>
                  <a:schemeClr val="tx1"/>
                </a:solidFill>
              </a:rPr>
              <a:t>Wow! The weather is very nice today. I should go out and get some fresh air.</a:t>
            </a:r>
            <a:endParaRPr lang="zh-HK" alt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weat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5368" y="-1383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1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07407E-6 L -0.53559 0.013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88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77421" y="0"/>
            <a:ext cx="15016368" cy="6858000"/>
            <a:chOff x="-177421" y="0"/>
            <a:chExt cx="15016368" cy="6858000"/>
          </a:xfrm>
        </p:grpSpPr>
        <p:pic>
          <p:nvPicPr>
            <p:cNvPr id="2050" name="Picture 2" descr="https://www.colourbox.com/preview/4529167-a-lot-of-trees-on-green-field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14838948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7421" y="928048"/>
              <a:ext cx="5004319" cy="477897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37" y="2295817"/>
            <a:ext cx="1180952" cy="3447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1336" y="3196971"/>
            <a:ext cx="1180952" cy="3438095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3593983" y="0"/>
            <a:ext cx="5211277" cy="1909010"/>
          </a:xfrm>
          <a:prstGeom prst="wedgeRoundRectCallout">
            <a:avLst>
              <a:gd name="adj1" fmla="val 28690"/>
              <a:gd name="adj2" fmla="val 68486"/>
              <a:gd name="adj3" fmla="val 16667"/>
            </a:avLst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3200" b="1" dirty="0">
                <a:solidFill>
                  <a:schemeClr val="tx1"/>
                </a:solidFill>
              </a:rPr>
              <a:t>Did I close the door after I left my house?</a:t>
            </a:r>
          </a:p>
          <a:p>
            <a:pPr algn="ctr"/>
            <a:r>
              <a:rPr lang="en-GB" altLang="zh-HK" sz="3200" b="1" dirty="0">
                <a:solidFill>
                  <a:schemeClr val="tx1"/>
                </a:solidFill>
              </a:rPr>
              <a:t>Yes, of course I did.</a:t>
            </a:r>
            <a:endParaRPr lang="zh-HK" altLang="en-US" sz="320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1" y="5173663"/>
            <a:ext cx="9126280" cy="16188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4500" b="1" dirty="0">
                <a:solidFill>
                  <a:schemeClr val="tx1"/>
                </a:solidFill>
              </a:rPr>
              <a:t>Ms Wong remembered </a:t>
            </a:r>
            <a:r>
              <a:rPr lang="en-GB" altLang="zh-HK" sz="4500" b="1" u="sng" dirty="0">
                <a:solidFill>
                  <a:schemeClr val="tx1"/>
                </a:solidFill>
              </a:rPr>
              <a:t>closing</a:t>
            </a:r>
            <a:r>
              <a:rPr lang="en-GB" altLang="zh-HK" sz="4500" b="1" dirty="0">
                <a:solidFill>
                  <a:schemeClr val="tx1"/>
                </a:solidFill>
              </a:rPr>
              <a:t> the door.</a:t>
            </a:r>
            <a:endParaRPr lang="zh-HK" altLang="en-US" sz="4500" b="1" dirty="0">
              <a:solidFill>
                <a:schemeClr val="tx1"/>
              </a:solidFill>
            </a:endParaRPr>
          </a:p>
        </p:txBody>
      </p:sp>
      <p:pic>
        <p:nvPicPr>
          <p:cNvPr id="3" name="o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16252" y="-1351192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31876" y="5376041"/>
            <a:ext cx="1902672" cy="587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4000" dirty="0">
                <a:solidFill>
                  <a:schemeClr val="tx1"/>
                </a:solidFill>
              </a:rPr>
              <a:t>(close)</a:t>
            </a:r>
            <a:endParaRPr lang="zh-HK" alt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2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0.01077 0.122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9259E-6 L -1.11111E-6 2.59259E-6 C 0.05261 -0.05116 -0.00208 0.00069 0.03959 -0.03612 C 0.04167 -0.03797 0.04341 -0.04051 0.04584 -0.04167 C 0.04844 -0.04329 0.05139 -0.04352 0.05417 -0.04445 C 0.06389 -0.0426 0.07361 -0.04167 0.08334 -0.03889 C 0.10677 -0.03241 0.07934 -0.03426 0.10625 -0.02223 C 0.12101 -0.01575 0.11025 -0.01991 0.13959 -0.01389 C 0.14375 -0.01204 0.14844 -0.01181 0.15209 -0.00834 C 0.15382 -0.00672 0.15226 -0.00186 0.15417 2.59259E-6 C 0.15695 0.00254 0.16111 0.00185 0.16459 0.00277 C 0.16875 0.00185 0.17344 0.003 0.17709 2.59259E-6 C 0.18368 -0.00579 0.18924 -0.01366 0.19375 -0.02223 C 0.19792 -0.03079 0.19948 -0.03496 0.20625 -0.04167 C 0.20868 -0.04422 0.21164 -0.04607 0.21459 -0.04723 C 0.21997 -0.04977 0.23125 -0.05278 0.23125 -0.05278 C 0.23542 -0.05093 0.24028 -0.05093 0.24375 -0.04723 C 0.25625 -0.03426 0.2448 -0.02871 0.25209 -0.01112 C 0.25348 -0.00787 0.25764 -0.00926 0.26042 -0.00834 C 0.26806 -0.00926 0.27587 -0.00857 0.28334 -0.01112 C 0.2915 -0.01412 0.29132 -0.02292 0.29792 -0.02778 C 0.30035 -0.02987 0.30348 -0.02963 0.30625 -0.03056 C 0.30903 -0.03612 0.31129 -0.04213 0.31459 -0.04723 C 0.32014 -0.05672 0.32518 -0.06135 0.33334 -0.06667 C 0.33664 -0.06899 0.34028 -0.07037 0.34375 -0.07223 C 0.34584 -0.075 0.34757 -0.07825 0.35 -0.08056 C 0.36164 -0.09375 0.36389 -0.08542 0.38542 -0.08334 C 0.39601 -0.06922 0.39341 -0.07153 0.40417 -0.06112 C 0.40608 -0.05926 0.40799 -0.05695 0.41042 -0.05556 C 0.41302 -0.05417 0.41598 -0.05371 0.41875 -0.05278 C 0.42709 -0.05463 0.43542 -0.05556 0.44375 -0.05834 C 0.44601 -0.05926 0.44792 -0.06204 0.45 -0.06389 C 0.46754 -0.08079 0.44879 -0.0625 0.46667 -0.08612 C 0.46841 -0.08866 0.47084 -0.08982 0.47292 -0.09167 C 0.48681 -0.10579 0.47813 -0.10116 0.49167 -0.10556 C 0.49375 -0.10834 0.49514 -0.1125 0.49792 -0.11389 C 0.50764 -0.11991 0.52778 -0.11482 0.53542 -0.11389 C 0.5592 -0.06621 0.53056 -0.12662 0.54792 -0.08056 C 0.54931 -0.07662 0.55209 -0.07338 0.55417 -0.06945 C 0.55556 -0.0669 0.55695 -0.06389 0.55834 -0.06112 C 0.5724 -0.07385 0.55539 -0.05834 0.57709 -0.08056 C 0.58299 -0.08704 0.58855 -0.08982 0.59584 -0.09445 C 0.6 -0.09352 0.60608 -0.09653 0.60834 -0.09167 C 0.61268 -0.08218 0.61059 -0.06945 0.6125 -0.05834 C 0.61268 -0.05718 0.61389 -0.05649 0.61459 -0.05556 " pathEditMode="relative" ptsTypes="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16475 -0.0041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7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9" grpId="0" animBg="1"/>
      <p:bldP spid="2" grpId="0" animBg="1"/>
      <p:bldP spid="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lebio.com/images/2015/11/inspiring-living-room-window-ideas-white-rectangular-wool-rug-in-huge-living-room-exclusive-living-room-furnishing-styles-living-room-window-ideas-living-room-unbelieveable-living-room-window-ide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763" y="-14287"/>
            <a:ext cx="13744574" cy="687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2149642" y="256676"/>
            <a:ext cx="4844716" cy="1909010"/>
          </a:xfrm>
          <a:prstGeom prst="wedgeRoundRectCallout">
            <a:avLst>
              <a:gd name="adj1" fmla="val 36452"/>
              <a:gd name="adj2" fmla="val 66701"/>
              <a:gd name="adj3" fmla="val 16667"/>
            </a:avLst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3200" b="1" dirty="0">
                <a:solidFill>
                  <a:schemeClr val="tx1"/>
                </a:solidFill>
              </a:rPr>
              <a:t>Wow! The weather is very nice today. I should go out and get some fresh air.</a:t>
            </a:r>
            <a:endParaRPr lang="zh-HK" alt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weat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5368" y="-1383632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630" y="2327986"/>
            <a:ext cx="1680087" cy="45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3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07407E-6 L -0.53559 0.013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88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92506" y="0"/>
            <a:ext cx="15031453" cy="6858000"/>
            <a:chOff x="-192506" y="0"/>
            <a:chExt cx="15031453" cy="6858000"/>
          </a:xfrm>
        </p:grpSpPr>
        <p:pic>
          <p:nvPicPr>
            <p:cNvPr id="2050" name="Picture 2" descr="https://www.colourbox.com/preview/4529167-a-lot-of-trees-on-green-field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14838948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506" y="977090"/>
              <a:ext cx="5131015" cy="4702177"/>
            </a:xfrm>
            <a:prstGeom prst="rect">
              <a:avLst/>
            </a:prstGeom>
          </p:spPr>
        </p:pic>
      </p:grpSp>
      <p:sp>
        <p:nvSpPr>
          <p:cNvPr id="16" name="Rounded Rectangle 15"/>
          <p:cNvSpPr/>
          <p:nvPr/>
        </p:nvSpPr>
        <p:spPr>
          <a:xfrm>
            <a:off x="3416563" y="210242"/>
            <a:ext cx="5211277" cy="1909010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3200" b="1" dirty="0">
                <a:solidFill>
                  <a:schemeClr val="tx1"/>
                </a:solidFill>
              </a:rPr>
              <a:t>Ms Wong hasn’t closed the door!</a:t>
            </a:r>
            <a:endParaRPr lang="zh-HK" altLang="en-US" sz="3200" b="1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37" y="2295817"/>
            <a:ext cx="1180952" cy="34476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1336" y="3196971"/>
            <a:ext cx="1180952" cy="343809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75369" y="5170424"/>
            <a:ext cx="9126280" cy="16188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4500" b="1" dirty="0">
                <a:solidFill>
                  <a:schemeClr val="tx1"/>
                </a:solidFill>
              </a:rPr>
              <a:t>Ms Wong must remember </a:t>
            </a:r>
          </a:p>
          <a:p>
            <a:pPr algn="ctr"/>
            <a:r>
              <a:rPr lang="en-GB" altLang="zh-HK" sz="4500" b="1" u="sng" dirty="0">
                <a:solidFill>
                  <a:schemeClr val="tx1"/>
                </a:solidFill>
              </a:rPr>
              <a:t>to close</a:t>
            </a:r>
            <a:r>
              <a:rPr lang="en-GB" altLang="zh-HK" sz="4500" b="1" dirty="0">
                <a:solidFill>
                  <a:schemeClr val="tx1"/>
                </a:solidFill>
              </a:rPr>
              <a:t> the door.</a:t>
            </a:r>
            <a:endParaRPr lang="zh-HK" altLang="en-US" sz="45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06351" y="5900010"/>
            <a:ext cx="2181498" cy="70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4000" dirty="0">
                <a:solidFill>
                  <a:schemeClr val="tx1"/>
                </a:solidFill>
              </a:rPr>
              <a:t>(close)</a:t>
            </a:r>
            <a:endParaRPr lang="zh-HK" alt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0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0.01077 0.122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9259E-6 L -1.11111E-6 2.59259E-6 C 0.05261 -0.05116 -0.00208 0.00069 0.03959 -0.03612 C 0.04167 -0.03797 0.04341 -0.04051 0.04584 -0.04167 C 0.04844 -0.04329 0.05139 -0.04352 0.05417 -0.04445 C 0.06389 -0.0426 0.07361 -0.04167 0.08334 -0.03889 C 0.10677 -0.03241 0.07934 -0.03426 0.10625 -0.02223 C 0.12101 -0.01575 0.11025 -0.01991 0.13959 -0.01389 C 0.14375 -0.01204 0.14844 -0.01181 0.15209 -0.00834 C 0.15382 -0.00672 0.15226 -0.00186 0.15417 2.59259E-6 C 0.15695 0.00254 0.16111 0.00185 0.16459 0.00277 C 0.16875 0.00185 0.17344 0.003 0.17709 2.59259E-6 C 0.18368 -0.00579 0.18924 -0.01366 0.19375 -0.02223 C 0.19792 -0.03079 0.19948 -0.03496 0.20625 -0.04167 C 0.20868 -0.04422 0.21164 -0.04607 0.21459 -0.04723 C 0.21997 -0.04977 0.23125 -0.05278 0.23125 -0.05278 C 0.23542 -0.05093 0.24028 -0.05093 0.24375 -0.04723 C 0.25625 -0.03426 0.2448 -0.02871 0.25209 -0.01112 C 0.25348 -0.00787 0.25764 -0.00926 0.26042 -0.00834 C 0.26806 -0.00926 0.27587 -0.00857 0.28334 -0.01112 C 0.2915 -0.01412 0.29132 -0.02292 0.29792 -0.02778 C 0.30035 -0.02987 0.30348 -0.02963 0.30625 -0.03056 C 0.30903 -0.03612 0.31129 -0.04213 0.31459 -0.04723 C 0.32014 -0.05672 0.32518 -0.06135 0.33334 -0.06667 C 0.33664 -0.06899 0.34028 -0.07037 0.34375 -0.07223 C 0.34584 -0.075 0.34757 -0.07825 0.35 -0.08056 C 0.36164 -0.09375 0.36389 -0.08542 0.38542 -0.08334 C 0.39601 -0.06922 0.39341 -0.07153 0.40417 -0.06112 C 0.40608 -0.05926 0.40799 -0.05695 0.41042 -0.05556 C 0.41302 -0.05417 0.41598 -0.05371 0.41875 -0.05278 C 0.42709 -0.05463 0.43542 -0.05556 0.44375 -0.05834 C 0.44601 -0.05926 0.44792 -0.06204 0.45 -0.06389 C 0.46754 -0.08079 0.44879 -0.0625 0.46667 -0.08612 C 0.46841 -0.08866 0.47084 -0.08982 0.47292 -0.09167 C 0.48681 -0.10579 0.47813 -0.10116 0.49167 -0.10556 C 0.49375 -0.10834 0.49514 -0.1125 0.49792 -0.11389 C 0.50764 -0.11991 0.52778 -0.11482 0.53542 -0.11389 C 0.5592 -0.06621 0.53056 -0.12662 0.54792 -0.08056 C 0.54931 -0.07662 0.55209 -0.07338 0.55417 -0.06945 C 0.55556 -0.0669 0.55695 -0.06389 0.55834 -0.06112 C 0.5724 -0.07385 0.55539 -0.05834 0.57709 -0.08056 C 0.58299 -0.08704 0.58855 -0.08982 0.59584 -0.09445 C 0.6 -0.09352 0.60608 -0.09653 0.60834 -0.09167 C 0.61268 -0.08218 0.61059 -0.06945 0.6125 -0.05834 C 0.61268 -0.05718 0.61389 -0.05649 0.61459 -0.05556 " pathEditMode="relative" ptsTypes="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-0.14306 0.0006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14" grpId="0" animBg="1"/>
      <p:bldP spid="1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i="1" dirty="0">
                <a:solidFill>
                  <a:srgbClr val="FF0000"/>
                </a:solidFill>
              </a:rPr>
              <a:t>Remember</a:t>
            </a:r>
            <a:r>
              <a:rPr lang="en-GB" altLang="zh-HK" dirty="0"/>
              <a:t> + gerund? +to-infinitive?</a:t>
            </a:r>
            <a:endParaRPr lang="zh-HK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274" y="1128450"/>
            <a:ext cx="8766690" cy="5256583"/>
          </a:xfrm>
        </p:spPr>
        <p:txBody>
          <a:bodyPr/>
          <a:lstStyle/>
          <a:p>
            <a:pPr marL="95250" indent="0">
              <a:buNone/>
            </a:pPr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>
              <a:buFont typeface="Wingdings" pitchFamily="2" charset="2"/>
              <a:buChar char="n"/>
            </a:pPr>
            <a:r>
              <a:rPr lang="en-GB" altLang="zh-HK" sz="2600" dirty="0">
                <a:solidFill>
                  <a:schemeClr val="tx1"/>
                </a:solidFill>
                <a:latin typeface="+mj-lt"/>
              </a:rPr>
              <a:t>You remember that you </a:t>
            </a:r>
            <a:r>
              <a:rPr lang="en-GB" altLang="zh-HK" sz="2600" b="1" u="sng" dirty="0">
                <a:solidFill>
                  <a:schemeClr val="tx1"/>
                </a:solidFill>
                <a:latin typeface="+mj-lt"/>
              </a:rPr>
              <a:t>did something</a:t>
            </a:r>
            <a:r>
              <a:rPr lang="en-GB" altLang="zh-HK" sz="2600" dirty="0">
                <a:solidFill>
                  <a:schemeClr val="tx1"/>
                </a:solidFill>
                <a:latin typeface="+mj-lt"/>
              </a:rPr>
              <a:t> in the past.</a:t>
            </a:r>
          </a:p>
          <a:p>
            <a:pPr lvl="1"/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/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/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/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>
              <a:buFont typeface="Wingdings" pitchFamily="2" charset="2"/>
              <a:buChar char="n"/>
            </a:pPr>
            <a:r>
              <a:rPr lang="en-GB" altLang="zh-HK" sz="2600" b="1" dirty="0">
                <a:solidFill>
                  <a:schemeClr val="tx1"/>
                </a:solidFill>
                <a:latin typeface="+mj-lt"/>
              </a:rPr>
              <a:t>Need to do something / Not forget to do something</a:t>
            </a:r>
          </a:p>
          <a:p>
            <a:pPr lvl="1"/>
            <a:endParaRPr lang="zh-HK" altLang="en-US" sz="2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29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5" name="Shape 12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5868" y="5629274"/>
            <a:ext cx="1558132" cy="110292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763480" y="1225118"/>
            <a:ext cx="2894120" cy="443884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</a:rPr>
              <a:t>Remember</a:t>
            </a:r>
            <a:r>
              <a:rPr lang="en-US" sz="2800" dirty="0">
                <a:solidFill>
                  <a:schemeClr val="tx1"/>
                </a:solidFill>
              </a:rPr>
              <a:t> + G</a:t>
            </a:r>
          </a:p>
        </p:txBody>
      </p:sp>
      <p:sp>
        <p:nvSpPr>
          <p:cNvPr id="9" name="Rectangle 8"/>
          <p:cNvSpPr/>
          <p:nvPr/>
        </p:nvSpPr>
        <p:spPr>
          <a:xfrm>
            <a:off x="956696" y="3720499"/>
            <a:ext cx="3213044" cy="480006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</a:rPr>
              <a:t>Remember</a:t>
            </a:r>
            <a:r>
              <a:rPr lang="en-US" sz="2800" dirty="0">
                <a:solidFill>
                  <a:schemeClr val="tx1"/>
                </a:solidFill>
              </a:rPr>
              <a:t> + to-I</a:t>
            </a:r>
          </a:p>
        </p:txBody>
      </p:sp>
      <p:sp>
        <p:nvSpPr>
          <p:cNvPr id="6" name="Rectangle 5"/>
          <p:cNvSpPr/>
          <p:nvPr/>
        </p:nvSpPr>
        <p:spPr>
          <a:xfrm>
            <a:off x="472966" y="5219700"/>
            <a:ext cx="7283668" cy="819150"/>
          </a:xfrm>
          <a:prstGeom prst="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i="1" dirty="0">
                <a:solidFill>
                  <a:schemeClr val="tx1"/>
                </a:solidFill>
              </a:rPr>
              <a:t>Ms Wong must remember to close the door</a:t>
            </a:r>
            <a:r>
              <a:rPr lang="en-US" altLang="zh-TW" sz="2800" dirty="0">
                <a:solidFill>
                  <a:schemeClr val="tx1"/>
                </a:solidFill>
              </a:rPr>
              <a:t>.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29862" y="2266293"/>
            <a:ext cx="6626772" cy="678574"/>
          </a:xfrm>
          <a:prstGeom prst="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i="1" dirty="0">
                <a:solidFill>
                  <a:schemeClr val="tx1"/>
                </a:solidFill>
              </a:rPr>
              <a:t>Ms Wong remembered closing the door</a:t>
            </a:r>
            <a:r>
              <a:rPr lang="en-US" altLang="zh-TW" sz="2800" dirty="0">
                <a:solidFill>
                  <a:schemeClr val="tx1"/>
                </a:solidFill>
              </a:rPr>
              <a:t>.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6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126819"/>
          </a:xfrm>
        </p:spPr>
        <p:txBody>
          <a:bodyPr/>
          <a:lstStyle/>
          <a:p>
            <a:r>
              <a:rPr lang="en" sz="4000" dirty="0"/>
              <a:t>What sport do you like doing?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1571349"/>
            <a:ext cx="7633742" cy="43082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3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0967" y="1793289"/>
            <a:ext cx="42017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like playing soccer.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30967" y="3371528"/>
            <a:ext cx="3233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like fishing.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04149" y="5228680"/>
            <a:ext cx="5661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I like swimming</a:t>
            </a:r>
            <a:r>
              <a:rPr lang="en-US" sz="40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803731" y="2501175"/>
            <a:ext cx="20608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935984" y="4034823"/>
            <a:ext cx="1528175" cy="44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986932" y="5936566"/>
            <a:ext cx="2233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935984" y="1047565"/>
            <a:ext cx="3636516" cy="6326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Gerund / </a:t>
            </a:r>
            <a:r>
              <a:rPr lang="en-US" sz="2800" b="1" i="1" dirty="0">
                <a:solidFill>
                  <a:schemeClr val="tx1"/>
                </a:solidFill>
              </a:rPr>
              <a:t>-ing </a:t>
            </a:r>
            <a:r>
              <a:rPr lang="en-US" sz="2800" b="1" dirty="0">
                <a:solidFill>
                  <a:schemeClr val="tx1"/>
                </a:solidFill>
              </a:rPr>
              <a:t>form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28" y="1014320"/>
            <a:ext cx="2689366" cy="1791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4" descr="fishing的圖片搜尋結果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62" y="2805479"/>
            <a:ext cx="2432604" cy="185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wim的圖片搜尋結果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8" y="4848865"/>
            <a:ext cx="2325353" cy="181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69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7" grpId="0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30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" name="Shape 118"/>
          <p:cNvSpPr txBox="1">
            <a:spLocks noGrp="1"/>
          </p:cNvSpPr>
          <p:nvPr>
            <p:ph type="title"/>
          </p:nvPr>
        </p:nvSpPr>
        <p:spPr>
          <a:xfrm>
            <a:off x="1031722" y="366983"/>
            <a:ext cx="3759734" cy="705913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GB" sz="6000" i="1" dirty="0"/>
              <a:t>forget</a:t>
            </a:r>
          </a:p>
        </p:txBody>
      </p:sp>
      <p:sp>
        <p:nvSpPr>
          <p:cNvPr id="6" name="Shape 119"/>
          <p:cNvSpPr txBox="1">
            <a:spLocks noGrp="1"/>
          </p:cNvSpPr>
          <p:nvPr>
            <p:ph type="body" idx="1"/>
          </p:nvPr>
        </p:nvSpPr>
        <p:spPr>
          <a:xfrm>
            <a:off x="889988" y="1358216"/>
            <a:ext cx="7952676" cy="528642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GB" sz="3200" i="1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Don’t forget to turn off the lights.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GB" sz="3200" i="1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 forgot to do my homework and was punished.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GB" sz="3200" i="1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 forgot doing my homework, and I did it again. Silly me!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GB" sz="3200" i="1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 won’t forget seeing her. She is so charming.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579136" y="2046783"/>
            <a:ext cx="1287190" cy="549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11589" y="2740844"/>
            <a:ext cx="882645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814396" y="4246179"/>
            <a:ext cx="979838" cy="27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94234" y="5713528"/>
            <a:ext cx="13137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35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i="1" dirty="0">
                <a:solidFill>
                  <a:srgbClr val="FF0000"/>
                </a:solidFill>
              </a:rPr>
              <a:t>Forget</a:t>
            </a:r>
            <a:r>
              <a:rPr lang="en-GB" altLang="zh-HK" i="1" dirty="0"/>
              <a:t> </a:t>
            </a:r>
            <a:r>
              <a:rPr lang="en-GB" altLang="zh-HK" dirty="0"/>
              <a:t>+ gerund? +to-infinitive?</a:t>
            </a:r>
            <a:endParaRPr lang="zh-HK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049" y="1128451"/>
            <a:ext cx="8766690" cy="4528774"/>
          </a:xfrm>
        </p:spPr>
        <p:txBody>
          <a:bodyPr/>
          <a:lstStyle/>
          <a:p>
            <a:pPr>
              <a:buFont typeface="Wingdings" pitchFamily="2" charset="2"/>
              <a:buChar char="n"/>
            </a:pPr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>
              <a:buFont typeface="Wingdings" pitchFamily="2" charset="2"/>
              <a:buChar char="n"/>
            </a:pPr>
            <a:r>
              <a:rPr lang="en-US" altLang="zh-HK" sz="2800" dirty="0">
                <a:solidFill>
                  <a:schemeClr val="tx1"/>
                </a:solidFill>
                <a:latin typeface="+mj-lt"/>
              </a:rPr>
              <a:t>Unable to remember something that happened</a:t>
            </a:r>
          </a:p>
          <a:p>
            <a:pPr lvl="1">
              <a:buFont typeface="Wingdings" pitchFamily="2" charset="2"/>
              <a:buChar char="n"/>
            </a:pPr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>
              <a:buFont typeface="Wingdings" pitchFamily="2" charset="2"/>
              <a:buChar char="n"/>
            </a:pPr>
            <a:r>
              <a:rPr lang="en-US" altLang="zh-HK" sz="2800" dirty="0">
                <a:solidFill>
                  <a:schemeClr val="tx1"/>
                </a:solidFill>
                <a:latin typeface="+mj-lt"/>
              </a:rPr>
              <a:t>Not remember to do something</a:t>
            </a:r>
            <a:endParaRPr lang="zh-HK" alt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31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5" name="Shape 122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600" y="5219700"/>
            <a:ext cx="1558132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09"/>
          <p:cNvSpPr/>
          <p:nvPr/>
        </p:nvSpPr>
        <p:spPr>
          <a:xfrm>
            <a:off x="938758" y="4110653"/>
            <a:ext cx="6796584" cy="1870090"/>
          </a:xfrm>
          <a:prstGeom prst="wedgeEllipseCallout">
            <a:avLst>
              <a:gd name="adj1" fmla="val 48558"/>
              <a:gd name="adj2" fmla="val 29996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SzPct val="25000"/>
            </a:pPr>
            <a:r>
              <a:rPr lang="en-GB" sz="36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Gerund?  To-infinitive?</a:t>
            </a:r>
          </a:p>
        </p:txBody>
      </p:sp>
    </p:spTree>
    <p:extLst>
      <p:ext uri="{BB962C8B-B14F-4D97-AF65-F5344CB8AC3E}">
        <p14:creationId xmlns:p14="http://schemas.microsoft.com/office/powerpoint/2010/main" val="3102119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lebio.com/images/2015/11/inspiring-living-room-window-ideas-white-rectangular-wool-rug-in-huge-living-room-exclusive-living-room-furnishing-styles-living-room-window-ideas-living-room-unbelieveable-living-room-window-ide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763" y="-14287"/>
            <a:ext cx="13744574" cy="687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2149642" y="256676"/>
            <a:ext cx="4844716" cy="1909010"/>
          </a:xfrm>
          <a:prstGeom prst="wedgeRoundRectCallout">
            <a:avLst>
              <a:gd name="adj1" fmla="val 36452"/>
              <a:gd name="adj2" fmla="val 66701"/>
              <a:gd name="adj3" fmla="val 16667"/>
            </a:avLst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3200" b="1" dirty="0">
                <a:solidFill>
                  <a:schemeClr val="tx1"/>
                </a:solidFill>
              </a:rPr>
              <a:t>Wow! The weather is very nice today. I should go out and get some fresh air.</a:t>
            </a:r>
            <a:endParaRPr lang="zh-HK" alt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weat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5368" y="-1383632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630" y="2327986"/>
            <a:ext cx="1680087" cy="45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07407E-6 L -0.53559 0.013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88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77421" y="0"/>
            <a:ext cx="15016368" cy="6858000"/>
            <a:chOff x="-177421" y="0"/>
            <a:chExt cx="15016368" cy="6858000"/>
          </a:xfrm>
        </p:grpSpPr>
        <p:pic>
          <p:nvPicPr>
            <p:cNvPr id="2050" name="Picture 2" descr="https://www.colourbox.com/preview/4529167-a-lot-of-trees-on-green-field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14838948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7421" y="928048"/>
              <a:ext cx="5004319" cy="4778970"/>
            </a:xfrm>
            <a:prstGeom prst="rect">
              <a:avLst/>
            </a:prstGeom>
          </p:spPr>
        </p:pic>
      </p:grpSp>
      <p:sp>
        <p:nvSpPr>
          <p:cNvPr id="15" name="Rounded Rectangular Callout 14"/>
          <p:cNvSpPr/>
          <p:nvPr/>
        </p:nvSpPr>
        <p:spPr>
          <a:xfrm>
            <a:off x="3593983" y="0"/>
            <a:ext cx="5211277" cy="1909010"/>
          </a:xfrm>
          <a:prstGeom prst="wedgeRoundRectCallout">
            <a:avLst>
              <a:gd name="adj1" fmla="val 23207"/>
              <a:gd name="adj2" fmla="val 62499"/>
              <a:gd name="adj3" fmla="val 16667"/>
            </a:avLst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3200" b="1" dirty="0">
                <a:solidFill>
                  <a:schemeClr val="tx1"/>
                </a:solidFill>
              </a:rPr>
              <a:t>Uh oh. Did I close the door after I left my house?</a:t>
            </a:r>
            <a:endParaRPr lang="zh-HK" alt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uho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9873" y="-1351192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37" y="2295817"/>
            <a:ext cx="1180952" cy="34476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1336" y="3196971"/>
            <a:ext cx="1180952" cy="343809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28951" y="4926955"/>
            <a:ext cx="8687452" cy="8629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2600" b="1" dirty="0">
                <a:solidFill>
                  <a:schemeClr val="tx1"/>
                </a:solidFill>
              </a:rPr>
              <a:t>A. Ms Wong closed the door, but she doesn’t remember it.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8001" y="5850809"/>
            <a:ext cx="8687452" cy="7902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2600" b="1" dirty="0">
                <a:solidFill>
                  <a:schemeClr val="tx1"/>
                </a:solidFill>
              </a:rPr>
              <a:t> B. Ms Wong didn’t close the door. She did not remember to close the door.</a:t>
            </a:r>
            <a:endParaRPr lang="zh-HK" altLang="en-US" sz="2600" b="1" dirty="0">
              <a:solidFill>
                <a:schemeClr val="tx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849779" y="4966308"/>
            <a:ext cx="671682" cy="369076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83172" y="4897578"/>
            <a:ext cx="8687452" cy="16188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4800" b="1" dirty="0">
                <a:solidFill>
                  <a:schemeClr val="tx1"/>
                </a:solidFill>
              </a:rPr>
              <a:t>Ms Wong forgot </a:t>
            </a:r>
            <a:r>
              <a:rPr lang="en-GB" altLang="zh-HK" sz="4800" b="1" u="sng" dirty="0">
                <a:solidFill>
                  <a:schemeClr val="tx1"/>
                </a:solidFill>
              </a:rPr>
              <a:t>closing</a:t>
            </a:r>
            <a:r>
              <a:rPr lang="en-GB" altLang="zh-HK" sz="4800" b="1" dirty="0">
                <a:solidFill>
                  <a:schemeClr val="tx1"/>
                </a:solidFill>
              </a:rPr>
              <a:t> the door.</a:t>
            </a:r>
            <a:endParaRPr lang="zh-HK" altLang="en-US" sz="48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0993" y="5012357"/>
            <a:ext cx="2098911" cy="777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4000" dirty="0">
                <a:solidFill>
                  <a:schemeClr val="tx1"/>
                </a:solidFill>
              </a:rPr>
              <a:t>(close)</a:t>
            </a:r>
            <a:endParaRPr lang="zh-HK" alt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99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0.01077 0.122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9259E-6 L -1.11111E-6 2.59259E-6 C 0.05261 -0.05116 -0.00208 0.00069 0.03959 -0.03612 C 0.04167 -0.03797 0.04341 -0.04051 0.04584 -0.04167 C 0.04844 -0.04329 0.05139 -0.04352 0.05417 -0.04445 C 0.06389 -0.0426 0.07361 -0.04167 0.08334 -0.03889 C 0.10677 -0.03241 0.07934 -0.03426 0.10625 -0.02223 C 0.12101 -0.01575 0.11025 -0.01991 0.13959 -0.01389 C 0.14375 -0.01204 0.14844 -0.01181 0.15209 -0.00834 C 0.15382 -0.00672 0.15226 -0.00186 0.15417 2.59259E-6 C 0.15695 0.00254 0.16111 0.00185 0.16459 0.00277 C 0.16875 0.00185 0.17344 0.003 0.17709 2.59259E-6 C 0.18368 -0.00579 0.18924 -0.01366 0.19375 -0.02223 C 0.19792 -0.03079 0.19948 -0.03496 0.20625 -0.04167 C 0.20868 -0.04422 0.21164 -0.04607 0.21459 -0.04723 C 0.21997 -0.04977 0.23125 -0.05278 0.23125 -0.05278 C 0.23542 -0.05093 0.24028 -0.05093 0.24375 -0.04723 C 0.25625 -0.03426 0.2448 -0.02871 0.25209 -0.01112 C 0.25348 -0.00787 0.25764 -0.00926 0.26042 -0.00834 C 0.26806 -0.00926 0.27587 -0.00857 0.28334 -0.01112 C 0.2915 -0.01412 0.29132 -0.02292 0.29792 -0.02778 C 0.30035 -0.02987 0.30348 -0.02963 0.30625 -0.03056 C 0.30903 -0.03612 0.31129 -0.04213 0.31459 -0.04723 C 0.32014 -0.05672 0.32518 -0.06135 0.33334 -0.06667 C 0.33664 -0.06899 0.34028 -0.07037 0.34375 -0.07223 C 0.34584 -0.075 0.34757 -0.07825 0.35 -0.08056 C 0.36164 -0.09375 0.36389 -0.08542 0.38542 -0.08334 C 0.39601 -0.06922 0.39341 -0.07153 0.40417 -0.06112 C 0.40608 -0.05926 0.40799 -0.05695 0.41042 -0.05556 C 0.41302 -0.05417 0.41598 -0.05371 0.41875 -0.05278 C 0.42709 -0.05463 0.43542 -0.05556 0.44375 -0.05834 C 0.44601 -0.05926 0.44792 -0.06204 0.45 -0.06389 C 0.46754 -0.08079 0.44879 -0.0625 0.46667 -0.08612 C 0.46841 -0.08866 0.47084 -0.08982 0.47292 -0.09167 C 0.48681 -0.10579 0.47813 -0.10116 0.49167 -0.10556 C 0.49375 -0.10834 0.49514 -0.1125 0.49792 -0.11389 C 0.50764 -0.11991 0.52778 -0.11482 0.53542 -0.11389 C 0.5592 -0.06621 0.53056 -0.12662 0.54792 -0.08056 C 0.54931 -0.07662 0.55209 -0.07338 0.55417 -0.06945 C 0.55556 -0.0669 0.55695 -0.06389 0.55834 -0.06112 C 0.5724 -0.07385 0.55539 -0.05834 0.57709 -0.08056 C 0.58299 -0.08704 0.58855 -0.08982 0.59584 -0.09445 C 0.6 -0.09352 0.60608 -0.09653 0.60834 -0.09167 C 0.61268 -0.08218 0.61059 -0.06945 0.6125 -0.05834 C 0.61268 -0.05718 0.61389 -0.05649 0.61459 -0.05556 " pathEditMode="relative" ptsTypes="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16475 -0.0041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7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7" grpId="0" animBg="1"/>
      <p:bldP spid="18" grpId="0" animBg="1"/>
      <p:bldP spid="3" grpId="0" animBg="1"/>
      <p:bldP spid="19" grpId="0" animBg="1"/>
      <p:bldP spid="20" grpId="0" animBg="1"/>
      <p:bldP spid="2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i="1" dirty="0">
                <a:solidFill>
                  <a:srgbClr val="FF0000"/>
                </a:solidFill>
              </a:rPr>
              <a:t>Forget</a:t>
            </a:r>
            <a:r>
              <a:rPr lang="en-GB" altLang="zh-HK" dirty="0">
                <a:solidFill>
                  <a:srgbClr val="FF0000"/>
                </a:solidFill>
              </a:rPr>
              <a:t> </a:t>
            </a:r>
            <a:r>
              <a:rPr lang="en-GB" altLang="zh-HK" dirty="0"/>
              <a:t>+ gerund? +to-infinitive?</a:t>
            </a:r>
            <a:endParaRPr lang="zh-HK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049" y="1128451"/>
            <a:ext cx="8766690" cy="4528774"/>
          </a:xfrm>
        </p:spPr>
        <p:txBody>
          <a:bodyPr/>
          <a:lstStyle/>
          <a:p>
            <a:pPr marL="95250" indent="0">
              <a:buNone/>
            </a:pPr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>
              <a:buFont typeface="Wingdings" pitchFamily="2" charset="2"/>
              <a:buChar char="n"/>
            </a:pPr>
            <a:r>
              <a:rPr lang="en-US" altLang="zh-HK" sz="2600" dirty="0">
                <a:solidFill>
                  <a:schemeClr val="tx1"/>
                </a:solidFill>
                <a:latin typeface="+mj-lt"/>
              </a:rPr>
              <a:t>Unable to remember something that </a:t>
            </a:r>
            <a:r>
              <a:rPr lang="en-US" altLang="zh-HK" sz="2600" b="1" dirty="0">
                <a:solidFill>
                  <a:schemeClr val="tx1"/>
                </a:solidFill>
                <a:latin typeface="+mj-lt"/>
              </a:rPr>
              <a:t>happened</a:t>
            </a:r>
          </a:p>
          <a:p>
            <a:pPr lvl="1"/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/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>
              <a:buFont typeface="Wingdings" pitchFamily="2" charset="2"/>
              <a:buChar char="n"/>
            </a:pPr>
            <a:endParaRPr lang="en-US" altLang="zh-HK" sz="2600" dirty="0">
              <a:solidFill>
                <a:schemeClr val="tx1"/>
              </a:solidFill>
              <a:latin typeface="+mj-lt"/>
            </a:endParaRPr>
          </a:p>
          <a:p>
            <a:pPr lvl="1">
              <a:buFont typeface="Wingdings" pitchFamily="2" charset="2"/>
              <a:buChar char="n"/>
            </a:pPr>
            <a:r>
              <a:rPr lang="en-US" altLang="zh-HK" sz="2600" dirty="0">
                <a:solidFill>
                  <a:schemeClr val="tx1"/>
                </a:solidFill>
                <a:latin typeface="+mj-lt"/>
              </a:rPr>
              <a:t>Not remember to do something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34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5" name="Shape 122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600" y="5219700"/>
            <a:ext cx="1558132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09"/>
          <p:cNvSpPr/>
          <p:nvPr/>
        </p:nvSpPr>
        <p:spPr>
          <a:xfrm>
            <a:off x="938758" y="4592721"/>
            <a:ext cx="6796584" cy="1870090"/>
          </a:xfrm>
          <a:prstGeom prst="wedgeEllipseCallout">
            <a:avLst>
              <a:gd name="adj1" fmla="val 48558"/>
              <a:gd name="adj2" fmla="val 29996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SzPct val="25000"/>
            </a:pPr>
            <a:r>
              <a:rPr lang="en-GB" sz="36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Gerund?  To-infinitive?</a:t>
            </a:r>
          </a:p>
        </p:txBody>
      </p:sp>
      <p:sp>
        <p:nvSpPr>
          <p:cNvPr id="8" name="Rectangle 7"/>
          <p:cNvSpPr/>
          <p:nvPr/>
        </p:nvSpPr>
        <p:spPr>
          <a:xfrm>
            <a:off x="763480" y="1225118"/>
            <a:ext cx="2024108" cy="443884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</a:rPr>
              <a:t>Forget </a:t>
            </a:r>
            <a:r>
              <a:rPr lang="en-US" sz="2800" dirty="0">
                <a:solidFill>
                  <a:schemeClr val="tx1"/>
                </a:solidFill>
              </a:rPr>
              <a:t>+ G</a:t>
            </a:r>
          </a:p>
        </p:txBody>
      </p:sp>
      <p:sp>
        <p:nvSpPr>
          <p:cNvPr id="9" name="Rectangle 8"/>
          <p:cNvSpPr/>
          <p:nvPr/>
        </p:nvSpPr>
        <p:spPr>
          <a:xfrm>
            <a:off x="1129862" y="2266293"/>
            <a:ext cx="5428593" cy="678574"/>
          </a:xfrm>
          <a:prstGeom prst="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i="1" dirty="0">
                <a:solidFill>
                  <a:schemeClr val="tx1"/>
                </a:solidFill>
              </a:rPr>
              <a:t>Ms Wong forgot closing the door</a:t>
            </a:r>
            <a:r>
              <a:rPr lang="en-US" altLang="zh-TW" sz="2800" dirty="0">
                <a:solidFill>
                  <a:schemeClr val="tx1"/>
                </a:solidFill>
              </a:rPr>
              <a:t>.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15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lebio.com/images/2015/11/inspiring-living-room-window-ideas-white-rectangular-wool-rug-in-huge-living-room-exclusive-living-room-furnishing-styles-living-room-window-ideas-living-room-unbelieveable-living-room-window-ide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763" y="-14287"/>
            <a:ext cx="13744574" cy="687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2149642" y="256676"/>
            <a:ext cx="4844716" cy="1909010"/>
          </a:xfrm>
          <a:prstGeom prst="wedgeRoundRectCallout">
            <a:avLst>
              <a:gd name="adj1" fmla="val 36452"/>
              <a:gd name="adj2" fmla="val 66701"/>
              <a:gd name="adj3" fmla="val 16667"/>
            </a:avLst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3200" b="1" dirty="0">
                <a:solidFill>
                  <a:schemeClr val="tx1"/>
                </a:solidFill>
              </a:rPr>
              <a:t>Wow! The weather is very nice today. I should go out and get some fresh air.</a:t>
            </a:r>
            <a:endParaRPr lang="zh-HK" alt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weat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5368" y="-1383632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630" y="2327986"/>
            <a:ext cx="1680087" cy="45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4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07407E-6 L -0.53559 0.013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88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92506" y="0"/>
            <a:ext cx="15031453" cy="6858000"/>
            <a:chOff x="-192506" y="0"/>
            <a:chExt cx="15031453" cy="6858000"/>
          </a:xfrm>
        </p:grpSpPr>
        <p:pic>
          <p:nvPicPr>
            <p:cNvPr id="2050" name="Picture 2" descr="https://www.colourbox.com/preview/4529167-a-lot-of-trees-on-green-field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14838948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506" y="977090"/>
              <a:ext cx="5131015" cy="4702177"/>
            </a:xfrm>
            <a:prstGeom prst="rect">
              <a:avLst/>
            </a:prstGeom>
          </p:spPr>
        </p:pic>
      </p:grpSp>
      <p:sp>
        <p:nvSpPr>
          <p:cNvPr id="15" name="Rounded Rectangular Callout 14"/>
          <p:cNvSpPr/>
          <p:nvPr/>
        </p:nvSpPr>
        <p:spPr>
          <a:xfrm>
            <a:off x="3446645" y="0"/>
            <a:ext cx="5358615" cy="1909010"/>
          </a:xfrm>
          <a:prstGeom prst="wedgeRoundRectCallout">
            <a:avLst>
              <a:gd name="adj1" fmla="val 23207"/>
              <a:gd name="adj2" fmla="val 62499"/>
              <a:gd name="adj3" fmla="val 16667"/>
            </a:avLst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3200" b="1" dirty="0">
                <a:solidFill>
                  <a:schemeClr val="tx1"/>
                </a:solidFill>
              </a:rPr>
              <a:t>Uh oh. Did I close the door after I left my house?</a:t>
            </a:r>
            <a:endParaRPr lang="zh-HK" alt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uho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0460" y="-1191126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37" y="2295817"/>
            <a:ext cx="1180952" cy="34476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1336" y="3196971"/>
            <a:ext cx="1180952" cy="343809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48001" y="4934153"/>
            <a:ext cx="8687452" cy="8629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2600" b="1" dirty="0">
                <a:solidFill>
                  <a:schemeClr val="tx1"/>
                </a:solidFill>
              </a:rPr>
              <a:t>A. Ms Wong closed the door, but she doesn’t remember it.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8001" y="5850809"/>
            <a:ext cx="8687452" cy="7902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2600" b="1" dirty="0">
                <a:solidFill>
                  <a:schemeClr val="tx1"/>
                </a:solidFill>
              </a:rPr>
              <a:t> B. Ms Wong didn’t close the door. She didn’t remember to close the door.</a:t>
            </a:r>
            <a:endParaRPr lang="zh-HK" altLang="en-US" sz="2600" b="1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41778" y="5850809"/>
            <a:ext cx="671682" cy="367466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00678" y="4987683"/>
            <a:ext cx="9275662" cy="16188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4800" b="1" dirty="0">
                <a:solidFill>
                  <a:schemeClr val="tx1"/>
                </a:solidFill>
              </a:rPr>
              <a:t>Ms Wong forgot </a:t>
            </a:r>
            <a:r>
              <a:rPr lang="en-GB" altLang="zh-HK" sz="4800" b="1" u="sng" dirty="0">
                <a:solidFill>
                  <a:schemeClr val="tx1"/>
                </a:solidFill>
              </a:rPr>
              <a:t>to close </a:t>
            </a:r>
            <a:r>
              <a:rPr lang="en-GB" altLang="zh-HK" sz="4800" b="1" dirty="0">
                <a:solidFill>
                  <a:schemeClr val="tx1"/>
                </a:solidFill>
              </a:rPr>
              <a:t>the door.</a:t>
            </a:r>
            <a:endParaRPr lang="zh-HK" altLang="en-US" sz="48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05734" y="5016391"/>
            <a:ext cx="2391839" cy="777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4000" dirty="0">
                <a:solidFill>
                  <a:schemeClr val="tx1"/>
                </a:solidFill>
              </a:rPr>
              <a:t>(close)</a:t>
            </a:r>
            <a:endParaRPr lang="zh-HK" alt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7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0.01077 0.122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9259E-6 L -1.11111E-6 2.59259E-6 C 0.05261 -0.05116 -0.00208 0.00069 0.03959 -0.03612 C 0.04167 -0.03797 0.04341 -0.04051 0.04584 -0.04167 C 0.04844 -0.04329 0.05139 -0.04352 0.05417 -0.04445 C 0.06389 -0.0426 0.07361 -0.04167 0.08334 -0.03889 C 0.10677 -0.03241 0.07934 -0.03426 0.10625 -0.02223 C 0.12101 -0.01575 0.11025 -0.01991 0.13959 -0.01389 C 0.14375 -0.01204 0.14844 -0.01181 0.15209 -0.00834 C 0.15382 -0.00672 0.15226 -0.00186 0.15417 2.59259E-6 C 0.15695 0.00254 0.16111 0.00185 0.16459 0.00277 C 0.16875 0.00185 0.17344 0.003 0.17709 2.59259E-6 C 0.18368 -0.00579 0.18924 -0.01366 0.19375 -0.02223 C 0.19792 -0.03079 0.19948 -0.03496 0.20625 -0.04167 C 0.20868 -0.04422 0.21164 -0.04607 0.21459 -0.04723 C 0.21997 -0.04977 0.23125 -0.05278 0.23125 -0.05278 C 0.23542 -0.05093 0.24028 -0.05093 0.24375 -0.04723 C 0.25625 -0.03426 0.2448 -0.02871 0.25209 -0.01112 C 0.25348 -0.00787 0.25764 -0.00926 0.26042 -0.00834 C 0.26806 -0.00926 0.27587 -0.00857 0.28334 -0.01112 C 0.2915 -0.01412 0.29132 -0.02292 0.29792 -0.02778 C 0.30035 -0.02987 0.30348 -0.02963 0.30625 -0.03056 C 0.30903 -0.03612 0.31129 -0.04213 0.31459 -0.04723 C 0.32014 -0.05672 0.32518 -0.06135 0.33334 -0.06667 C 0.33664 -0.06899 0.34028 -0.07037 0.34375 -0.07223 C 0.34584 -0.075 0.34757 -0.07825 0.35 -0.08056 C 0.36164 -0.09375 0.36389 -0.08542 0.38542 -0.08334 C 0.39601 -0.06922 0.39341 -0.07153 0.40417 -0.06112 C 0.40608 -0.05926 0.40799 -0.05695 0.41042 -0.05556 C 0.41302 -0.05417 0.41598 -0.05371 0.41875 -0.05278 C 0.42709 -0.05463 0.43542 -0.05556 0.44375 -0.05834 C 0.44601 -0.05926 0.44792 -0.06204 0.45 -0.06389 C 0.46754 -0.08079 0.44879 -0.0625 0.46667 -0.08612 C 0.46841 -0.08866 0.47084 -0.08982 0.47292 -0.09167 C 0.48681 -0.10579 0.47813 -0.10116 0.49167 -0.10556 C 0.49375 -0.10834 0.49514 -0.1125 0.49792 -0.11389 C 0.50764 -0.11991 0.52778 -0.11482 0.53542 -0.11389 C 0.5592 -0.06621 0.53056 -0.12662 0.54792 -0.08056 C 0.54931 -0.07662 0.55209 -0.07338 0.55417 -0.06945 C 0.55556 -0.0669 0.55695 -0.06389 0.55834 -0.06112 C 0.5724 -0.07385 0.55539 -0.05834 0.57709 -0.08056 C 0.58299 -0.08704 0.58855 -0.08982 0.59584 -0.09445 C 0.6 -0.09352 0.60608 -0.09653 0.60834 -0.09167 C 0.61268 -0.08218 0.61059 -0.06945 0.6125 -0.05834 C 0.61268 -0.05718 0.61389 -0.05649 0.61459 -0.05556 " pathEditMode="relative" ptsTypes="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-0.14306 0.0006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8" grpId="0" animBg="1"/>
      <p:bldP spid="19" grpId="0" animBg="1"/>
      <p:bldP spid="16" grpId="0" animBg="1"/>
      <p:bldP spid="20" grpId="0" animBg="1"/>
      <p:bldP spid="17" grpId="0" animBg="1"/>
      <p:bldP spid="1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dirty="0"/>
              <a:t>Some more examples</a:t>
            </a:r>
            <a:endParaRPr lang="zh-HK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37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42875" y="1991428"/>
          <a:ext cx="8896352" cy="2930646"/>
        </p:xfrm>
        <a:graphic>
          <a:graphicData uri="http://schemas.openxmlformats.org/drawingml/2006/table">
            <a:tbl>
              <a:tblPr firstRow="1" bandRow="1">
                <a:tableStyleId>{53DA6BF1-8256-4F41-8444-E37C998B8AA9}</a:tableStyleId>
              </a:tblPr>
              <a:tblGrid>
                <a:gridCol w="2224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4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4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4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0575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2800" dirty="0">
                          <a:solidFill>
                            <a:schemeClr val="tx1"/>
                          </a:solidFill>
                        </a:rPr>
                        <a:t>forget + gerund</a:t>
                      </a:r>
                      <a:endParaRPr lang="zh-HK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HK" alt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EF2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00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HK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MT"/>
                          <a:sym typeface="Arial"/>
                        </a:rPr>
                        <a:t>forget + to-infinitive</a:t>
                      </a:r>
                      <a:endParaRPr kumimoji="0" lang="zh-HK" altLang="en-US" sz="2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l Sans MT"/>
                        <a:sym typeface="Arial"/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HK" alt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HK" alt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122" name="Picture 2" descr="http://i.imgur.com/1mKib2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173" y="3555287"/>
            <a:ext cx="2185084" cy="131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376125" y="2011438"/>
            <a:ext cx="6517962" cy="1476523"/>
            <a:chOff x="3151991" y="423677"/>
            <a:chExt cx="8690616" cy="16740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390" y="423677"/>
              <a:ext cx="2874160" cy="161785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3417" y="423677"/>
              <a:ext cx="2919190" cy="164153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0833" y="424497"/>
              <a:ext cx="2794484" cy="163589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151991" y="1733751"/>
              <a:ext cx="2884567" cy="3385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HK" sz="10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What is your name?</a:t>
              </a:r>
              <a:endParaRPr lang="zh-HK" altLang="en-US" sz="1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71192" y="1746451"/>
              <a:ext cx="2884567" cy="2878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HK" sz="10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Chau Sing Sing.</a:t>
              </a:r>
              <a:endParaRPr lang="zh-HK" altLang="en-US" sz="1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45342" y="1759151"/>
              <a:ext cx="2884567" cy="3385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HK" sz="10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What is your name?</a:t>
              </a:r>
              <a:endParaRPr lang="zh-HK" altLang="en-US" sz="1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395174" y="2559255"/>
            <a:ext cx="6296065" cy="830997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400" b="1" dirty="0"/>
              <a:t>The teacher forgot asking Chau Sing Sing his name.</a:t>
            </a:r>
            <a:endParaRPr lang="zh-HK" alt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421073" y="3871582"/>
            <a:ext cx="4615756" cy="830997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400" b="1" dirty="0"/>
              <a:t>The student forgot to do his homework.</a:t>
            </a:r>
            <a:endParaRPr lang="zh-HK" altLang="en-US" sz="2400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142875" y="1266009"/>
            <a:ext cx="9153079" cy="4753498"/>
            <a:chOff x="0" y="2082969"/>
            <a:chExt cx="9111515" cy="4753498"/>
          </a:xfrm>
        </p:grpSpPr>
        <p:sp>
          <p:nvSpPr>
            <p:cNvPr id="16" name="Rectangle 15"/>
            <p:cNvSpPr/>
            <p:nvPr/>
          </p:nvSpPr>
          <p:spPr>
            <a:xfrm>
              <a:off x="0" y="2082969"/>
              <a:ext cx="9111515" cy="47534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5" name="逃學威龍-曾近榮任冇記性化學老師片段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1807025" y="2390109"/>
              <a:ext cx="5897207" cy="44229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001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0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i="1" dirty="0">
                <a:solidFill>
                  <a:srgbClr val="FF0000"/>
                </a:solidFill>
              </a:rPr>
              <a:t>Forget</a:t>
            </a:r>
            <a:r>
              <a:rPr lang="en-GB" altLang="zh-HK" dirty="0">
                <a:solidFill>
                  <a:srgbClr val="FF0000"/>
                </a:solidFill>
              </a:rPr>
              <a:t> </a:t>
            </a:r>
            <a:r>
              <a:rPr lang="en-GB" altLang="zh-HK" dirty="0"/>
              <a:t>  + gerund? +to-infinitive?</a:t>
            </a:r>
            <a:endParaRPr lang="zh-HK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049" y="1128451"/>
            <a:ext cx="8766690" cy="4528774"/>
          </a:xfrm>
        </p:spPr>
        <p:txBody>
          <a:bodyPr/>
          <a:lstStyle/>
          <a:p>
            <a:pPr marL="95250" indent="0">
              <a:buNone/>
            </a:pPr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>
              <a:buFont typeface="Wingdings" pitchFamily="2" charset="2"/>
              <a:buChar char="n"/>
            </a:pPr>
            <a:r>
              <a:rPr lang="en-US" altLang="zh-HK" sz="2600" dirty="0">
                <a:solidFill>
                  <a:schemeClr val="tx1"/>
                </a:solidFill>
                <a:latin typeface="+mj-lt"/>
              </a:rPr>
              <a:t>Unable to remember something that happened</a:t>
            </a:r>
          </a:p>
          <a:p>
            <a:pPr marL="428625" lvl="1" indent="0">
              <a:buNone/>
            </a:pPr>
            <a:endParaRPr lang="en-US" altLang="zh-HK" sz="2600" dirty="0">
              <a:solidFill>
                <a:schemeClr val="tx1"/>
              </a:solidFill>
              <a:latin typeface="+mj-lt"/>
            </a:endParaRPr>
          </a:p>
          <a:p>
            <a:pPr lvl="1">
              <a:buFont typeface="Wingdings" pitchFamily="2" charset="2"/>
              <a:buChar char="n"/>
            </a:pPr>
            <a:endParaRPr lang="en-US" altLang="zh-HK" sz="2600" dirty="0">
              <a:solidFill>
                <a:schemeClr val="tx1"/>
              </a:solidFill>
              <a:latin typeface="+mj-lt"/>
            </a:endParaRPr>
          </a:p>
          <a:p>
            <a:pPr lvl="1">
              <a:buFont typeface="Wingdings" pitchFamily="2" charset="2"/>
              <a:buChar char="n"/>
            </a:pPr>
            <a:endParaRPr lang="en-US" altLang="zh-HK" sz="2600" dirty="0">
              <a:solidFill>
                <a:schemeClr val="tx1"/>
              </a:solidFill>
              <a:latin typeface="+mj-lt"/>
            </a:endParaRPr>
          </a:p>
          <a:p>
            <a:pPr lvl="1">
              <a:buFont typeface="Wingdings" pitchFamily="2" charset="2"/>
              <a:buChar char="n"/>
            </a:pPr>
            <a:r>
              <a:rPr lang="en-US" altLang="zh-HK" sz="2600" dirty="0">
                <a:solidFill>
                  <a:schemeClr val="tx1"/>
                </a:solidFill>
                <a:latin typeface="+mj-lt"/>
              </a:rPr>
              <a:t>Not remember to do something</a:t>
            </a:r>
            <a:endParaRPr lang="zh-HK" altLang="en-US" sz="2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38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5" name="Shape 122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600" y="5219700"/>
            <a:ext cx="1558132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09"/>
          <p:cNvSpPr/>
          <p:nvPr/>
        </p:nvSpPr>
        <p:spPr>
          <a:xfrm>
            <a:off x="938758" y="5454869"/>
            <a:ext cx="6796584" cy="1007941"/>
          </a:xfrm>
          <a:prstGeom prst="wedgeEllipseCallout">
            <a:avLst>
              <a:gd name="adj1" fmla="val 48558"/>
              <a:gd name="adj2" fmla="val 29996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SzPct val="25000"/>
            </a:pPr>
            <a:r>
              <a:rPr lang="en-GB" sz="36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Gerund?  To-infinitive?</a:t>
            </a:r>
          </a:p>
        </p:txBody>
      </p:sp>
      <p:sp>
        <p:nvSpPr>
          <p:cNvPr id="8" name="Rectangle 7"/>
          <p:cNvSpPr/>
          <p:nvPr/>
        </p:nvSpPr>
        <p:spPr>
          <a:xfrm>
            <a:off x="763480" y="1225118"/>
            <a:ext cx="2024108" cy="443884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</a:rPr>
              <a:t>Forget</a:t>
            </a:r>
            <a:r>
              <a:rPr lang="en-US" sz="2800" dirty="0">
                <a:solidFill>
                  <a:schemeClr val="tx1"/>
                </a:solidFill>
              </a:rPr>
              <a:t> + G</a:t>
            </a:r>
          </a:p>
        </p:txBody>
      </p:sp>
      <p:sp>
        <p:nvSpPr>
          <p:cNvPr id="9" name="Rectangle 8"/>
          <p:cNvSpPr/>
          <p:nvPr/>
        </p:nvSpPr>
        <p:spPr>
          <a:xfrm>
            <a:off x="763480" y="3110498"/>
            <a:ext cx="2776554" cy="488601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</a:rPr>
              <a:t>Forget </a:t>
            </a:r>
            <a:r>
              <a:rPr lang="en-US" sz="2800" dirty="0">
                <a:solidFill>
                  <a:schemeClr val="tx1"/>
                </a:solidFill>
              </a:rPr>
              <a:t>+ to-I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8758" y="4375586"/>
            <a:ext cx="5509339" cy="678574"/>
          </a:xfrm>
          <a:prstGeom prst="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i="1" dirty="0">
                <a:solidFill>
                  <a:schemeClr val="tx1"/>
                </a:solidFill>
              </a:rPr>
              <a:t>Ms Wong forgot to close the door</a:t>
            </a:r>
            <a:r>
              <a:rPr lang="en-US" altLang="zh-TW" sz="2400" dirty="0">
                <a:solidFill>
                  <a:schemeClr val="tx1"/>
                </a:solidFill>
              </a:rPr>
              <a:t>.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545" y="2264649"/>
            <a:ext cx="82867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661" y="3836274"/>
            <a:ext cx="8191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38758" y="2134712"/>
            <a:ext cx="5509339" cy="678574"/>
          </a:xfrm>
          <a:prstGeom prst="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i="1" dirty="0">
                <a:solidFill>
                  <a:schemeClr val="tx1"/>
                </a:solidFill>
              </a:rPr>
              <a:t>Ms Wong forgot closing the door</a:t>
            </a:r>
            <a:r>
              <a:rPr lang="en-US" altLang="zh-TW" sz="2400" dirty="0">
                <a:solidFill>
                  <a:schemeClr val="tx1"/>
                </a:solidFill>
              </a:rPr>
              <a:t>.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8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39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" name="Shape 118"/>
          <p:cNvSpPr txBox="1">
            <a:spLocks noGrp="1"/>
          </p:cNvSpPr>
          <p:nvPr>
            <p:ph type="title"/>
          </p:nvPr>
        </p:nvSpPr>
        <p:spPr>
          <a:xfrm>
            <a:off x="1031722" y="366983"/>
            <a:ext cx="3759734" cy="705913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GB" sz="6000" i="1" dirty="0"/>
              <a:t>regret</a:t>
            </a:r>
          </a:p>
        </p:txBody>
      </p:sp>
      <p:sp>
        <p:nvSpPr>
          <p:cNvPr id="6" name="Shape 119"/>
          <p:cNvSpPr txBox="1">
            <a:spLocks noGrp="1"/>
          </p:cNvSpPr>
          <p:nvPr>
            <p:ph type="body" idx="1"/>
          </p:nvPr>
        </p:nvSpPr>
        <p:spPr>
          <a:xfrm>
            <a:off x="865604" y="1163144"/>
            <a:ext cx="7633742" cy="528642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GB" sz="3200" i="1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The thief regretted stealing money.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Arial"/>
              <a:buAutoNum type="arabicPeriod"/>
            </a:pPr>
            <a:r>
              <a:rPr lang="en-GB" sz="3200" i="1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 regret watching this movie! What a waste of time!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GB" sz="3200" i="1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 regret to inform you that you have failed the examination.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GB" sz="3200" i="1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 regret to tell you that your application is unsuccessful.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916464" y="1828800"/>
            <a:ext cx="1389743" cy="132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911589" y="2536522"/>
            <a:ext cx="1565818" cy="54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824906" y="4014952"/>
            <a:ext cx="1547397" cy="2759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824906" y="5490647"/>
            <a:ext cx="1095540" cy="12745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45" y="192799"/>
            <a:ext cx="1283741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3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966730"/>
          </a:xfrm>
        </p:spPr>
        <p:txBody>
          <a:bodyPr/>
          <a:lstStyle/>
          <a:p>
            <a:r>
              <a:rPr lang="en-US" altLang="zh-TW" dirty="0"/>
              <a:t>Gerund / -</a:t>
            </a:r>
            <a:r>
              <a:rPr lang="en-US" altLang="zh-TW" dirty="0" err="1"/>
              <a:t>ing</a:t>
            </a:r>
            <a:r>
              <a:rPr lang="en-US" altLang="zh-TW" dirty="0"/>
              <a:t> form</a:t>
            </a:r>
            <a:endParaRPr lang="zh-TW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0631" y="1743046"/>
            <a:ext cx="7633742" cy="4125743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4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5" name="Picture 2" descr="swim的圖片搜尋結果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49" y="2360498"/>
            <a:ext cx="2325353" cy="181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502" y="2227313"/>
            <a:ext cx="56642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96852" y="3069630"/>
            <a:ext cx="377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(Peter /  your school)</a:t>
            </a:r>
            <a:endParaRPr lang="zh-TW" altLang="en-US" sz="28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7423" y="4175471"/>
            <a:ext cx="3535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I am </a:t>
            </a:r>
            <a:r>
              <a:rPr lang="en-US" altLang="zh-TW" sz="3600" b="1" u="sng" dirty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swimming</a:t>
            </a:r>
            <a:r>
              <a:rPr lang="en-US" altLang="zh-TW" sz="3600" b="1" dirty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.</a:t>
            </a:r>
            <a:endParaRPr lang="zh-TW" altLang="en-US" sz="3600" b="1" u="sng" dirty="0">
              <a:solidFill>
                <a:srgbClr val="7030A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5163" y="1827074"/>
            <a:ext cx="854439" cy="533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solidFill>
                  <a:schemeClr val="tx1"/>
                </a:solidFill>
              </a:rPr>
              <a:t>G</a:t>
            </a:r>
            <a:endParaRPr lang="zh-TW" altLang="en-US" sz="4000" dirty="0">
              <a:solidFill>
                <a:schemeClr val="tx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519634" y="4821802"/>
            <a:ext cx="1270910" cy="1073150"/>
            <a:chOff x="5519634" y="4821802"/>
            <a:chExt cx="1270910" cy="107315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9634" y="4821802"/>
              <a:ext cx="1011237" cy="1073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5519634" y="4821802"/>
              <a:ext cx="1270910" cy="874460"/>
              <a:chOff x="5519634" y="4821802"/>
              <a:chExt cx="1270910" cy="874460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519634" y="4976734"/>
                <a:ext cx="1270910" cy="614597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5695328" y="4821802"/>
                <a:ext cx="835543" cy="874460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" name="Straight Connector 6"/>
          <p:cNvCxnSpPr/>
          <p:nvPr/>
        </p:nvCxnSpPr>
        <p:spPr>
          <a:xfrm flipV="1">
            <a:off x="5001208" y="2911151"/>
            <a:ext cx="2108719" cy="1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52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647" y="366620"/>
            <a:ext cx="7633742" cy="1492132"/>
          </a:xfrm>
        </p:spPr>
        <p:txBody>
          <a:bodyPr/>
          <a:lstStyle/>
          <a:p>
            <a:r>
              <a:rPr lang="en-GB" altLang="zh-HK" i="1" dirty="0">
                <a:solidFill>
                  <a:srgbClr val="FF0000"/>
                </a:solidFill>
              </a:rPr>
              <a:t>Regret</a:t>
            </a:r>
            <a:r>
              <a:rPr lang="en-GB" altLang="zh-HK" i="1" dirty="0"/>
              <a:t> </a:t>
            </a:r>
            <a:r>
              <a:rPr lang="en-GB" altLang="zh-HK" dirty="0"/>
              <a:t>+ gerund? +to-infinitive?</a:t>
            </a:r>
            <a:endParaRPr lang="zh-HK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952" y="1128451"/>
            <a:ext cx="8879012" cy="4528774"/>
          </a:xfrm>
        </p:spPr>
        <p:txBody>
          <a:bodyPr/>
          <a:lstStyle/>
          <a:p>
            <a:pPr marL="95250" indent="0">
              <a:buNone/>
            </a:pPr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>
              <a:buFont typeface="Wingdings" pitchFamily="2" charset="2"/>
              <a:buChar char="n"/>
            </a:pPr>
            <a:r>
              <a:rPr lang="en-GB" altLang="zh-HK" sz="2600" dirty="0">
                <a:solidFill>
                  <a:schemeClr val="tx1"/>
                </a:solidFill>
                <a:latin typeface="+mj-lt"/>
              </a:rPr>
              <a:t>You did something and </a:t>
            </a:r>
            <a:r>
              <a:rPr lang="en-GB" altLang="zh-HK" sz="2600" b="1" u="sng" dirty="0">
                <a:solidFill>
                  <a:schemeClr val="tx1"/>
                </a:solidFill>
                <a:latin typeface="+mj-lt"/>
              </a:rPr>
              <a:t>you wish you hadn’t done i</a:t>
            </a:r>
            <a:r>
              <a:rPr lang="en-GB" altLang="zh-HK" sz="2600" dirty="0">
                <a:solidFill>
                  <a:schemeClr val="tx1"/>
                </a:solidFill>
                <a:latin typeface="+mj-lt"/>
              </a:rPr>
              <a:t>t.</a:t>
            </a:r>
          </a:p>
          <a:p>
            <a:pPr lvl="1">
              <a:buFont typeface="Wingdings" pitchFamily="2" charset="2"/>
              <a:buChar char="n"/>
            </a:pPr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>
              <a:buFont typeface="Wingdings" pitchFamily="2" charset="2"/>
              <a:buChar char="n"/>
            </a:pPr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>
              <a:buFont typeface="Wingdings" pitchFamily="2" charset="2"/>
              <a:buChar char="n"/>
            </a:pPr>
            <a:r>
              <a:rPr lang="en-GB" altLang="zh-HK" sz="2600" dirty="0">
                <a:solidFill>
                  <a:schemeClr val="tx1"/>
                </a:solidFill>
                <a:latin typeface="+mj-lt"/>
              </a:rPr>
              <a:t>You are </a:t>
            </a:r>
            <a:r>
              <a:rPr lang="en-GB" altLang="zh-HK" sz="2600" b="1" u="sng" dirty="0">
                <a:solidFill>
                  <a:schemeClr val="tx1"/>
                </a:solidFill>
                <a:latin typeface="+mj-lt"/>
              </a:rPr>
              <a:t>sorry to tell</a:t>
            </a:r>
            <a:r>
              <a:rPr lang="en-GB" altLang="zh-HK" sz="2600" dirty="0">
                <a:solidFill>
                  <a:schemeClr val="tx1"/>
                </a:solidFill>
                <a:latin typeface="+mj-lt"/>
              </a:rPr>
              <a:t> someone something.</a:t>
            </a:r>
            <a:endParaRPr lang="zh-HK" altLang="en-US" sz="2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40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5" name="Shape 122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600" y="5219700"/>
            <a:ext cx="1558132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09"/>
          <p:cNvSpPr/>
          <p:nvPr/>
        </p:nvSpPr>
        <p:spPr>
          <a:xfrm>
            <a:off x="938758" y="4592721"/>
            <a:ext cx="6796584" cy="1870090"/>
          </a:xfrm>
          <a:prstGeom prst="wedgeEllipseCallout">
            <a:avLst>
              <a:gd name="adj1" fmla="val 48558"/>
              <a:gd name="adj2" fmla="val 29996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SzPct val="25000"/>
            </a:pPr>
            <a:r>
              <a:rPr lang="en-GB" sz="36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Gerund?  To-infinitive?</a:t>
            </a:r>
          </a:p>
        </p:txBody>
      </p:sp>
    </p:spTree>
    <p:extLst>
      <p:ext uri="{BB962C8B-B14F-4D97-AF65-F5344CB8AC3E}">
        <p14:creationId xmlns:p14="http://schemas.microsoft.com/office/powerpoint/2010/main" val="40783621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41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028" name="Picture 4" descr="http://www.kijashi.com/wp-content/uploads/2014/07/office-furniture-home-office-doors-divine-design-office-furniture-in-dubai-designer-office-desks-sydney-designer-office-desk-sale-designer-office-furniture-sydney-designer-office-furniture-singap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102924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37" y="1586867"/>
            <a:ext cx="4379563" cy="4159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823" y="3170671"/>
            <a:ext cx="6000541" cy="3687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732">
            <a:off x="1503734" y="1424679"/>
            <a:ext cx="2669319" cy="3039703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99284" y="-205583"/>
            <a:ext cx="4844716" cy="1909010"/>
          </a:xfrm>
          <a:prstGeom prst="wedgeRoundRectCallout">
            <a:avLst>
              <a:gd name="adj1" fmla="val 22296"/>
              <a:gd name="adj2" fmla="val 98815"/>
              <a:gd name="adj3" fmla="val 16667"/>
            </a:avLst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3200" b="1" dirty="0">
                <a:solidFill>
                  <a:schemeClr val="tx1"/>
                </a:solidFill>
              </a:rPr>
              <a:t>Peter, I am sorry you are fired!</a:t>
            </a:r>
            <a:endParaRPr lang="zh-HK" alt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Knocking Door -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2716" y="-1110916"/>
            <a:ext cx="609600" cy="609600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4299284" y="-86230"/>
            <a:ext cx="4844716" cy="1909010"/>
          </a:xfrm>
          <a:prstGeom prst="wedgeRoundRectCallout">
            <a:avLst>
              <a:gd name="adj1" fmla="val 22296"/>
              <a:gd name="adj2" fmla="val 98815"/>
              <a:gd name="adj3" fmla="val 16667"/>
            </a:avLst>
          </a:prstGeom>
          <a:solidFill>
            <a:srgbClr val="FFFF00">
              <a:alpha val="8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3200" b="1" dirty="0">
                <a:solidFill>
                  <a:schemeClr val="tx1"/>
                </a:solidFill>
              </a:rPr>
              <a:t>Peter, I regret </a:t>
            </a:r>
            <a:r>
              <a:rPr lang="en-GB" altLang="zh-HK" sz="3200" b="1" u="sng" dirty="0">
                <a:solidFill>
                  <a:schemeClr val="tx1"/>
                </a:solidFill>
              </a:rPr>
              <a:t>to tell </a:t>
            </a:r>
            <a:r>
              <a:rPr lang="en-GB" altLang="zh-HK" sz="3200" b="1" dirty="0">
                <a:solidFill>
                  <a:schemeClr val="tx1"/>
                </a:solidFill>
              </a:rPr>
              <a:t>you that you are fired!</a:t>
            </a:r>
            <a:endParaRPr lang="zh-HK" alt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15224" y="192711"/>
            <a:ext cx="1295360" cy="615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4000" dirty="0">
                <a:solidFill>
                  <a:schemeClr val="tx1"/>
                </a:solidFill>
              </a:rPr>
              <a:t>(tell)</a:t>
            </a:r>
            <a:endParaRPr lang="zh-HK" altLang="en-US" sz="4000" dirty="0">
              <a:solidFill>
                <a:schemeClr val="tx1"/>
              </a:solidFill>
            </a:endParaRPr>
          </a:p>
        </p:txBody>
      </p:sp>
      <p:pic>
        <p:nvPicPr>
          <p:cNvPr id="2" name="peter im sor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67664" y="-1370641"/>
            <a:ext cx="609600" cy="609600"/>
          </a:xfrm>
          <a:prstGeom prst="rect">
            <a:avLst/>
          </a:prstGeom>
        </p:spPr>
      </p:pic>
      <p:pic>
        <p:nvPicPr>
          <p:cNvPr id="7" name="i regret t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10584" y="-139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2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48148E-6 L -0.53802 -0.0011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10" y="-6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0" grpId="0" animBg="1"/>
      <p:bldP spid="11" grpId="0" animBg="1"/>
      <p:bldP spid="11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42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028" name="Picture 4" descr="http://www.kijashi.com/wp-content/uploads/2014/07/office-furniture-home-office-doors-divine-design-office-furniture-in-dubai-designer-office-desks-sydney-designer-office-desk-sale-designer-office-furniture-sydney-designer-office-furniture-sing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102924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953" y="3170671"/>
            <a:ext cx="6000541" cy="36873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15737" y="1424679"/>
            <a:ext cx="4379563" cy="4321774"/>
            <a:chOff x="1215737" y="1424679"/>
            <a:chExt cx="4379563" cy="43217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737" y="1586867"/>
              <a:ext cx="4379563" cy="415958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1732">
              <a:off x="1503734" y="1424679"/>
              <a:ext cx="2669319" cy="3039703"/>
            </a:xfrm>
            <a:prstGeom prst="rect">
              <a:avLst/>
            </a:prstGeom>
          </p:spPr>
        </p:pic>
      </p:grpSp>
      <p:sp>
        <p:nvSpPr>
          <p:cNvPr id="12" name="Rounded Rectangular Callout 11"/>
          <p:cNvSpPr/>
          <p:nvPr/>
        </p:nvSpPr>
        <p:spPr>
          <a:xfrm>
            <a:off x="3747654" y="369337"/>
            <a:ext cx="4994108" cy="1689788"/>
          </a:xfrm>
          <a:prstGeom prst="wedgeRoundRectCallout">
            <a:avLst>
              <a:gd name="adj1" fmla="val -69715"/>
              <a:gd name="adj2" fmla="val -6228"/>
              <a:gd name="adj3" fmla="val 16667"/>
            </a:avLst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3200" b="1" dirty="0">
                <a:solidFill>
                  <a:srgbClr val="00B0F0"/>
                </a:solidFill>
              </a:rPr>
              <a:t>But I helped you earn one billion dollars this year.</a:t>
            </a:r>
            <a:endParaRPr lang="zh-HK" altLang="en-US" sz="3200" b="1" dirty="0">
              <a:solidFill>
                <a:srgbClr val="00B0F0"/>
              </a:solidFill>
            </a:endParaRPr>
          </a:p>
        </p:txBody>
      </p:sp>
      <p:pic>
        <p:nvPicPr>
          <p:cNvPr id="2" name="but i help y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69126" y="-1272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4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43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028" name="Picture 4" descr="http://www.kijashi.com/wp-content/uploads/2014/07/office-furniture-home-office-doors-divine-design-office-furniture-in-dubai-designer-office-desks-sydney-designer-office-desk-sale-designer-office-furniture-sydney-designer-office-furniture-sing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102924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DE 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5224" y="-1158586"/>
            <a:ext cx="609600" cy="609600"/>
          </a:xfrm>
          <a:prstGeom prst="rect">
            <a:avLst/>
          </a:prstGeom>
        </p:spPr>
      </p:pic>
      <p:sp>
        <p:nvSpPr>
          <p:cNvPr id="5" name="Block Arc 4"/>
          <p:cNvSpPr/>
          <p:nvPr/>
        </p:nvSpPr>
        <p:spPr>
          <a:xfrm>
            <a:off x="7547306" y="4869957"/>
            <a:ext cx="609600" cy="460437"/>
          </a:xfrm>
          <a:prstGeom prst="blockArc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15737" y="1424679"/>
            <a:ext cx="4379563" cy="4321774"/>
            <a:chOff x="1215737" y="1424679"/>
            <a:chExt cx="4379563" cy="432177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737" y="1586867"/>
              <a:ext cx="4379563" cy="415958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1732">
              <a:off x="1503734" y="1424679"/>
              <a:ext cx="2669319" cy="3039703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449" y="3170671"/>
            <a:ext cx="6000541" cy="3687329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187035" y="488372"/>
            <a:ext cx="6639791" cy="1683328"/>
          </a:xfrm>
          <a:prstGeom prst="wedgeRoundRectCallout">
            <a:avLst>
              <a:gd name="adj1" fmla="val 45237"/>
              <a:gd name="adj2" fmla="val 109563"/>
              <a:gd name="adj3" fmla="val 16667"/>
            </a:avLst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3200" b="1" dirty="0">
                <a:solidFill>
                  <a:schemeClr val="tx1"/>
                </a:solidFill>
              </a:rPr>
              <a:t>One billion dollars! Oh no!</a:t>
            </a:r>
          </a:p>
          <a:p>
            <a:pPr algn="ctr"/>
            <a:r>
              <a:rPr lang="en-GB" altLang="zh-HK" sz="3200" b="1" dirty="0">
                <a:solidFill>
                  <a:schemeClr val="tx1"/>
                </a:solidFill>
              </a:rPr>
              <a:t>I really shouldn’t have fired him.</a:t>
            </a:r>
            <a:endParaRPr lang="zh-HK" altLang="en-US" sz="3200" b="1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052" y="3075624"/>
            <a:ext cx="6118912" cy="39782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593" y="2622750"/>
            <a:ext cx="6020649" cy="442841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773" y="5145070"/>
            <a:ext cx="9126280" cy="16188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4500" b="1" dirty="0">
                <a:solidFill>
                  <a:schemeClr val="tx1"/>
                </a:solidFill>
              </a:rPr>
              <a:t>Mr. Lee regrets </a:t>
            </a:r>
            <a:r>
              <a:rPr lang="en-GB" altLang="zh-HK" sz="4500" b="1" u="sng" dirty="0">
                <a:solidFill>
                  <a:schemeClr val="tx1"/>
                </a:solidFill>
              </a:rPr>
              <a:t>firing</a:t>
            </a:r>
            <a:r>
              <a:rPr lang="en-GB" altLang="zh-HK" sz="4500" b="1" dirty="0">
                <a:solidFill>
                  <a:schemeClr val="tx1"/>
                </a:solidFill>
              </a:rPr>
              <a:t> Peter.</a:t>
            </a:r>
            <a:endParaRPr lang="zh-HK" altLang="en-US" sz="45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89158" y="5647138"/>
            <a:ext cx="1525197" cy="615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4000" dirty="0">
                <a:solidFill>
                  <a:schemeClr val="tx1"/>
                </a:solidFill>
              </a:rPr>
              <a:t>(fire)</a:t>
            </a:r>
            <a:endParaRPr lang="zh-HK" alt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55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63907 0.010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62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6" grpId="0" animBg="1"/>
      <p:bldP spid="11" grpId="0" animBg="1"/>
      <p:bldP spid="11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dirty="0"/>
              <a:t>Some more examples</a:t>
            </a:r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44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32484" y="2143297"/>
          <a:ext cx="8896352" cy="3321624"/>
        </p:xfrm>
        <a:graphic>
          <a:graphicData uri="http://schemas.openxmlformats.org/drawingml/2006/table">
            <a:tbl>
              <a:tblPr firstRow="1" bandRow="1">
                <a:tableStyleId>{53DA6BF1-8256-4F41-8444-E37C998B8AA9}</a:tableStyleId>
              </a:tblPr>
              <a:tblGrid>
                <a:gridCol w="2224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4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4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4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31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HK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MT"/>
                          <a:sym typeface="Arial"/>
                        </a:rPr>
                        <a:t>regret + gerund</a:t>
                      </a:r>
                      <a:endParaRPr kumimoji="0" lang="zh-HK" altLang="en-US" sz="2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l Sans MT"/>
                        <a:sym typeface="Arial"/>
                      </a:endParaRPr>
                    </a:p>
                    <a:p>
                      <a:endParaRPr lang="zh-HK" altLang="en-US" sz="1200" dirty="0"/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HK" alt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HK" alt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00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HK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MT"/>
                          <a:sym typeface="Arial"/>
                        </a:rPr>
                        <a:t>regret + to-infinitive</a:t>
                      </a:r>
                      <a:endParaRPr kumimoji="0" lang="zh-HK" altLang="en-US" sz="2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l Sans MT"/>
                        <a:sym typeface="Arial"/>
                      </a:endParaRPr>
                    </a:p>
                    <a:p>
                      <a:endParaRPr lang="zh-HK" altLang="en-US" sz="1200" dirty="0"/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HK" alt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HK" alt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148" name="Picture 4" descr="https://lenoraylynmurdock.files.wordpress.com/2014/05/fat-cat-smartsexypaleo-com-201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9473" y="2143297"/>
            <a:ext cx="2451673" cy="140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628122" y="2168345"/>
            <a:ext cx="4353254" cy="1200329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400" b="1" dirty="0"/>
              <a:t>I don’t feel well. I regret eating too much at the buffet.</a:t>
            </a:r>
            <a:endParaRPr lang="zh-HK" altLang="en-US" sz="2400" b="1" dirty="0"/>
          </a:p>
        </p:txBody>
      </p:sp>
      <p:pic>
        <p:nvPicPr>
          <p:cNvPr id="6152" name="Picture 8" descr="https://media.licdn.com/mpr/mpr/p/4/005/088/279/0de9c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973" y="4094860"/>
            <a:ext cx="2052671" cy="137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580661" y="4458335"/>
            <a:ext cx="4448176" cy="830997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400" b="1" dirty="0"/>
              <a:t>I regret to tell you that you are fired.</a:t>
            </a:r>
            <a:endParaRPr lang="zh-HK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0177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i="1" dirty="0">
                <a:solidFill>
                  <a:srgbClr val="FF0000"/>
                </a:solidFill>
              </a:rPr>
              <a:t>Regret</a:t>
            </a:r>
            <a:r>
              <a:rPr lang="en-GB" altLang="zh-HK" i="1" dirty="0"/>
              <a:t> </a:t>
            </a:r>
            <a:r>
              <a:rPr lang="en-GB" altLang="zh-HK" dirty="0"/>
              <a:t>+ gerund? +to-infinitive?</a:t>
            </a:r>
            <a:endParaRPr lang="zh-HK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274" y="1128451"/>
            <a:ext cx="8766690" cy="4528774"/>
          </a:xfrm>
        </p:spPr>
        <p:txBody>
          <a:bodyPr/>
          <a:lstStyle/>
          <a:p>
            <a:pPr marL="95250" indent="0">
              <a:buNone/>
            </a:pPr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>
              <a:buFont typeface="Wingdings" pitchFamily="2" charset="2"/>
              <a:buChar char="n"/>
            </a:pPr>
            <a:r>
              <a:rPr lang="en-GB" altLang="zh-HK" sz="2600" dirty="0">
                <a:solidFill>
                  <a:schemeClr val="tx1"/>
                </a:solidFill>
                <a:latin typeface="+mj-lt"/>
              </a:rPr>
              <a:t>You did something and </a:t>
            </a:r>
            <a:r>
              <a:rPr lang="en-GB" altLang="zh-HK" sz="2600" b="1" u="sng" dirty="0">
                <a:solidFill>
                  <a:schemeClr val="tx1"/>
                </a:solidFill>
                <a:latin typeface="+mj-lt"/>
              </a:rPr>
              <a:t>you wish you hadn’t done it</a:t>
            </a:r>
            <a:r>
              <a:rPr lang="en-GB" altLang="zh-HK" sz="26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lvl="1">
              <a:buFont typeface="Wingdings" pitchFamily="2" charset="2"/>
              <a:buChar char="n"/>
            </a:pPr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>
              <a:buFont typeface="Wingdings" pitchFamily="2" charset="2"/>
              <a:buChar char="n"/>
            </a:pPr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>
              <a:buFont typeface="Wingdings" pitchFamily="2" charset="2"/>
              <a:buChar char="n"/>
            </a:pPr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>
              <a:buFont typeface="Wingdings" pitchFamily="2" charset="2"/>
              <a:buChar char="n"/>
            </a:pPr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>
              <a:buFont typeface="Wingdings" pitchFamily="2" charset="2"/>
              <a:buChar char="n"/>
            </a:pPr>
            <a:r>
              <a:rPr lang="en-GB" altLang="zh-HK" sz="2600" dirty="0">
                <a:solidFill>
                  <a:schemeClr val="tx1"/>
                </a:solidFill>
                <a:latin typeface="+mj-lt"/>
              </a:rPr>
              <a:t>You are </a:t>
            </a:r>
            <a:r>
              <a:rPr lang="en-GB" altLang="zh-HK" sz="2600" b="1" u="sng" dirty="0">
                <a:solidFill>
                  <a:schemeClr val="tx1"/>
                </a:solidFill>
                <a:latin typeface="+mj-lt"/>
              </a:rPr>
              <a:t>sorry to tell</a:t>
            </a:r>
            <a:r>
              <a:rPr lang="en-GB" altLang="zh-HK" sz="2600" dirty="0">
                <a:solidFill>
                  <a:schemeClr val="tx1"/>
                </a:solidFill>
                <a:latin typeface="+mj-lt"/>
              </a:rPr>
              <a:t> someone something.</a:t>
            </a:r>
            <a:endParaRPr lang="zh-HK" altLang="en-US" sz="2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45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5" name="Shape 122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600" y="5219700"/>
            <a:ext cx="1558132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763480" y="1225118"/>
            <a:ext cx="2024108" cy="443884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Regret + G</a:t>
            </a:r>
          </a:p>
        </p:txBody>
      </p:sp>
      <p:sp>
        <p:nvSpPr>
          <p:cNvPr id="8" name="Rectangle 7"/>
          <p:cNvSpPr/>
          <p:nvPr/>
        </p:nvSpPr>
        <p:spPr>
          <a:xfrm>
            <a:off x="763480" y="3391033"/>
            <a:ext cx="2240716" cy="528104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Regret + to-I</a:t>
            </a:r>
          </a:p>
        </p:txBody>
      </p:sp>
      <p:sp>
        <p:nvSpPr>
          <p:cNvPr id="6" name="Rectangle 5"/>
          <p:cNvSpPr/>
          <p:nvPr/>
        </p:nvSpPr>
        <p:spPr>
          <a:xfrm>
            <a:off x="882869" y="4896507"/>
            <a:ext cx="6395545" cy="646386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i="1" dirty="0">
                <a:solidFill>
                  <a:schemeClr val="tx1"/>
                </a:solidFill>
              </a:rPr>
              <a:t>I regret to tell you that you are fired.</a:t>
            </a:r>
            <a:endParaRPr lang="zh-TW" altLang="en-US" sz="2800" i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94058" y="2146746"/>
            <a:ext cx="5284356" cy="646386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i="1" dirty="0">
                <a:solidFill>
                  <a:schemeClr val="tx1"/>
                </a:solidFill>
              </a:rPr>
              <a:t>The boss regrets firing Peter..</a:t>
            </a:r>
            <a:endParaRPr lang="zh-TW" altLang="en-US" sz="2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67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46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" name="Shape 118"/>
          <p:cNvSpPr txBox="1">
            <a:spLocks noGrp="1"/>
          </p:cNvSpPr>
          <p:nvPr>
            <p:ph type="title"/>
          </p:nvPr>
        </p:nvSpPr>
        <p:spPr>
          <a:xfrm>
            <a:off x="1007338" y="342599"/>
            <a:ext cx="3759734" cy="705913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GB" sz="6000" dirty="0"/>
              <a:t>stop</a:t>
            </a:r>
          </a:p>
        </p:txBody>
      </p:sp>
      <p:sp>
        <p:nvSpPr>
          <p:cNvPr id="6" name="Shape 119"/>
          <p:cNvSpPr txBox="1">
            <a:spLocks noGrp="1"/>
          </p:cNvSpPr>
          <p:nvPr>
            <p:ph type="body" idx="1"/>
          </p:nvPr>
        </p:nvSpPr>
        <p:spPr>
          <a:xfrm>
            <a:off x="865604" y="1248488"/>
            <a:ext cx="7633742" cy="528642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GB" sz="28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Please stop writing. The time is up.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Arial"/>
              <a:buAutoNum type="arabicPeriod"/>
            </a:pPr>
            <a:r>
              <a:rPr lang="en-GB" sz="28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People should stop smoking for their health.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GB" sz="28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The police stopped to check the cars on the road.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GB" sz="28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 lot of people stopped to take photos of </a:t>
            </a:r>
            <a:r>
              <a:rPr lang="zh-TW" altLang="en-US" sz="28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忌廉哥 </a:t>
            </a:r>
            <a:r>
              <a:rPr lang="en-GB" sz="28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when they pas</a:t>
            </a:r>
            <a:r>
              <a:rPr lang="en-US" sz="28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sed</a:t>
            </a:r>
            <a:r>
              <a:rPr lang="en-GB" sz="28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by.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526" y="4851896"/>
            <a:ext cx="1578931" cy="118419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395285" y="1863091"/>
            <a:ext cx="1008549" cy="77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614788" y="2477707"/>
            <a:ext cx="1287190" cy="54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14788" y="3090224"/>
            <a:ext cx="1260495" cy="1032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074120" y="4371682"/>
            <a:ext cx="1274128" cy="62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01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dirty="0">
                <a:solidFill>
                  <a:srgbClr val="FF0000"/>
                </a:solidFill>
              </a:rPr>
              <a:t>Stop</a:t>
            </a:r>
            <a:r>
              <a:rPr lang="en-GB" altLang="zh-HK" dirty="0"/>
              <a:t> + gerund? +to-infinitive?</a:t>
            </a:r>
            <a:endParaRPr lang="zh-HK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049" y="1128451"/>
            <a:ext cx="8766690" cy="4528774"/>
          </a:xfrm>
        </p:spPr>
        <p:txBody>
          <a:bodyPr/>
          <a:lstStyle/>
          <a:p>
            <a:pPr marL="95250" indent="0">
              <a:buNone/>
            </a:pPr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GB" altLang="zh-HK" sz="2600" dirty="0">
                <a:solidFill>
                  <a:schemeClr val="tx1"/>
                </a:solidFill>
                <a:latin typeface="+mj-lt"/>
              </a:rPr>
              <a:t>You </a:t>
            </a:r>
            <a:r>
              <a:rPr lang="en-GB" altLang="zh-HK" sz="2600" b="1" u="sng" dirty="0">
                <a:solidFill>
                  <a:schemeClr val="tx1"/>
                </a:solidFill>
                <a:latin typeface="+mj-lt"/>
              </a:rPr>
              <a:t>do one thing</a:t>
            </a:r>
            <a:r>
              <a:rPr lang="en-GB" altLang="zh-HK" sz="2600" dirty="0">
                <a:solidFill>
                  <a:schemeClr val="tx1"/>
                </a:solidFill>
                <a:latin typeface="+mj-lt"/>
              </a:rPr>
              <a:t>, and then you stop.</a:t>
            </a:r>
          </a:p>
          <a:p>
            <a:pPr lvl="1"/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/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GB" altLang="zh-HK" sz="2600" dirty="0">
                <a:solidFill>
                  <a:schemeClr val="tx1"/>
                </a:solidFill>
                <a:latin typeface="+mj-lt"/>
              </a:rPr>
              <a:t>You </a:t>
            </a:r>
            <a:r>
              <a:rPr lang="en-GB" altLang="zh-HK" sz="2600" b="1" u="sng" dirty="0">
                <a:solidFill>
                  <a:schemeClr val="tx1"/>
                </a:solidFill>
                <a:latin typeface="+mj-lt"/>
              </a:rPr>
              <a:t>do one thing</a:t>
            </a:r>
            <a:r>
              <a:rPr lang="en-GB" altLang="zh-HK" sz="2600" dirty="0">
                <a:solidFill>
                  <a:schemeClr val="tx1"/>
                </a:solidFill>
                <a:latin typeface="+mj-lt"/>
              </a:rPr>
              <a:t>, and then you </a:t>
            </a:r>
            <a:r>
              <a:rPr lang="en-GB" altLang="zh-HK" sz="2600" b="1" u="sng" dirty="0">
                <a:solidFill>
                  <a:schemeClr val="tx1"/>
                </a:solidFill>
                <a:latin typeface="+mj-lt"/>
              </a:rPr>
              <a:t>stop</a:t>
            </a:r>
            <a:r>
              <a:rPr lang="en-GB" altLang="zh-HK" sz="2600" dirty="0">
                <a:solidFill>
                  <a:schemeClr val="tx1"/>
                </a:solidFill>
                <a:latin typeface="+mj-lt"/>
              </a:rPr>
              <a:t> so that you can </a:t>
            </a:r>
            <a:r>
              <a:rPr lang="en-GB" altLang="zh-HK" sz="2600" b="1" u="sng" dirty="0">
                <a:solidFill>
                  <a:schemeClr val="tx1"/>
                </a:solidFill>
                <a:latin typeface="+mj-lt"/>
              </a:rPr>
              <a:t>do something else</a:t>
            </a:r>
            <a:r>
              <a:rPr lang="en-GB" altLang="zh-HK" sz="2600" dirty="0">
                <a:solidFill>
                  <a:schemeClr val="tx1"/>
                </a:solidFill>
                <a:latin typeface="+mj-lt"/>
              </a:rPr>
              <a:t>.</a:t>
            </a:r>
            <a:endParaRPr lang="zh-HK" altLang="en-US" sz="2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47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5" name="Shape 122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600" y="5219700"/>
            <a:ext cx="1558132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09"/>
          <p:cNvSpPr/>
          <p:nvPr/>
        </p:nvSpPr>
        <p:spPr>
          <a:xfrm>
            <a:off x="938758" y="4592721"/>
            <a:ext cx="6796584" cy="1870090"/>
          </a:xfrm>
          <a:prstGeom prst="wedgeEllipseCallout">
            <a:avLst>
              <a:gd name="adj1" fmla="val 48558"/>
              <a:gd name="adj2" fmla="val 29996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SzPct val="25000"/>
            </a:pPr>
            <a:r>
              <a:rPr lang="en-GB" sz="36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Gerund?  To-infinitive?</a:t>
            </a:r>
          </a:p>
        </p:txBody>
      </p:sp>
    </p:spTree>
    <p:extLst>
      <p:ext uri="{BB962C8B-B14F-4D97-AF65-F5344CB8AC3E}">
        <p14:creationId xmlns:p14="http://schemas.microsoft.com/office/powerpoint/2010/main" val="13967478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48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052" name="Picture 4" descr="https://i.ytimg.com/vi/9Ll9U-NNhgQ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255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65054" y="3915290"/>
            <a:ext cx="3948473" cy="3061570"/>
            <a:chOff x="665054" y="3915290"/>
            <a:chExt cx="3948473" cy="30615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2100" y="3915290"/>
              <a:ext cx="1747845" cy="19147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4609" flipH="1">
              <a:off x="665054" y="4351509"/>
              <a:ext cx="3948473" cy="2625351"/>
            </a:xfrm>
            <a:prstGeom prst="rect">
              <a:avLst/>
            </a:prstGeom>
          </p:spPr>
        </p:pic>
      </p:grpSp>
      <p:pic>
        <p:nvPicPr>
          <p:cNvPr id="2058" name="Picture 10" descr="http://www.clker.com/cliparts/1/c/1/5/12236134212026594083manio1_Digital_Clock_8.svg.h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772" y="272960"/>
            <a:ext cx="2609794" cy="98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ular Callout 15"/>
          <p:cNvSpPr/>
          <p:nvPr/>
        </p:nvSpPr>
        <p:spPr>
          <a:xfrm>
            <a:off x="187435" y="301477"/>
            <a:ext cx="4844716" cy="1909010"/>
          </a:xfrm>
          <a:prstGeom prst="wedgeRoundRectCallout">
            <a:avLst>
              <a:gd name="adj1" fmla="val 18221"/>
              <a:gd name="adj2" fmla="val 135284"/>
              <a:gd name="adj3" fmla="val 16667"/>
            </a:avLst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3200" b="1" dirty="0">
                <a:solidFill>
                  <a:schemeClr val="tx1"/>
                </a:solidFill>
              </a:rPr>
              <a:t>Hmm, imperatives.</a:t>
            </a:r>
          </a:p>
          <a:p>
            <a:pPr algn="ctr"/>
            <a:r>
              <a:rPr lang="en-GB" altLang="zh-HK" sz="3200" b="1" dirty="0">
                <a:solidFill>
                  <a:schemeClr val="tx1"/>
                </a:solidFill>
              </a:rPr>
              <a:t>That’s easy!</a:t>
            </a:r>
            <a:endParaRPr lang="zh-HK" altLang="en-US" sz="32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66755" y="2836094"/>
            <a:ext cx="1620981" cy="9397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2" name="SLIDE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67669" y="-1050880"/>
            <a:ext cx="609600" cy="609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709686" y="404037"/>
            <a:ext cx="2147777" cy="73479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5400" dirty="0">
                <a:solidFill>
                  <a:schemeClr val="tx1"/>
                </a:solidFill>
              </a:rPr>
              <a:t>5:00</a:t>
            </a:r>
            <a:endParaRPr lang="zh-HK" alt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35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49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052" name="Picture 4" descr="https://i.ytimg.com/vi/9Ll9U-NNhgQ/maxresdefaul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336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166755" y="2836094"/>
            <a:ext cx="1620981" cy="9397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371503" y="2771150"/>
            <a:ext cx="5545104" cy="4804728"/>
            <a:chOff x="371503" y="2771150"/>
            <a:chExt cx="5545104" cy="48047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0838">
              <a:off x="2081803" y="2771150"/>
              <a:ext cx="3073088" cy="325336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503" y="3888922"/>
              <a:ext cx="5545104" cy="368695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3784" y="3354963"/>
            <a:ext cx="4607423" cy="3063489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248000" y="309820"/>
            <a:ext cx="5112275" cy="1929737"/>
          </a:xfrm>
          <a:prstGeom prst="wedgeRoundRectCallout">
            <a:avLst>
              <a:gd name="adj1" fmla="val 65151"/>
              <a:gd name="adj2" fmla="val 50890"/>
              <a:gd name="adj3" fmla="val 16667"/>
            </a:avLst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3200" b="1" dirty="0">
                <a:solidFill>
                  <a:schemeClr val="tx1"/>
                </a:solidFill>
              </a:rPr>
              <a:t>Sweetie, please come to the kitchen to help me!</a:t>
            </a:r>
            <a:endParaRPr lang="zh-HK" altLang="en-US" sz="32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8001" y="5158592"/>
            <a:ext cx="8687452" cy="14824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2600" b="1" dirty="0">
                <a:solidFill>
                  <a:schemeClr val="tx1"/>
                </a:solidFill>
              </a:rPr>
              <a:t>  Johnny was doing homework at 5:00.</a:t>
            </a:r>
          </a:p>
          <a:p>
            <a:pPr algn="ctr"/>
            <a:r>
              <a:rPr lang="en-GB" altLang="zh-HK" sz="2600" b="1" dirty="0">
                <a:solidFill>
                  <a:schemeClr val="tx1"/>
                </a:solidFill>
              </a:rPr>
              <a:t>At 5:15, his mother asked him to help </a:t>
            </a:r>
          </a:p>
          <a:p>
            <a:pPr algn="ctr"/>
            <a:r>
              <a:rPr lang="en-GB" altLang="zh-HK" sz="2600" b="1" dirty="0">
                <a:solidFill>
                  <a:schemeClr val="tx1"/>
                </a:solidFill>
              </a:rPr>
              <a:t>with the kitchen work. </a:t>
            </a:r>
            <a:endParaRPr lang="zh-HK" altLang="en-US" sz="26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8000" y="5158592"/>
            <a:ext cx="8687452" cy="17644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4800" b="1" dirty="0">
                <a:solidFill>
                  <a:schemeClr val="tx1"/>
                </a:solidFill>
              </a:rPr>
              <a:t>Johnny stopped to help in the kitchen at 5:15.</a:t>
            </a:r>
            <a:endParaRPr lang="zh-HK" altLang="en-US" sz="4800" b="1" dirty="0">
              <a:solidFill>
                <a:schemeClr val="tx1"/>
              </a:solidFill>
            </a:endParaRPr>
          </a:p>
        </p:txBody>
      </p:sp>
      <p:pic>
        <p:nvPicPr>
          <p:cNvPr id="16" name="Picture 10" descr="http://www.clker.com/cliparts/1/c/1/5/12236134212026594083manio1_Digital_Clock_8.svg.h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772" y="272960"/>
            <a:ext cx="2609794" cy="98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5709686" y="404037"/>
            <a:ext cx="2147777" cy="73479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5400" dirty="0">
                <a:solidFill>
                  <a:schemeClr val="tx1"/>
                </a:solidFill>
              </a:rPr>
              <a:t>5:15</a:t>
            </a:r>
            <a:endParaRPr lang="zh-HK" altLang="en-US" sz="54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931" y="1757410"/>
            <a:ext cx="7648495" cy="5100590"/>
          </a:xfrm>
          <a:prstGeom prst="rect">
            <a:avLst/>
          </a:prstGeom>
        </p:spPr>
      </p:pic>
      <p:pic>
        <p:nvPicPr>
          <p:cNvPr id="7" name="SWEETI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05624" y="-1064759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709686" y="5389965"/>
            <a:ext cx="2075925" cy="684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4000" dirty="0">
                <a:solidFill>
                  <a:schemeClr val="tx1"/>
                </a:solidFill>
              </a:rPr>
              <a:t>(help)</a:t>
            </a:r>
            <a:endParaRPr lang="zh-HK" alt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0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0.71962 0.008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90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animBg="1"/>
      <p:bldP spid="17" grpId="0" animBg="1"/>
      <p:bldP spid="18" grpId="0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785990" y="46801"/>
            <a:ext cx="7862710" cy="667795"/>
          </a:xfrm>
          <a:prstGeom prst="rect">
            <a:avLst/>
          </a:prstGeom>
        </p:spPr>
        <p:txBody>
          <a:bodyPr lIns="68569" tIns="68569" rIns="68569" bIns="68569" anchor="t" anchorCtr="0">
            <a:noAutofit/>
          </a:bodyPr>
          <a:lstStyle/>
          <a:p>
            <a:r>
              <a:rPr lang="en" sz="4400" dirty="0"/>
              <a:t>What do you hate to do?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08" y="4250230"/>
            <a:ext cx="3488500" cy="2321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856" y="830029"/>
            <a:ext cx="4592001" cy="3067457"/>
          </a:xfrm>
          <a:prstGeom prst="rect">
            <a:avLst/>
          </a:prstGeom>
        </p:spPr>
      </p:pic>
      <p:sp>
        <p:nvSpPr>
          <p:cNvPr id="93" name="Shape 93"/>
          <p:cNvSpPr txBox="1"/>
          <p:nvPr/>
        </p:nvSpPr>
        <p:spPr>
          <a:xfrm>
            <a:off x="4706316" y="6060199"/>
            <a:ext cx="3260238" cy="6081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69" tIns="68569" rIns="68569" bIns="68569" anchor="t" anchorCtr="0">
            <a:noAutofit/>
          </a:bodyPr>
          <a:lstStyle/>
          <a:p>
            <a:pPr algn="ctr">
              <a:buClr>
                <a:schemeClr val="dk1"/>
              </a:buClr>
              <a:buSzPct val="27500"/>
            </a:pPr>
            <a:r>
              <a:rPr lang="en-US" altLang="zh-CN" sz="3600" dirty="0">
                <a:solidFill>
                  <a:schemeClr val="dk1"/>
                </a:solidFill>
              </a:rPr>
              <a:t>s</a:t>
            </a:r>
            <a:r>
              <a:rPr lang="en" sz="3600" dirty="0">
                <a:solidFill>
                  <a:schemeClr val="dk1"/>
                </a:solidFill>
              </a:rPr>
              <a:t>ee the dentist</a:t>
            </a:r>
          </a:p>
        </p:txBody>
      </p:sp>
      <p:sp>
        <p:nvSpPr>
          <p:cNvPr id="14" name="Shape 93"/>
          <p:cNvSpPr txBox="1"/>
          <p:nvPr/>
        </p:nvSpPr>
        <p:spPr>
          <a:xfrm>
            <a:off x="4443270" y="3503632"/>
            <a:ext cx="4137059" cy="6744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69" tIns="68569" rIns="68569" bIns="68569" anchor="t" anchorCtr="0">
            <a:noAutofit/>
          </a:bodyPr>
          <a:lstStyle/>
          <a:p>
            <a:pPr algn="ctr">
              <a:buClr>
                <a:schemeClr val="dk1"/>
              </a:buClr>
              <a:buSzPct val="27500"/>
            </a:pPr>
            <a:r>
              <a:rPr lang="en-US" altLang="zh-CN" sz="4000" dirty="0">
                <a:solidFill>
                  <a:schemeClr val="dk1"/>
                </a:solidFill>
              </a:rPr>
              <a:t>have injections</a:t>
            </a:r>
            <a:endParaRPr lang="en" sz="4000" dirty="0">
              <a:solidFill>
                <a:schemeClr val="dk1"/>
              </a:solidFill>
            </a:endParaRPr>
          </a:p>
        </p:txBody>
      </p:sp>
      <p:pic>
        <p:nvPicPr>
          <p:cNvPr id="1028" name="Picture 4" descr="http://www.community-links.net/wp-content/uploads/2015/01/kids-hate-vegetabl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52" y="852811"/>
            <a:ext cx="3254093" cy="431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hape 93"/>
          <p:cNvSpPr txBox="1"/>
          <p:nvPr/>
        </p:nvSpPr>
        <p:spPr>
          <a:xfrm>
            <a:off x="686455" y="5068355"/>
            <a:ext cx="3472186" cy="7195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69" tIns="68569" rIns="68569" bIns="68569" anchor="t" anchorCtr="0">
            <a:noAutofit/>
          </a:bodyPr>
          <a:lstStyle/>
          <a:p>
            <a:pPr algn="ctr">
              <a:buClr>
                <a:schemeClr val="dk1"/>
              </a:buClr>
              <a:buSzPct val="27500"/>
            </a:pPr>
            <a:r>
              <a:rPr lang="en-US" altLang="zh-CN" sz="4000" dirty="0">
                <a:solidFill>
                  <a:schemeClr val="dk1"/>
                </a:solidFill>
              </a:rPr>
              <a:t>eat vegetables</a:t>
            </a:r>
            <a:endParaRPr lang="en" sz="40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11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14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50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052" name="Picture 4" descr="https://i.ytimg.com/vi/9Ll9U-NNhgQ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255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65054" y="3915290"/>
            <a:ext cx="3948473" cy="3061570"/>
            <a:chOff x="665054" y="3915290"/>
            <a:chExt cx="3948473" cy="30615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2100" y="3915290"/>
              <a:ext cx="1747845" cy="19147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4609" flipH="1">
              <a:off x="665054" y="4351509"/>
              <a:ext cx="3948473" cy="2625351"/>
            </a:xfrm>
            <a:prstGeom prst="rect">
              <a:avLst/>
            </a:prstGeom>
          </p:spPr>
        </p:pic>
      </p:grpSp>
      <p:pic>
        <p:nvPicPr>
          <p:cNvPr id="2058" name="Picture 10" descr="http://www.clker.com/cliparts/1/c/1/5/12236134212026594083manio1_Digital_Clock_8.svg.h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772" y="272960"/>
            <a:ext cx="2609794" cy="98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ular Callout 15"/>
          <p:cNvSpPr/>
          <p:nvPr/>
        </p:nvSpPr>
        <p:spPr>
          <a:xfrm>
            <a:off x="187435" y="301477"/>
            <a:ext cx="4844716" cy="1909010"/>
          </a:xfrm>
          <a:prstGeom prst="wedgeRoundRectCallout">
            <a:avLst>
              <a:gd name="adj1" fmla="val 18221"/>
              <a:gd name="adj2" fmla="val 135284"/>
              <a:gd name="adj3" fmla="val 16667"/>
            </a:avLst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3200" b="1" dirty="0">
                <a:solidFill>
                  <a:schemeClr val="tx1"/>
                </a:solidFill>
              </a:rPr>
              <a:t>Hmm, imperatives.</a:t>
            </a:r>
          </a:p>
          <a:p>
            <a:pPr algn="ctr"/>
            <a:r>
              <a:rPr lang="en-GB" altLang="zh-HK" sz="3200" b="1" dirty="0">
                <a:solidFill>
                  <a:schemeClr val="tx1"/>
                </a:solidFill>
              </a:rPr>
              <a:t>That’s easy!</a:t>
            </a:r>
            <a:endParaRPr lang="zh-HK" altLang="en-US" sz="32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66755" y="2836094"/>
            <a:ext cx="1620981" cy="9397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2" name="SLIDE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67669" y="-1050880"/>
            <a:ext cx="609600" cy="609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709686" y="404037"/>
            <a:ext cx="2147777" cy="73479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5400" dirty="0">
                <a:solidFill>
                  <a:schemeClr val="tx1"/>
                </a:solidFill>
              </a:rPr>
              <a:t>5:00</a:t>
            </a:r>
            <a:endParaRPr lang="zh-HK" alt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30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51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052" name="Picture 4" descr="https://i.ytimg.com/vi/9Ll9U-NNhgQ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255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166755" y="2836094"/>
            <a:ext cx="1620981" cy="9397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371503" y="2771150"/>
            <a:ext cx="5545104" cy="4804728"/>
            <a:chOff x="371503" y="2771150"/>
            <a:chExt cx="5545104" cy="48047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0838">
              <a:off x="2081803" y="2771150"/>
              <a:ext cx="3073088" cy="325336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503" y="3888922"/>
              <a:ext cx="5545104" cy="368695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3784" y="3354963"/>
            <a:ext cx="4607423" cy="3063489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187435" y="301477"/>
            <a:ext cx="4844716" cy="1909010"/>
          </a:xfrm>
          <a:prstGeom prst="wedgeRoundRectCallout">
            <a:avLst>
              <a:gd name="adj1" fmla="val 23583"/>
              <a:gd name="adj2" fmla="val 90106"/>
              <a:gd name="adj3" fmla="val 16667"/>
            </a:avLst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3200" b="1" dirty="0">
                <a:solidFill>
                  <a:schemeClr val="tx1"/>
                </a:solidFill>
              </a:rPr>
              <a:t>Done!</a:t>
            </a:r>
            <a:endParaRPr lang="zh-HK" altLang="en-US" sz="32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8001" y="5158592"/>
            <a:ext cx="8687452" cy="14824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2600" b="1" dirty="0">
                <a:solidFill>
                  <a:schemeClr val="tx1"/>
                </a:solidFill>
              </a:rPr>
              <a:t>  Johnny was doing homework at 5:00.</a:t>
            </a:r>
          </a:p>
          <a:p>
            <a:pPr algn="ctr"/>
            <a:r>
              <a:rPr lang="en-GB" altLang="zh-HK" sz="2600" b="1" dirty="0">
                <a:solidFill>
                  <a:schemeClr val="tx1"/>
                </a:solidFill>
              </a:rPr>
              <a:t>He finished doing it at 5:30.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7435" y="5176892"/>
            <a:ext cx="8687452" cy="17177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4800" b="1" dirty="0">
                <a:solidFill>
                  <a:schemeClr val="tx1"/>
                </a:solidFill>
              </a:rPr>
              <a:t>Johnny stopped doing homework at 5:30.</a:t>
            </a:r>
            <a:endParaRPr lang="zh-HK" altLang="en-US" sz="4800" b="1" dirty="0">
              <a:solidFill>
                <a:schemeClr val="tx1"/>
              </a:solidFill>
            </a:endParaRPr>
          </a:p>
        </p:txBody>
      </p:sp>
      <p:pic>
        <p:nvPicPr>
          <p:cNvPr id="2" name="SLIDE 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05624" y="-1298922"/>
            <a:ext cx="609600" cy="609600"/>
          </a:xfrm>
          <a:prstGeom prst="rect">
            <a:avLst/>
          </a:prstGeom>
        </p:spPr>
      </p:pic>
      <p:pic>
        <p:nvPicPr>
          <p:cNvPr id="14" name="Picture 10" descr="http://www.clker.com/cliparts/1/c/1/5/12236134212026594083manio1_Digital_Clock_8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772" y="272960"/>
            <a:ext cx="2609794" cy="98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5709686" y="404037"/>
            <a:ext cx="2147777" cy="73479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5400" dirty="0">
                <a:solidFill>
                  <a:schemeClr val="tx1"/>
                </a:solidFill>
              </a:rPr>
              <a:t>5:30</a:t>
            </a:r>
            <a:endParaRPr lang="zh-HK" altLang="en-US" sz="5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64608" y="5374600"/>
            <a:ext cx="2181498" cy="70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4000" dirty="0">
                <a:solidFill>
                  <a:schemeClr val="tx1"/>
                </a:solidFill>
              </a:rPr>
              <a:t>(do)</a:t>
            </a:r>
            <a:endParaRPr lang="zh-HK" alt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4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7" grpId="0" animBg="1"/>
      <p:bldP spid="18" grpId="0" animBg="1"/>
      <p:bldP spid="20" grpId="0" animBg="1"/>
      <p:bldP spid="20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dirty="0"/>
              <a:t>Some more examples</a:t>
            </a:r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52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01312" y="1943095"/>
          <a:ext cx="8896352" cy="3486316"/>
        </p:xfrm>
        <a:graphic>
          <a:graphicData uri="http://schemas.openxmlformats.org/drawingml/2006/table">
            <a:tbl>
              <a:tblPr firstRow="1" bandRow="1">
                <a:tableStyleId>{53DA6BF1-8256-4F41-8444-E37C998B8AA9}</a:tableStyleId>
              </a:tblPr>
              <a:tblGrid>
                <a:gridCol w="2224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4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4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4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962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HK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MT"/>
                          <a:sym typeface="Arial"/>
                        </a:rPr>
                        <a:t>stop + gerund</a:t>
                      </a:r>
                      <a:endParaRPr kumimoji="0" lang="zh-HK" altLang="en-US" sz="2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l Sans MT"/>
                        <a:sym typeface="Arial"/>
                      </a:endParaRPr>
                    </a:p>
                    <a:p>
                      <a:endParaRPr lang="zh-HK" altLang="en-US" sz="1200" dirty="0"/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HK" alt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HK" alt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00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HK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MT"/>
                          <a:sym typeface="Arial"/>
                        </a:rPr>
                        <a:t>stop + to-infinitive</a:t>
                      </a:r>
                      <a:endParaRPr kumimoji="0" lang="zh-HK" altLang="en-US" sz="2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l Sans MT"/>
                        <a:sym typeface="Arial"/>
                      </a:endParaRPr>
                    </a:p>
                    <a:p>
                      <a:endParaRPr lang="zh-HK" altLang="en-US" sz="1200" dirty="0"/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HK" alt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HK" alt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124" name="Picture 4" descr="https://cdn.meme.am/instances/595089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780" y="1943095"/>
            <a:ext cx="2198207" cy="133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563922" y="2058548"/>
            <a:ext cx="4229559" cy="830997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400" b="1" dirty="0"/>
              <a:t>The food is so delicious I can’t stop eating.</a:t>
            </a:r>
            <a:endParaRPr lang="zh-HK" altLang="en-US" sz="2400" b="1" dirty="0"/>
          </a:p>
        </p:txBody>
      </p:sp>
      <p:pic>
        <p:nvPicPr>
          <p:cNvPr id="5126" name="Picture 6" descr="http://babiekinsmag.com/wp-content/uploads/2013/02/3-Stop-and-Smell-the-Roses-phtoto-via-ekwetzel.com-as-seen-on-the-Babiekins-Magaizne-blo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780" y="4102619"/>
            <a:ext cx="2144376" cy="135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563922" y="4181493"/>
            <a:ext cx="4448176" cy="1200329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400" b="1" dirty="0"/>
              <a:t>The flowers smell so good that the kid stops to smell them.</a:t>
            </a:r>
            <a:endParaRPr lang="zh-HK" alt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58797" y="3004998"/>
            <a:ext cx="4229559" cy="830997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400" b="1" dirty="0"/>
              <a:t>But my mum says, ‘Stop eating snacks!’</a:t>
            </a:r>
            <a:endParaRPr lang="zh-HK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6497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3"/>
            </p:par>
          </p:childTnLst>
        </p:cTn>
      </p:par>
    </p:tnLst>
    <p:bldLst>
      <p:bldP spid="17" grpId="0" animBg="1"/>
      <p:bldP spid="19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dirty="0"/>
              <a:t>Stop + gerund? +to-infinitive?</a:t>
            </a:r>
            <a:endParaRPr lang="zh-HK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049" y="1128451"/>
            <a:ext cx="8766690" cy="4528774"/>
          </a:xfrm>
        </p:spPr>
        <p:txBody>
          <a:bodyPr/>
          <a:lstStyle/>
          <a:p>
            <a:pPr marL="95250" indent="0">
              <a:buNone/>
            </a:pPr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GB" altLang="zh-HK" sz="2600" dirty="0">
                <a:solidFill>
                  <a:schemeClr val="tx1"/>
                </a:solidFill>
                <a:latin typeface="+mj-lt"/>
              </a:rPr>
              <a:t>You </a:t>
            </a:r>
            <a:r>
              <a:rPr lang="en-GB" altLang="zh-HK" sz="2600" b="1" u="sng" dirty="0">
                <a:solidFill>
                  <a:schemeClr val="tx1"/>
                </a:solidFill>
                <a:latin typeface="+mj-lt"/>
              </a:rPr>
              <a:t>do one thing</a:t>
            </a:r>
            <a:r>
              <a:rPr lang="en-GB" altLang="zh-HK" sz="2600" dirty="0">
                <a:solidFill>
                  <a:schemeClr val="tx1"/>
                </a:solidFill>
                <a:latin typeface="+mj-lt"/>
              </a:rPr>
              <a:t>, and then you stop.</a:t>
            </a:r>
          </a:p>
          <a:p>
            <a:pPr lvl="1"/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/>
            <a:endParaRPr lang="en-GB" altLang="zh-HK" sz="2600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GB" altLang="zh-HK" sz="2600" dirty="0">
                <a:solidFill>
                  <a:schemeClr val="tx1"/>
                </a:solidFill>
                <a:latin typeface="+mj-lt"/>
              </a:rPr>
              <a:t>You </a:t>
            </a:r>
            <a:r>
              <a:rPr lang="en-GB" altLang="zh-HK" sz="2600" b="1" u="sng" dirty="0">
                <a:solidFill>
                  <a:schemeClr val="tx1"/>
                </a:solidFill>
                <a:latin typeface="+mj-lt"/>
              </a:rPr>
              <a:t>do one thing</a:t>
            </a:r>
            <a:r>
              <a:rPr lang="en-GB" altLang="zh-HK" sz="2600" dirty="0">
                <a:solidFill>
                  <a:schemeClr val="tx1"/>
                </a:solidFill>
                <a:latin typeface="+mj-lt"/>
              </a:rPr>
              <a:t>, and then you </a:t>
            </a:r>
            <a:r>
              <a:rPr lang="en-GB" altLang="zh-HK" sz="2600" b="1" u="sng" dirty="0">
                <a:solidFill>
                  <a:schemeClr val="tx1"/>
                </a:solidFill>
                <a:latin typeface="+mj-lt"/>
              </a:rPr>
              <a:t>stop</a:t>
            </a:r>
            <a:r>
              <a:rPr lang="en-GB" altLang="zh-HK" sz="2600" dirty="0">
                <a:solidFill>
                  <a:schemeClr val="tx1"/>
                </a:solidFill>
                <a:latin typeface="+mj-lt"/>
              </a:rPr>
              <a:t> so that you can </a:t>
            </a:r>
            <a:r>
              <a:rPr lang="en-GB" altLang="zh-HK" sz="2600" b="1" u="sng" dirty="0">
                <a:solidFill>
                  <a:schemeClr val="tx1"/>
                </a:solidFill>
                <a:latin typeface="+mj-lt"/>
              </a:rPr>
              <a:t>do something else</a:t>
            </a:r>
            <a:r>
              <a:rPr lang="en-GB" altLang="zh-HK" sz="2600" dirty="0">
                <a:solidFill>
                  <a:schemeClr val="tx1"/>
                </a:solidFill>
                <a:latin typeface="+mj-lt"/>
              </a:rPr>
              <a:t>.</a:t>
            </a:r>
            <a:endParaRPr lang="zh-HK" altLang="en-US" sz="2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53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5" name="Shape 122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600" y="5219700"/>
            <a:ext cx="1558132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763480" y="1225118"/>
            <a:ext cx="2024108" cy="443884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Stop + G</a:t>
            </a:r>
          </a:p>
        </p:txBody>
      </p:sp>
      <p:sp>
        <p:nvSpPr>
          <p:cNvPr id="9" name="Rectangle 8"/>
          <p:cNvSpPr/>
          <p:nvPr/>
        </p:nvSpPr>
        <p:spPr>
          <a:xfrm>
            <a:off x="693938" y="2620583"/>
            <a:ext cx="2431002" cy="480006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Stop + to-I</a:t>
            </a:r>
          </a:p>
        </p:txBody>
      </p:sp>
    </p:spTree>
    <p:extLst>
      <p:ext uri="{BB962C8B-B14F-4D97-AF65-F5344CB8AC3E}">
        <p14:creationId xmlns:p14="http://schemas.microsoft.com/office/powerpoint/2010/main" val="404108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938758" y="1144039"/>
            <a:ext cx="7633742" cy="111909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GB" sz="4000" dirty="0"/>
              <a:t>Activity 4  	</a:t>
            </a:r>
            <a:endParaRPr lang="en-GB" dirty="0"/>
          </a:p>
        </p:txBody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736456" y="2263138"/>
            <a:ext cx="8407544" cy="363521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342900" indent="-342900">
              <a:spcBef>
                <a:spcPts val="0"/>
              </a:spcBef>
              <a:buFont typeface="Arial"/>
              <a:buAutoNum type="arabicPeriod"/>
            </a:pPr>
            <a:r>
              <a:rPr lang="en-GB" sz="3600" dirty="0"/>
              <a:t> Watch</a:t>
            </a:r>
            <a:r>
              <a:rPr lang="en-US" altLang="zh-HK" sz="3600" b="1" dirty="0">
                <a:solidFill>
                  <a:schemeClr val="tx1"/>
                </a:solidFill>
              </a:rPr>
              <a:t>“</a:t>
            </a:r>
            <a:r>
              <a:rPr lang="en-US" altLang="zh-HK" sz="3600" b="1" i="1" dirty="0">
                <a:solidFill>
                  <a:schemeClr val="tx1"/>
                </a:solidFill>
              </a:rPr>
              <a:t>Mr. Bean – The Exam</a:t>
            </a:r>
            <a:r>
              <a:rPr lang="en-US" altLang="zh-HK" sz="3600" b="1" dirty="0">
                <a:solidFill>
                  <a:schemeClr val="tx1"/>
                </a:solidFill>
              </a:rPr>
              <a:t>”</a:t>
            </a:r>
            <a:r>
              <a:rPr lang="en-US" altLang="zh-HK" sz="3600" b="1" dirty="0">
                <a:hlinkClick r:id="rId3"/>
              </a:rPr>
              <a:t> https://www.youtube.com/watch?v=OBLRjm79apo&amp;feature=youtu.be</a:t>
            </a:r>
            <a:r>
              <a:rPr lang="en-US" altLang="zh-HK" sz="3600" b="1" dirty="0"/>
              <a:t> </a:t>
            </a:r>
          </a:p>
          <a:p>
            <a:pPr marL="342900" indent="-342900">
              <a:spcBef>
                <a:spcPts val="0"/>
              </a:spcBef>
              <a:buFont typeface="Arial"/>
              <a:buAutoNum type="arabicPeriod"/>
            </a:pPr>
            <a:endParaRPr lang="en-GB" sz="36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AutoNum type="arabicPeriod"/>
            </a:pPr>
            <a:r>
              <a:rPr lang="en-US" sz="3600" dirty="0"/>
              <a:t> Fill in the blanks using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chemeClr val="tx1"/>
                </a:solidFill>
              </a:rPr>
              <a:t>correct verb forms</a:t>
            </a:r>
            <a:r>
              <a:rPr lang="en-US" sz="3600" dirty="0"/>
              <a:t>.</a:t>
            </a:r>
            <a:endParaRPr lang="en-GB" sz="3600" dirty="0"/>
          </a:p>
        </p:txBody>
      </p:sp>
      <p:sp>
        <p:nvSpPr>
          <p:cNvPr id="271" name="Shape 271"/>
          <p:cNvSpPr txBox="1">
            <a:spLocks noGrp="1"/>
          </p:cNvSpPr>
          <p:nvPr>
            <p:ph type="sldNum" idx="12"/>
          </p:nvPr>
        </p:nvSpPr>
        <p:spPr>
          <a:xfrm>
            <a:off x="6457950" y="5639009"/>
            <a:ext cx="2114549" cy="25934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54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3700556108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793285" y="125730"/>
            <a:ext cx="7633742" cy="111909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lvl="0">
              <a:buSzPct val="25000"/>
            </a:pPr>
            <a:r>
              <a:rPr lang="en-GB" sz="4800" dirty="0"/>
              <a:t>VIDEO</a:t>
            </a:r>
            <a:br>
              <a:rPr lang="en-GB" sz="4800" dirty="0"/>
            </a:br>
            <a:r>
              <a:rPr lang="en-US" altLang="zh-HK" sz="4000" b="1" dirty="0"/>
              <a:t>“</a:t>
            </a:r>
            <a:r>
              <a:rPr lang="en-US" altLang="zh-HK" sz="4000" b="1" i="1" dirty="0"/>
              <a:t>Mr. Bean – The Exam</a:t>
            </a:r>
            <a:r>
              <a:rPr lang="en-US" altLang="zh-HK" sz="4000" b="1" dirty="0"/>
              <a:t>”</a:t>
            </a:r>
            <a:endParaRPr lang="en-GB" sz="4800" dirty="0"/>
          </a:p>
        </p:txBody>
      </p:sp>
      <p:pic>
        <p:nvPicPr>
          <p:cNvPr id="278" name="Shape 27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"/>
          <a:stretch/>
        </p:blipFill>
        <p:spPr>
          <a:xfrm>
            <a:off x="793285" y="1683367"/>
            <a:ext cx="7889951" cy="500837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Shape 279"/>
          <p:cNvSpPr txBox="1">
            <a:spLocks noGrp="1"/>
          </p:cNvSpPr>
          <p:nvPr>
            <p:ph type="sldNum" idx="12"/>
          </p:nvPr>
        </p:nvSpPr>
        <p:spPr>
          <a:xfrm>
            <a:off x="6457950" y="5639009"/>
            <a:ext cx="2114549" cy="25934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55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941256688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655598"/>
              </p:ext>
            </p:extLst>
          </p:nvPr>
        </p:nvGraphicFramePr>
        <p:xfrm>
          <a:off x="0" y="609599"/>
          <a:ext cx="9144000" cy="5441182"/>
        </p:xfrm>
        <a:graphic>
          <a:graphicData uri="http://schemas.openxmlformats.org/drawingml/2006/table">
            <a:tbl>
              <a:tblPr bandRow="1">
                <a:tableStyleId>{53DA6BF1-8256-4F41-8444-E37C998B8AA9}</a:tableStyleId>
              </a:tblPr>
              <a:tblGrid>
                <a:gridCol w="8646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7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28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We can see Mr. Bean drive dangerously. A car driver has to </a:t>
                      </a:r>
                      <a:r>
                        <a:rPr lang="en-US" sz="2800" u="sng" dirty="0">
                          <a:effectLst/>
                        </a:rPr>
                        <a:t>_____________________ (stop, drive)</a:t>
                      </a:r>
                      <a:endParaRPr lang="zh-TW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50"/>
                        </a:spcAft>
                      </a:pPr>
                      <a:endParaRPr lang="en-GB" altLang="zh-TW" sz="2800" dirty="0">
                        <a:solidFill>
                          <a:schemeClr val="dk1"/>
                        </a:solidFill>
                        <a:effectLst/>
                        <a:latin typeface="Gill Sans MT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50"/>
                        </a:spcAft>
                      </a:pPr>
                      <a:endParaRPr lang="en-GB" altLang="zh-TW" sz="2800" dirty="0">
                        <a:solidFill>
                          <a:schemeClr val="dk1"/>
                        </a:solidFill>
                        <a:effectLst/>
                        <a:latin typeface="Gill Sans MT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50"/>
                        </a:spcAft>
                      </a:pPr>
                      <a:r>
                        <a:rPr lang="en-GB" altLang="zh-TW" sz="2800" dirty="0">
                          <a:solidFill>
                            <a:schemeClr val="dk1"/>
                          </a:solidFill>
                          <a:effectLst/>
                          <a:latin typeface="Gill Sans MT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1</a:t>
                      </a:r>
                      <a:endParaRPr lang="zh-TW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7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to prevent his car from turning upside down. This is funny in the video, but not so much if it </a:t>
                      </a:r>
                      <a:endParaRPr lang="zh-TW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2</a:t>
                      </a:r>
                      <a:endParaRPr lang="zh-TW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8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happens in reality. I </a:t>
                      </a:r>
                      <a:r>
                        <a:rPr lang="en-US" sz="2800" u="sng" dirty="0">
                          <a:effectLst/>
                        </a:rPr>
                        <a:t>______________________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u="sng" dirty="0">
                          <a:effectLst/>
                        </a:rPr>
                        <a:t>(remember, be)</a:t>
                      </a:r>
                      <a:r>
                        <a:rPr lang="en-US" sz="2800" dirty="0">
                          <a:effectLst/>
                        </a:rPr>
                        <a:t> a bad driver myself when I first got </a:t>
                      </a:r>
                      <a:endParaRPr lang="zh-TW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3</a:t>
                      </a:r>
                      <a:endParaRPr lang="zh-TW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28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my driver’s license. Now I believe drivers should always </a:t>
                      </a:r>
                      <a:r>
                        <a:rPr lang="en-US" sz="2800" u="sng" dirty="0">
                          <a:effectLst/>
                        </a:rPr>
                        <a:t>_____________________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u="sng" dirty="0">
                          <a:effectLst/>
                        </a:rPr>
                        <a:t>(remember, be)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endParaRPr lang="zh-TW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4</a:t>
                      </a:r>
                      <a:endParaRPr lang="zh-TW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29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responsible and drive safely.</a:t>
                      </a:r>
                      <a:endParaRPr lang="zh-TW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5</a:t>
                      </a:r>
                      <a:endParaRPr lang="zh-TW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6457950" y="5639009"/>
            <a:ext cx="2114549" cy="25934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56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27481" y="1082131"/>
            <a:ext cx="2406582" cy="2974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2400" b="1" dirty="0">
                <a:solidFill>
                  <a:schemeClr val="tx1"/>
                </a:solidFill>
              </a:rPr>
              <a:t>stop driving</a:t>
            </a:r>
            <a:endParaRPr lang="zh-HK" altLang="en-US" sz="240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30779" y="2710858"/>
            <a:ext cx="3194610" cy="453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2400" b="1" dirty="0">
                <a:solidFill>
                  <a:schemeClr val="tx1"/>
                </a:solidFill>
              </a:rPr>
              <a:t>remember being</a:t>
            </a:r>
            <a:endParaRPr lang="zh-HK" altLang="en-US" sz="24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5096" y="4425059"/>
            <a:ext cx="3006462" cy="3875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2400" b="1" dirty="0">
                <a:solidFill>
                  <a:schemeClr val="tx1"/>
                </a:solidFill>
              </a:rPr>
              <a:t>remember to be</a:t>
            </a:r>
            <a:endParaRPr lang="zh-HK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33460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44265"/>
              </p:ext>
            </p:extLst>
          </p:nvPr>
        </p:nvGraphicFramePr>
        <p:xfrm>
          <a:off x="79636" y="1535571"/>
          <a:ext cx="9064364" cy="4362783"/>
        </p:xfrm>
        <a:graphic>
          <a:graphicData uri="http://schemas.openxmlformats.org/drawingml/2006/table">
            <a:tbl>
              <a:tblPr bandRow="1">
                <a:tableStyleId>{53DA6BF1-8256-4F41-8444-E37C998B8AA9}</a:tableStyleId>
              </a:tblPr>
              <a:tblGrid>
                <a:gridCol w="8571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44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It is funny that Mr. Bean </a:t>
                      </a:r>
                      <a:r>
                        <a:rPr lang="en-US" sz="2400" u="sng" dirty="0">
                          <a:effectLst/>
                        </a:rPr>
                        <a:t>____________________________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u="sng" dirty="0">
                          <a:effectLst/>
                        </a:rPr>
                        <a:t>(remember, lock)</a:t>
                      </a:r>
                      <a:r>
                        <a:rPr lang="en-US" sz="2400" dirty="0">
                          <a:effectLst/>
                        </a:rPr>
                        <a:t> his car but </a:t>
                      </a:r>
                      <a:endParaRPr lang="zh-TW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</a:t>
                      </a:r>
                      <a:endParaRPr lang="zh-TW" sz="2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44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u="sng" dirty="0">
                          <a:effectLst/>
                        </a:rPr>
                        <a:t>__________________________________ (forget, take)</a:t>
                      </a:r>
                      <a:r>
                        <a:rPr lang="en-US" sz="2400" dirty="0">
                          <a:effectLst/>
                        </a:rPr>
                        <a:t> the key with him when he arrives.</a:t>
                      </a:r>
                      <a:endParaRPr lang="zh-TW" sz="2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</a:t>
                      </a:r>
                      <a:endParaRPr lang="zh-TW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44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zh-TW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9</a:t>
                      </a:r>
                      <a:endParaRPr lang="zh-TW" sz="2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51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Mr. Bean sits next to a man in the examination hall. He </a:t>
                      </a:r>
                      <a:r>
                        <a:rPr lang="en-US" sz="2400" u="sng" dirty="0">
                          <a:effectLst/>
                        </a:rPr>
                        <a:t>_________________________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u="sng" dirty="0">
                          <a:effectLst/>
                        </a:rPr>
                        <a:t>(regret, tell)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zh-TW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10</a:t>
                      </a:r>
                      <a:endParaRPr lang="zh-TW" sz="2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44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him that the man seems to have studied something wrong for the exam. </a:t>
                      </a:r>
                      <a:endParaRPr lang="zh-TW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11</a:t>
                      </a:r>
                      <a:endParaRPr lang="zh-TW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6457950" y="5639009"/>
            <a:ext cx="2114549" cy="25934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57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16" name="Rectangle 15"/>
          <p:cNvSpPr/>
          <p:nvPr/>
        </p:nvSpPr>
        <p:spPr>
          <a:xfrm>
            <a:off x="1931498" y="2356506"/>
            <a:ext cx="3234060" cy="2743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2400" b="1" dirty="0">
                <a:solidFill>
                  <a:schemeClr val="tx1"/>
                </a:solidFill>
              </a:rPr>
              <a:t>forgets to take</a:t>
            </a:r>
            <a:endParaRPr lang="zh-HK" altLang="en-US" sz="240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83694" y="1535570"/>
            <a:ext cx="2930453" cy="2831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2400" b="1" dirty="0">
                <a:solidFill>
                  <a:schemeClr val="tx1"/>
                </a:solidFill>
              </a:rPr>
              <a:t>remembers to lock</a:t>
            </a:r>
            <a:endParaRPr lang="zh-HK" altLang="en-US" sz="24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06284" y="4315327"/>
            <a:ext cx="2677410" cy="2566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2400" b="1" dirty="0">
                <a:solidFill>
                  <a:schemeClr val="tx1"/>
                </a:solidFill>
              </a:rPr>
              <a:t>regrets to tell</a:t>
            </a:r>
            <a:endParaRPr lang="zh-HK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158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901702"/>
              </p:ext>
            </p:extLst>
          </p:nvPr>
        </p:nvGraphicFramePr>
        <p:xfrm>
          <a:off x="0" y="1603699"/>
          <a:ext cx="9144000" cy="4294656"/>
        </p:xfrm>
        <a:graphic>
          <a:graphicData uri="http://schemas.openxmlformats.org/drawingml/2006/table">
            <a:tbl>
              <a:tblPr bandRow="1">
                <a:tableStyleId>{53DA6BF1-8256-4F41-8444-E37C998B8AA9}</a:tableStyleId>
              </a:tblPr>
              <a:tblGrid>
                <a:gridCol w="8646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7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26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Before the exam starts, Mr. Bean doesn’t </a:t>
                      </a:r>
                      <a:r>
                        <a:rPr lang="en-US" sz="2800" u="sng" dirty="0">
                          <a:effectLst/>
                        </a:rPr>
                        <a:t>________________________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u="sng" dirty="0">
                          <a:effectLst/>
                        </a:rPr>
                        <a:t>(stop, take out)</a:t>
                      </a:r>
                      <a:r>
                        <a:rPr lang="en-US" sz="2800" dirty="0">
                          <a:effectLst/>
                        </a:rPr>
                        <a:t> his pens. I </a:t>
                      </a:r>
                      <a:endParaRPr lang="zh-TW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13</a:t>
                      </a:r>
                      <a:endParaRPr lang="zh-TW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6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understand how important it is to bring enough pens. I </a:t>
                      </a:r>
                      <a:r>
                        <a:rPr lang="en-US" sz="2800" u="sng" dirty="0">
                          <a:effectLst/>
                        </a:rPr>
                        <a:t>________________________________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endParaRPr lang="zh-TW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14</a:t>
                      </a:r>
                      <a:endParaRPr lang="zh-TW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6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u="sng" dirty="0">
                          <a:effectLst/>
                        </a:rPr>
                        <a:t>(remember, not bring)</a:t>
                      </a:r>
                      <a:r>
                        <a:rPr lang="en-US" sz="2800" dirty="0">
                          <a:effectLst/>
                        </a:rPr>
                        <a:t> any pens when I took my first public exam. Because of this, I will never </a:t>
                      </a:r>
                      <a:endParaRPr lang="zh-TW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15</a:t>
                      </a:r>
                      <a:endParaRPr lang="zh-TW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6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u="sng" dirty="0">
                          <a:effectLst/>
                        </a:rPr>
                        <a:t>________________________________ (forget, take)</a:t>
                      </a:r>
                      <a:r>
                        <a:rPr lang="en-US" sz="2800" dirty="0">
                          <a:effectLst/>
                        </a:rPr>
                        <a:t> my pencil case wherever I go.</a:t>
                      </a:r>
                      <a:endParaRPr lang="zh-TW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16</a:t>
                      </a:r>
                      <a:endParaRPr lang="zh-TW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6457950" y="5639009"/>
            <a:ext cx="2114549" cy="25934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58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16" name="Rectangle 15"/>
          <p:cNvSpPr/>
          <p:nvPr/>
        </p:nvSpPr>
        <p:spPr>
          <a:xfrm>
            <a:off x="948079" y="2045050"/>
            <a:ext cx="2811132" cy="2708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2400" b="1" dirty="0">
                <a:solidFill>
                  <a:schemeClr val="tx1"/>
                </a:solidFill>
              </a:rPr>
              <a:t>stop taking out</a:t>
            </a:r>
            <a:endParaRPr lang="zh-HK" altLang="en-US" sz="240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30956" y="3537182"/>
            <a:ext cx="3766686" cy="2419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2400" b="1" dirty="0">
                <a:solidFill>
                  <a:schemeClr val="tx1"/>
                </a:solidFill>
              </a:rPr>
              <a:t>remember not bringing</a:t>
            </a:r>
            <a:endParaRPr lang="zh-HK" altLang="en-US" sz="24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58962" y="4876801"/>
            <a:ext cx="2765963" cy="3689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2400" b="1" dirty="0">
                <a:solidFill>
                  <a:schemeClr val="tx1"/>
                </a:solidFill>
              </a:rPr>
              <a:t>forget to take</a:t>
            </a:r>
            <a:endParaRPr lang="zh-HK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2310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ctrTitle"/>
          </p:nvPr>
        </p:nvSpPr>
        <p:spPr>
          <a:xfrm>
            <a:off x="808892" y="1681041"/>
            <a:ext cx="7738814" cy="329624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buSzPct val="25000"/>
            </a:pPr>
            <a:r>
              <a:rPr lang="en-GB" sz="4400" dirty="0"/>
              <a:t>Activity 4</a:t>
            </a:r>
            <a:br>
              <a:rPr lang="en-GB" sz="4400" dirty="0"/>
            </a:br>
            <a:br>
              <a:rPr lang="en-GB" sz="4400" dirty="0"/>
            </a:br>
            <a:r>
              <a:rPr lang="en-GB" dirty="0"/>
              <a:t>Writing Time</a:t>
            </a:r>
          </a:p>
        </p:txBody>
      </p:sp>
      <p:sp>
        <p:nvSpPr>
          <p:cNvPr id="263" name="Shape 263"/>
          <p:cNvSpPr txBox="1">
            <a:spLocks noGrp="1"/>
          </p:cNvSpPr>
          <p:nvPr>
            <p:ph type="subTitle" idx="1"/>
          </p:nvPr>
        </p:nvSpPr>
        <p:spPr>
          <a:xfrm>
            <a:off x="1661283" y="4420573"/>
            <a:ext cx="6034030" cy="137034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endParaRPr lang="en-GB" sz="2400" dirty="0"/>
          </a:p>
        </p:txBody>
      </p:sp>
      <p:sp>
        <p:nvSpPr>
          <p:cNvPr id="264" name="Shape 264"/>
          <p:cNvSpPr txBox="1">
            <a:spLocks noGrp="1"/>
          </p:cNvSpPr>
          <p:nvPr>
            <p:ph type="sldNum" idx="12"/>
          </p:nvPr>
        </p:nvSpPr>
        <p:spPr>
          <a:xfrm>
            <a:off x="6800413" y="5639009"/>
            <a:ext cx="1747292" cy="25934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895E04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59</a:t>
            </a:fld>
            <a:endParaRPr lang="en-GB" sz="900" dirty="0">
              <a:solidFill>
                <a:srgbClr val="895E04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1656004185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336" y="335914"/>
            <a:ext cx="8130964" cy="817478"/>
          </a:xfrm>
        </p:spPr>
        <p:txBody>
          <a:bodyPr/>
          <a:lstStyle/>
          <a:p>
            <a:r>
              <a:rPr lang="en" sz="4000" dirty="0"/>
              <a:t>What do you hate to do?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536632"/>
            <a:ext cx="8520600" cy="52056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sp>
        <p:nvSpPr>
          <p:cNvPr id="6" name="TextBox 5"/>
          <p:cNvSpPr txBox="1"/>
          <p:nvPr/>
        </p:nvSpPr>
        <p:spPr>
          <a:xfrm>
            <a:off x="4092606" y="2041864"/>
            <a:ext cx="4846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hate to eat vegetables.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5980" y="3814233"/>
            <a:ext cx="4364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hate to have injections.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92606" y="5686430"/>
            <a:ext cx="4326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hate to see the dentist.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202621" y="2478946"/>
            <a:ext cx="1434662" cy="3714843"/>
            <a:chOff x="5202621" y="2478946"/>
            <a:chExt cx="1434662" cy="3714843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381391" y="4251315"/>
              <a:ext cx="125589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202621" y="2478946"/>
              <a:ext cx="108782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287753" y="6193789"/>
              <a:ext cx="100268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4796865" y="1436526"/>
            <a:ext cx="2619936" cy="5291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to-infinitives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93" y="5360015"/>
            <a:ext cx="1752611" cy="11662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87" y="3518936"/>
            <a:ext cx="2307006" cy="1541080"/>
          </a:xfrm>
          <a:prstGeom prst="rect">
            <a:avLst/>
          </a:prstGeom>
        </p:spPr>
      </p:pic>
      <p:pic>
        <p:nvPicPr>
          <p:cNvPr id="21" name="Picture 4" descr="http://www.community-links.net/wp-content/uploads/2015/01/kids-hate-vegetable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129" y="1207562"/>
            <a:ext cx="1634846" cy="217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71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4" grpId="0"/>
      <p:bldP spid="1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dirty="0"/>
              <a:t>Situation</a:t>
            </a:r>
            <a:endParaRPr lang="zh-HK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4307" y="935183"/>
            <a:ext cx="6388177" cy="3886199"/>
          </a:xfrm>
        </p:spPr>
        <p:txBody>
          <a:bodyPr/>
          <a:lstStyle/>
          <a:p>
            <a:pPr marL="95250" indent="0">
              <a:buNone/>
            </a:pPr>
            <a:r>
              <a:rPr lang="en-US" altLang="zh-HK" sz="3600" dirty="0">
                <a:solidFill>
                  <a:schemeClr val="tx1"/>
                </a:solidFill>
                <a:latin typeface="Baskerville Old Face" panose="02020602080505020303" pitchFamily="18" charset="0"/>
              </a:rPr>
              <a:t>Your school is organizing a writing competition. Its theme is </a:t>
            </a:r>
            <a:r>
              <a:rPr lang="en-US" altLang="zh-HK" sz="3600" b="1" dirty="0">
                <a:solidFill>
                  <a:srgbClr val="00B0F0"/>
                </a:solidFill>
                <a:latin typeface="Baskerville Old Face" panose="02020602080505020303" pitchFamily="18" charset="0"/>
              </a:rPr>
              <a:t>“That Unforgettable Moment”</a:t>
            </a:r>
            <a:r>
              <a:rPr lang="en-US" altLang="zh-HK" sz="3600" dirty="0">
                <a:solidFill>
                  <a:schemeClr val="tx1"/>
                </a:solidFill>
                <a:latin typeface="Baskerville Old Face" panose="02020602080505020303" pitchFamily="18" charset="0"/>
              </a:rPr>
              <a:t>. You have been invited to participate in this competition and write about your experiences.</a:t>
            </a:r>
            <a:endParaRPr lang="zh-HK" altLang="en-US" sz="36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60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028" name="Picture 4" descr="https://www.stthomas.edu/media/schooloflaw/lawlibrarytest/wri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644" y="4782498"/>
            <a:ext cx="3553839" cy="20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torynory.com/wp-content/uploads/2010/04/goldcu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57950" y="722284"/>
            <a:ext cx="2644445" cy="240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adweek.com/socialtimes/files/2014/03/emotio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15" y="4821382"/>
            <a:ext cx="4170549" cy="203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14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sz="4400" dirty="0"/>
              <a:t>Rules of the competition</a:t>
            </a:r>
            <a:endParaRPr lang="zh-HK" alt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3285" y="943261"/>
            <a:ext cx="7633742" cy="4813299"/>
          </a:xfrm>
        </p:spPr>
        <p:txBody>
          <a:bodyPr/>
          <a:lstStyle/>
          <a:p>
            <a:pPr marL="95250" indent="0">
              <a:buNone/>
            </a:pPr>
            <a:r>
              <a:rPr lang="en-GB" altLang="zh-HK" sz="4400" dirty="0">
                <a:solidFill>
                  <a:schemeClr val="tx1"/>
                </a:solidFill>
              </a:rPr>
              <a:t>You must include any of the following four words:</a:t>
            </a:r>
          </a:p>
          <a:p>
            <a:r>
              <a:rPr lang="en-GB" altLang="zh-HK" sz="4400" i="1" dirty="0">
                <a:solidFill>
                  <a:srgbClr val="0070C0"/>
                </a:solidFill>
              </a:rPr>
              <a:t>forget</a:t>
            </a:r>
          </a:p>
          <a:p>
            <a:r>
              <a:rPr lang="en-GB" altLang="zh-HK" sz="4400" i="1" dirty="0">
                <a:solidFill>
                  <a:srgbClr val="0070C0"/>
                </a:solidFill>
              </a:rPr>
              <a:t>Stop</a:t>
            </a:r>
          </a:p>
          <a:p>
            <a:r>
              <a:rPr lang="en-GB" altLang="zh-HK" sz="4400" i="1" dirty="0">
                <a:solidFill>
                  <a:srgbClr val="0070C0"/>
                </a:solidFill>
              </a:rPr>
              <a:t>Remember</a:t>
            </a:r>
          </a:p>
          <a:p>
            <a:r>
              <a:rPr lang="en-GB" altLang="zh-HK" sz="4400" i="1" dirty="0">
                <a:solidFill>
                  <a:srgbClr val="0070C0"/>
                </a:solidFill>
              </a:rPr>
              <a:t>Regret</a:t>
            </a:r>
          </a:p>
          <a:p>
            <a:pPr marL="95250" indent="0" algn="ctr">
              <a:buNone/>
            </a:pPr>
            <a:r>
              <a:rPr lang="en-GB" altLang="zh-HK" sz="4400" b="1" u="sng" dirty="0">
                <a:solidFill>
                  <a:srgbClr val="FF0000"/>
                </a:solidFill>
              </a:rPr>
              <a:t>with gerunds/to-infinitives</a:t>
            </a:r>
            <a:endParaRPr lang="zh-HK" altLang="en-US" sz="4400" b="1" u="sng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61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6668766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62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38758" y="1235242"/>
            <a:ext cx="7774319" cy="5333723"/>
            <a:chOff x="3439390" y="2369128"/>
            <a:chExt cx="5393320" cy="5271215"/>
          </a:xfrm>
        </p:grpSpPr>
        <p:pic>
          <p:nvPicPr>
            <p:cNvPr id="6" name="Shape 108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27"/>
            <a:stretch/>
          </p:blipFill>
          <p:spPr>
            <a:xfrm>
              <a:off x="5226627" y="6392622"/>
              <a:ext cx="3606083" cy="12477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Shape 109"/>
            <p:cNvSpPr/>
            <p:nvPr/>
          </p:nvSpPr>
          <p:spPr>
            <a:xfrm>
              <a:off x="3439390" y="2369128"/>
              <a:ext cx="5393320" cy="3245718"/>
            </a:xfrm>
            <a:prstGeom prst="wedgeEllipseCallout">
              <a:avLst>
                <a:gd name="adj1" fmla="val 18443"/>
                <a:gd name="adj2" fmla="val 68574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34275" rIns="68569" bIns="34275" anchor="ctr" anchorCtr="0">
              <a:noAutofit/>
            </a:bodyPr>
            <a:lstStyle/>
            <a:p>
              <a:pPr algn="ctr">
                <a:buSzPct val="25000"/>
              </a:pPr>
              <a:r>
                <a:rPr lang="en-GB" sz="4000" dirty="0">
                  <a:solidFill>
                    <a:schemeClr val="dk1"/>
                  </a:solidFill>
                  <a:latin typeface="Bell MT" panose="02020503060305020303" pitchFamily="18" charset="0"/>
                  <a:ea typeface="Cabin"/>
                  <a:cs typeface="Cabin"/>
                  <a:sym typeface="Cabin"/>
                </a:rPr>
                <a:t>Let’s take a look at one example – </a:t>
              </a:r>
            </a:p>
            <a:p>
              <a:pPr algn="ctr">
                <a:buSzPct val="25000"/>
              </a:pPr>
              <a:r>
                <a:rPr lang="en-GB" sz="4000" b="1" dirty="0">
                  <a:solidFill>
                    <a:srgbClr val="FF0000"/>
                  </a:solidFill>
                  <a:latin typeface="Bell MT" panose="02020503060305020303" pitchFamily="18" charset="0"/>
                  <a:ea typeface="Cabin"/>
                  <a:cs typeface="Cabin"/>
                  <a:sym typeface="Cabin"/>
                </a:rPr>
                <a:t>Ms Wong’s Unforgettable Moment!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364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lebio.com/images/2015/11/inspiring-living-room-window-ideas-white-rectangular-wool-rug-in-huge-living-room-exclusive-living-room-furnishing-styles-living-room-window-ideas-living-room-unbelieveable-living-room-window-ide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763" y="-14287"/>
            <a:ext cx="13744574" cy="687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2149642" y="256676"/>
            <a:ext cx="4844716" cy="1909010"/>
          </a:xfrm>
          <a:prstGeom prst="wedgeRoundRectCallout">
            <a:avLst>
              <a:gd name="adj1" fmla="val 36452"/>
              <a:gd name="adj2" fmla="val 66701"/>
              <a:gd name="adj3" fmla="val 16667"/>
            </a:avLst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3200" b="1" dirty="0">
                <a:solidFill>
                  <a:schemeClr val="tx1"/>
                </a:solidFill>
              </a:rPr>
              <a:t>Wow! The weather is very nice today. I should go out and get some fresh air.</a:t>
            </a:r>
            <a:endParaRPr lang="zh-HK" alt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weat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5368" y="-1383632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32085" y="4897336"/>
            <a:ext cx="9275662" cy="16188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4800" b="1" dirty="0">
                <a:solidFill>
                  <a:schemeClr val="tx1"/>
                </a:solidFill>
              </a:rPr>
              <a:t>One day, Ms Wong went </a:t>
            </a:r>
          </a:p>
          <a:p>
            <a:pPr algn="ctr"/>
            <a:r>
              <a:rPr lang="en-GB" altLang="zh-HK" sz="4800" b="1" dirty="0">
                <a:solidFill>
                  <a:schemeClr val="tx1"/>
                </a:solidFill>
              </a:rPr>
              <a:t>for a walk.</a:t>
            </a:r>
            <a:endParaRPr lang="zh-HK" altLang="en-US" sz="4800" b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47" y="1449717"/>
            <a:ext cx="1180952" cy="3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7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92506" y="0"/>
            <a:ext cx="15031453" cy="6858000"/>
            <a:chOff x="-192506" y="0"/>
            <a:chExt cx="15031453" cy="6858000"/>
          </a:xfrm>
        </p:grpSpPr>
        <p:pic>
          <p:nvPicPr>
            <p:cNvPr id="2050" name="Picture 2" descr="https://www.colourbox.com/preview/4529167-a-lot-of-trees-on-green-field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14838948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506" y="977090"/>
              <a:ext cx="5131015" cy="4702177"/>
            </a:xfrm>
            <a:prstGeom prst="rect">
              <a:avLst/>
            </a:prstGeom>
          </p:spPr>
        </p:pic>
      </p:grpSp>
      <p:sp>
        <p:nvSpPr>
          <p:cNvPr id="15" name="Rounded Rectangular Callout 14"/>
          <p:cNvSpPr/>
          <p:nvPr/>
        </p:nvSpPr>
        <p:spPr>
          <a:xfrm>
            <a:off x="3446645" y="0"/>
            <a:ext cx="5358615" cy="1909010"/>
          </a:xfrm>
          <a:prstGeom prst="wedgeRoundRectCallout">
            <a:avLst>
              <a:gd name="adj1" fmla="val 23207"/>
              <a:gd name="adj2" fmla="val 62499"/>
              <a:gd name="adj3" fmla="val 16667"/>
            </a:avLst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3200" b="1" dirty="0">
                <a:solidFill>
                  <a:schemeClr val="tx1"/>
                </a:solidFill>
              </a:rPr>
              <a:t>Uh oh. Did I close the door after I left my house?</a:t>
            </a:r>
            <a:endParaRPr lang="zh-HK" alt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uho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0460" y="-1191126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37" y="2295817"/>
            <a:ext cx="1180952" cy="34476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1336" y="3196971"/>
            <a:ext cx="1180952" cy="343809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5239121"/>
            <a:ext cx="8696528" cy="16188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4800" b="1" dirty="0">
                <a:solidFill>
                  <a:schemeClr val="tx1"/>
                </a:solidFill>
              </a:rPr>
              <a:t>Sadly, she </a:t>
            </a:r>
            <a:r>
              <a:rPr lang="en-GB" altLang="zh-HK" sz="4800" b="1" u="sng" dirty="0">
                <a:solidFill>
                  <a:srgbClr val="FF0000"/>
                </a:solidFill>
              </a:rPr>
              <a:t>forgot to close </a:t>
            </a:r>
          </a:p>
          <a:p>
            <a:pPr algn="ctr"/>
            <a:r>
              <a:rPr lang="en-GB" altLang="zh-HK" sz="4800" b="1" dirty="0">
                <a:solidFill>
                  <a:schemeClr val="tx1"/>
                </a:solidFill>
              </a:rPr>
              <a:t>the door.</a:t>
            </a:r>
            <a:endParaRPr lang="zh-HK" alt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94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0.01077 0.122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9259E-6 L -1.11111E-6 2.59259E-6 C 0.05261 -0.05116 -0.00208 0.00069 0.03959 -0.03612 C 0.04167 -0.03797 0.04341 -0.04051 0.04584 -0.04167 C 0.04844 -0.04329 0.05139 -0.04352 0.05417 -0.04445 C 0.06389 -0.0426 0.07361 -0.04167 0.08334 -0.03889 C 0.10677 -0.03241 0.07934 -0.03426 0.10625 -0.02223 C 0.12101 -0.01575 0.11025 -0.01991 0.13959 -0.01389 C 0.14375 -0.01204 0.14844 -0.01181 0.15209 -0.00834 C 0.15382 -0.00672 0.15226 -0.00186 0.15417 2.59259E-6 C 0.15695 0.00254 0.16111 0.00185 0.16459 0.00277 C 0.16875 0.00185 0.17344 0.003 0.17709 2.59259E-6 C 0.18368 -0.00579 0.18924 -0.01366 0.19375 -0.02223 C 0.19792 -0.03079 0.19948 -0.03496 0.20625 -0.04167 C 0.20868 -0.04422 0.21164 -0.04607 0.21459 -0.04723 C 0.21997 -0.04977 0.23125 -0.05278 0.23125 -0.05278 C 0.23542 -0.05093 0.24028 -0.05093 0.24375 -0.04723 C 0.25625 -0.03426 0.2448 -0.02871 0.25209 -0.01112 C 0.25348 -0.00787 0.25764 -0.00926 0.26042 -0.00834 C 0.26806 -0.00926 0.27587 -0.00857 0.28334 -0.01112 C 0.2915 -0.01412 0.29132 -0.02292 0.29792 -0.02778 C 0.30035 -0.02987 0.30348 -0.02963 0.30625 -0.03056 C 0.30903 -0.03612 0.31129 -0.04213 0.31459 -0.04723 C 0.32014 -0.05672 0.32518 -0.06135 0.33334 -0.06667 C 0.33664 -0.06899 0.34028 -0.07037 0.34375 -0.07223 C 0.34584 -0.075 0.34757 -0.07825 0.35 -0.08056 C 0.36164 -0.09375 0.36389 -0.08542 0.38542 -0.08334 C 0.39601 -0.06922 0.39341 -0.07153 0.40417 -0.06112 C 0.40608 -0.05926 0.40799 -0.05695 0.41042 -0.05556 C 0.41302 -0.05417 0.41598 -0.05371 0.41875 -0.05278 C 0.42709 -0.05463 0.43542 -0.05556 0.44375 -0.05834 C 0.44601 -0.05926 0.44792 -0.06204 0.45 -0.06389 C 0.46754 -0.08079 0.44879 -0.0625 0.46667 -0.08612 C 0.46841 -0.08866 0.47084 -0.08982 0.47292 -0.09167 C 0.48681 -0.10579 0.47813 -0.10116 0.49167 -0.10556 C 0.49375 -0.10834 0.49514 -0.1125 0.49792 -0.11389 C 0.50764 -0.11991 0.52778 -0.11482 0.53542 -0.11389 C 0.5592 -0.06621 0.53056 -0.12662 0.54792 -0.08056 C 0.54931 -0.07662 0.55209 -0.07338 0.55417 -0.06945 C 0.55556 -0.0669 0.55695 -0.06389 0.55834 -0.06112 C 0.5724 -0.07385 0.55539 -0.05834 0.57709 -0.08056 C 0.58299 -0.08704 0.58855 -0.08982 0.59584 -0.09445 C 0.6 -0.09352 0.60608 -0.09653 0.60834 -0.09167 C 0.61268 -0.08218 0.61059 -0.06945 0.6125 -0.05834 C 0.61268 -0.05718 0.61389 -0.05649 0.61459 -0.05556 " pathEditMode="relative" ptsTypes="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-0.14306 0.0006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2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colourbox.com/preview/4529167-a-lot-of-trees-on-green-fiel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48389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ular Callout 14"/>
          <p:cNvSpPr/>
          <p:nvPr/>
        </p:nvSpPr>
        <p:spPr>
          <a:xfrm>
            <a:off x="4625163" y="0"/>
            <a:ext cx="4180097" cy="1909010"/>
          </a:xfrm>
          <a:prstGeom prst="wedgeRoundRectCallout">
            <a:avLst>
              <a:gd name="adj1" fmla="val 23207"/>
              <a:gd name="adj2" fmla="val 62499"/>
              <a:gd name="adj3" fmla="val 16667"/>
            </a:avLst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HK" sz="3200" b="1" dirty="0">
                <a:solidFill>
                  <a:schemeClr val="tx1"/>
                </a:solidFill>
              </a:rPr>
              <a:t>Sweet! I’m going to steal a lot of things from this house.</a:t>
            </a:r>
            <a:endParaRPr lang="zh-HK" altLang="en-US" sz="32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www.funfancydress.com/media/catalog/product/cache/1/image/9df78eab33525d08d6e5fb8d27136e95/S/A/SANC_36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834" y="2249677"/>
            <a:ext cx="2141350" cy="311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21" y="928048"/>
            <a:ext cx="5004319" cy="4778970"/>
          </a:xfrm>
          <a:prstGeom prst="rect">
            <a:avLst/>
          </a:prstGeom>
        </p:spPr>
      </p:pic>
      <p:pic>
        <p:nvPicPr>
          <p:cNvPr id="2" name="SLIDE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19473" y="-120716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2085" y="4897336"/>
            <a:ext cx="9275662" cy="16188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zh-HK" sz="3600" b="1" dirty="0">
                <a:solidFill>
                  <a:schemeClr val="tx1"/>
                </a:solidFill>
              </a:rPr>
              <a:t>As a result, Ms Wong lost $500,000 that day. She </a:t>
            </a:r>
            <a:r>
              <a:rPr lang="en-GB" altLang="zh-HK" sz="3600" b="1" dirty="0">
                <a:solidFill>
                  <a:srgbClr val="FF0000"/>
                </a:solidFill>
              </a:rPr>
              <a:t>regretted not closing </a:t>
            </a:r>
            <a:r>
              <a:rPr lang="en-GB" altLang="zh-HK" sz="3600" b="1" dirty="0">
                <a:solidFill>
                  <a:schemeClr val="tx1"/>
                </a:solidFill>
              </a:rPr>
              <a:t>the door.</a:t>
            </a:r>
            <a:endParaRPr lang="zh-HK" alt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15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66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38758" y="1235242"/>
            <a:ext cx="7893514" cy="4542103"/>
            <a:chOff x="3439390" y="2369128"/>
            <a:chExt cx="5476010" cy="4488873"/>
          </a:xfrm>
        </p:grpSpPr>
        <p:pic>
          <p:nvPicPr>
            <p:cNvPr id="6" name="Shape 108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27"/>
            <a:stretch/>
          </p:blipFill>
          <p:spPr>
            <a:xfrm>
              <a:off x="5226627" y="5029201"/>
              <a:ext cx="3688773" cy="1828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Shape 109"/>
            <p:cNvSpPr/>
            <p:nvPr/>
          </p:nvSpPr>
          <p:spPr>
            <a:xfrm>
              <a:off x="3439390" y="2369128"/>
              <a:ext cx="5372151" cy="2324308"/>
            </a:xfrm>
            <a:prstGeom prst="wedgeEllipseCallout">
              <a:avLst>
                <a:gd name="adj1" fmla="val 18443"/>
                <a:gd name="adj2" fmla="val 68574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34275" rIns="68569" bIns="34275" anchor="ctr" anchorCtr="0">
              <a:noAutofit/>
            </a:bodyPr>
            <a:lstStyle/>
            <a:p>
              <a:pPr algn="ctr">
                <a:buSzPct val="25000"/>
              </a:pPr>
              <a:r>
                <a:rPr lang="en-GB" sz="4800" dirty="0">
                  <a:solidFill>
                    <a:schemeClr val="dk1"/>
                  </a:solidFill>
                  <a:latin typeface="Bell MT" panose="02020503060305020303" pitchFamily="18" charset="0"/>
                  <a:ea typeface="Cabin"/>
                  <a:cs typeface="Cabin"/>
                  <a:sym typeface="Cabin"/>
                </a:rPr>
                <a:t>Who wants to share his/her work?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863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ctrTitle"/>
          </p:nvPr>
        </p:nvSpPr>
        <p:spPr>
          <a:xfrm>
            <a:off x="808892" y="1681041"/>
            <a:ext cx="7738814" cy="329624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buSzPct val="25000"/>
            </a:pPr>
            <a:r>
              <a:rPr lang="en-GB" dirty="0"/>
              <a:t>WRAPPING UP</a:t>
            </a:r>
          </a:p>
        </p:txBody>
      </p:sp>
      <p:sp>
        <p:nvSpPr>
          <p:cNvPr id="332" name="Shape 332"/>
          <p:cNvSpPr txBox="1">
            <a:spLocks noGrp="1"/>
          </p:cNvSpPr>
          <p:nvPr>
            <p:ph type="subTitle" idx="1"/>
          </p:nvPr>
        </p:nvSpPr>
        <p:spPr>
          <a:xfrm>
            <a:off x="1661283" y="5341647"/>
            <a:ext cx="6034030" cy="55670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endParaRPr dirty="0"/>
          </a:p>
        </p:txBody>
      </p:sp>
      <p:sp>
        <p:nvSpPr>
          <p:cNvPr id="333" name="Shape 333"/>
          <p:cNvSpPr txBox="1">
            <a:spLocks noGrp="1"/>
          </p:cNvSpPr>
          <p:nvPr>
            <p:ph type="sldNum" idx="12"/>
          </p:nvPr>
        </p:nvSpPr>
        <p:spPr>
          <a:xfrm>
            <a:off x="6800413" y="5639009"/>
            <a:ext cx="1747292" cy="25934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895E04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67</a:t>
            </a:fld>
            <a:endParaRPr lang="en-GB" sz="900" dirty="0">
              <a:solidFill>
                <a:srgbClr val="895E04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938758" y="1144039"/>
            <a:ext cx="7633742" cy="111909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GB" dirty="0"/>
              <a:t>CAN YOU MATCH THE STRUCTURES WITH THE MEANINGS?</a:t>
            </a:r>
          </a:p>
        </p:txBody>
      </p:sp>
      <p:pic>
        <p:nvPicPr>
          <p:cNvPr id="339" name="Shape 339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162" y="2431282"/>
            <a:ext cx="3161244" cy="70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162" y="3213131"/>
            <a:ext cx="3161244" cy="64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Shape 341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162" y="3988020"/>
            <a:ext cx="3161244" cy="643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/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162" y="4769755"/>
            <a:ext cx="3161244" cy="70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28"/>
          <a:stretch/>
        </p:blipFill>
        <p:spPr>
          <a:xfrm>
            <a:off x="3989251" y="4890163"/>
            <a:ext cx="5004631" cy="43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/>
          <p:cNvPicPr preferRelativeResize="0"/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4628" y="3356961"/>
            <a:ext cx="5004632" cy="42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 rotWithShape="1"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9251" y="4077001"/>
            <a:ext cx="5004632" cy="426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 rotWithShape="1"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958" y="2564211"/>
            <a:ext cx="4974925" cy="48350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Shape 352"/>
          <p:cNvSpPr txBox="1">
            <a:spLocks noGrp="1"/>
          </p:cNvSpPr>
          <p:nvPr>
            <p:ph type="sldNum" idx="12"/>
          </p:nvPr>
        </p:nvSpPr>
        <p:spPr>
          <a:xfrm>
            <a:off x="6457950" y="5639009"/>
            <a:ext cx="2114549" cy="25934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68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3" name="Straight Connector 2"/>
          <p:cNvCxnSpPr>
            <a:stCxn id="339" idx="3"/>
            <a:endCxn id="343" idx="1"/>
          </p:cNvCxnSpPr>
          <p:nvPr/>
        </p:nvCxnSpPr>
        <p:spPr>
          <a:xfrm>
            <a:off x="3316406" y="2785835"/>
            <a:ext cx="672845" cy="23220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344" idx="1"/>
          </p:cNvCxnSpPr>
          <p:nvPr/>
        </p:nvCxnSpPr>
        <p:spPr>
          <a:xfrm flipV="1">
            <a:off x="3297319" y="3570727"/>
            <a:ext cx="647309" cy="29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322202" y="4335868"/>
            <a:ext cx="647309" cy="29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346" idx="1"/>
            <a:endCxn id="342" idx="3"/>
          </p:cNvCxnSpPr>
          <p:nvPr/>
        </p:nvCxnSpPr>
        <p:spPr>
          <a:xfrm flipH="1">
            <a:off x="3316406" y="2805964"/>
            <a:ext cx="702552" cy="23149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Shape 375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94" y="2559244"/>
            <a:ext cx="3062570" cy="493439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Shape 376"/>
          <p:cNvSpPr txBox="1">
            <a:spLocks noGrp="1"/>
          </p:cNvSpPr>
          <p:nvPr>
            <p:ph type="title"/>
          </p:nvPr>
        </p:nvSpPr>
        <p:spPr>
          <a:xfrm>
            <a:off x="938758" y="1144039"/>
            <a:ext cx="7633742" cy="111909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GB" dirty="0"/>
              <a:t>CAN YOU MATCH THE COMBINATIONS AND THE MEANINGS?</a:t>
            </a:r>
          </a:p>
        </p:txBody>
      </p:sp>
      <p:pic>
        <p:nvPicPr>
          <p:cNvPr id="385" name="Shape 385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94" y="3330247"/>
            <a:ext cx="3062570" cy="40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Shape 386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94" y="3941135"/>
            <a:ext cx="3062570" cy="480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/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95" y="4664313"/>
            <a:ext cx="3135223" cy="56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Shape 387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 b="-667"/>
          <a:stretch/>
        </p:blipFill>
        <p:spPr>
          <a:xfrm>
            <a:off x="3978015" y="4827931"/>
            <a:ext cx="5095970" cy="38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Shape 379"/>
          <p:cNvPicPr preferRelativeResize="0"/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5994" y="3382686"/>
            <a:ext cx="5023318" cy="38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Shape 383"/>
          <p:cNvPicPr preferRelativeResize="0"/>
          <p:nvPr/>
        </p:nvPicPr>
        <p:blipFill rotWithShape="1"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9251" y="2613768"/>
            <a:ext cx="5084734" cy="43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/>
          <p:cNvPicPr preferRelativeResize="0"/>
          <p:nvPr/>
        </p:nvPicPr>
        <p:blipFill rotWithShape="1"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1348" y="4052547"/>
            <a:ext cx="5007963" cy="43085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Shape 389"/>
          <p:cNvSpPr txBox="1">
            <a:spLocks noGrp="1"/>
          </p:cNvSpPr>
          <p:nvPr>
            <p:ph type="sldNum" idx="12"/>
          </p:nvPr>
        </p:nvSpPr>
        <p:spPr>
          <a:xfrm>
            <a:off x="6457950" y="5639009"/>
            <a:ext cx="2114549" cy="25934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69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17" name="Straight Connector 16"/>
          <p:cNvCxnSpPr>
            <a:stCxn id="375" idx="3"/>
            <a:endCxn id="387" idx="1"/>
          </p:cNvCxnSpPr>
          <p:nvPr/>
        </p:nvCxnSpPr>
        <p:spPr>
          <a:xfrm>
            <a:off x="3162364" y="2805964"/>
            <a:ext cx="815651" cy="22155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385" idx="3"/>
            <a:endCxn id="379" idx="1"/>
          </p:cNvCxnSpPr>
          <p:nvPr/>
        </p:nvCxnSpPr>
        <p:spPr>
          <a:xfrm>
            <a:off x="3162364" y="3531635"/>
            <a:ext cx="923630" cy="426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386" idx="3"/>
            <a:endCxn id="383" idx="1"/>
          </p:cNvCxnSpPr>
          <p:nvPr/>
        </p:nvCxnSpPr>
        <p:spPr>
          <a:xfrm flipV="1">
            <a:off x="3162364" y="2833226"/>
            <a:ext cx="826887" cy="13482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381" idx="3"/>
            <a:endCxn id="388" idx="1"/>
          </p:cNvCxnSpPr>
          <p:nvPr/>
        </p:nvCxnSpPr>
        <p:spPr>
          <a:xfrm flipV="1">
            <a:off x="3235018" y="4267972"/>
            <a:ext cx="866330" cy="6777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8971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988868" y="182450"/>
            <a:ext cx="6390450" cy="572625"/>
          </a:xfrm>
          <a:prstGeom prst="rect">
            <a:avLst/>
          </a:prstGeom>
        </p:spPr>
        <p:txBody>
          <a:bodyPr lIns="68569" tIns="68569" rIns="68569" bIns="68569" anchor="t" anchorCtr="0">
            <a:noAutofit/>
          </a:bodyPr>
          <a:lstStyle/>
          <a:p>
            <a:r>
              <a:rPr lang="en" sz="4400" dirty="0"/>
              <a:t>Let’s play a game!</a:t>
            </a:r>
          </a:p>
        </p:txBody>
      </p:sp>
      <p:sp>
        <p:nvSpPr>
          <p:cNvPr id="101" name="Shape 101"/>
          <p:cNvSpPr txBox="1"/>
          <p:nvPr/>
        </p:nvSpPr>
        <p:spPr>
          <a:xfrm>
            <a:off x="279400" y="1563719"/>
            <a:ext cx="7901132" cy="552150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r>
              <a:rPr lang="en" sz="3200" dirty="0"/>
              <a:t>1.	You have: TWO cards: “G” &amp; “to-i”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279400" y="2214243"/>
            <a:ext cx="7901132" cy="552150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r>
              <a:rPr lang="en" sz="3200" dirty="0"/>
              <a:t>2.	I will show you different sentences.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279400" y="2855360"/>
            <a:ext cx="7901132" cy="552150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r>
              <a:rPr lang="en" sz="3200" dirty="0"/>
              <a:t>3.	If you see gerunds, raise the “G” card.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279400" y="3483777"/>
            <a:ext cx="8864600" cy="552150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r>
              <a:rPr lang="en" sz="3200" dirty="0"/>
              <a:t>4.	If you see to-infinitives, raise the “to-i” card.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68750" y="4629715"/>
            <a:ext cx="6714115" cy="1575775"/>
            <a:chOff x="1568750" y="4629715"/>
            <a:chExt cx="6714115" cy="1575775"/>
          </a:xfrm>
        </p:grpSpPr>
        <p:sp>
          <p:nvSpPr>
            <p:cNvPr id="106" name="Shape 106"/>
            <p:cNvSpPr txBox="1"/>
            <p:nvPr/>
          </p:nvSpPr>
          <p:spPr>
            <a:xfrm>
              <a:off x="1568750" y="4955444"/>
              <a:ext cx="5759775" cy="552150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68569" rIns="68569" bIns="68569" anchor="t" anchorCtr="0">
              <a:noAutofit/>
            </a:bodyPr>
            <a:lstStyle/>
            <a:p>
              <a:r>
                <a:rPr lang="en" sz="3600" dirty="0"/>
                <a:t>DON’T look at the others! 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264" y="4629715"/>
              <a:ext cx="1253601" cy="1575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144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938758" y="1144039"/>
            <a:ext cx="7633742" cy="111909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GB" dirty="0"/>
              <a:t>CHOOSE THE RIGHT ANSWER</a:t>
            </a:r>
          </a:p>
        </p:txBody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938758" y="2571750"/>
            <a:ext cx="7633742" cy="322897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Chief Executive Leung Chun-ying has said he "regrets" ____________controversial remarks last week.</a:t>
            </a:r>
          </a:p>
          <a:p>
            <a:pPr marL="0" indent="0">
              <a:spcBef>
                <a:spcPts val="0"/>
              </a:spcBef>
              <a:buSzPct val="25000"/>
              <a:buNone/>
            </a:pPr>
            <a:endParaRPr sz="2400" dirty="0">
              <a:solidFill>
                <a:schemeClr val="tx1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385763" indent="-385763">
              <a:buFont typeface="Arial"/>
              <a:buAutoNum type="alphaUcPeriod"/>
            </a:pPr>
            <a:r>
              <a:rPr lang="en-GB" sz="24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to make</a:t>
            </a:r>
          </a:p>
          <a:p>
            <a:pPr marL="385763" indent="-385763">
              <a:buFont typeface="Arial"/>
              <a:buAutoNum type="alphaUcPeriod"/>
            </a:pPr>
            <a:r>
              <a:rPr lang="en-GB" sz="24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making</a:t>
            </a:r>
          </a:p>
          <a:p>
            <a:pPr marL="385763" indent="-385763">
              <a:buFont typeface="Arial"/>
              <a:buAutoNum type="alphaUcPeriod"/>
            </a:pPr>
            <a:endParaRPr lang="en-GB" sz="2400" dirty="0"/>
          </a:p>
          <a:p>
            <a:pPr marL="385763" indent="-385763">
              <a:buFont typeface="Arial"/>
              <a:buAutoNum type="alphaUcPeriod"/>
            </a:pPr>
            <a:endParaRPr lang="en-GB" sz="2400" dirty="0"/>
          </a:p>
          <a:p>
            <a:pPr marL="0" indent="0">
              <a:buNone/>
            </a:pPr>
            <a:r>
              <a:rPr lang="en-GB" sz="750" dirty="0"/>
              <a:t>Source: http://www.news100hk.com/news/cy-leung-says-he-regrets-controversial-remarks-about-low-income-voters-55978</a:t>
            </a:r>
          </a:p>
        </p:txBody>
      </p:sp>
      <p:sp>
        <p:nvSpPr>
          <p:cNvPr id="359" name="Shape 359"/>
          <p:cNvSpPr txBox="1">
            <a:spLocks noGrp="1"/>
          </p:cNvSpPr>
          <p:nvPr>
            <p:ph type="sldNum" idx="12"/>
          </p:nvPr>
        </p:nvSpPr>
        <p:spPr>
          <a:xfrm>
            <a:off x="6457950" y="5639009"/>
            <a:ext cx="2114549" cy="25934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70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61" name="Shape 361"/>
          <p:cNvSpPr/>
          <p:nvPr/>
        </p:nvSpPr>
        <p:spPr>
          <a:xfrm>
            <a:off x="970597" y="4342149"/>
            <a:ext cx="1380172" cy="50607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050" name="Picture 2" descr="http://ichef-1.bbci.co.uk/news/624/media/images/68582000/jpg/_68582015_cyleung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3"/>
          <a:stretch/>
        </p:blipFill>
        <p:spPr bwMode="auto">
          <a:xfrm>
            <a:off x="4695228" y="3472186"/>
            <a:ext cx="3525441" cy="224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title"/>
          </p:nvPr>
        </p:nvSpPr>
        <p:spPr>
          <a:xfrm>
            <a:off x="938757" y="192822"/>
            <a:ext cx="7633742" cy="111909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GB" dirty="0"/>
              <a:t>CHOOSE THE RIGHT ANSWER</a:t>
            </a:r>
          </a:p>
        </p:txBody>
      </p:sp>
      <p:sp>
        <p:nvSpPr>
          <p:cNvPr id="368" name="Shape 368"/>
          <p:cNvSpPr txBox="1">
            <a:spLocks noGrp="1"/>
          </p:cNvSpPr>
          <p:nvPr>
            <p:ph type="sldNum" idx="12"/>
          </p:nvPr>
        </p:nvSpPr>
        <p:spPr>
          <a:xfrm>
            <a:off x="6457950" y="5639009"/>
            <a:ext cx="2114549" cy="25934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71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391" y="665825"/>
            <a:ext cx="6606610" cy="939762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K" dirty="0"/>
          </a:p>
          <a:p>
            <a:pPr marL="95250" indent="0">
              <a:buNone/>
            </a:pPr>
            <a:endParaRPr lang="en-US" altLang="zh-HK" dirty="0"/>
          </a:p>
        </p:txBody>
      </p:sp>
      <p:sp>
        <p:nvSpPr>
          <p:cNvPr id="10" name="Shape 358"/>
          <p:cNvSpPr txBox="1">
            <a:spLocks/>
          </p:cNvSpPr>
          <p:nvPr/>
        </p:nvSpPr>
        <p:spPr>
          <a:xfrm>
            <a:off x="712813" y="2571750"/>
            <a:ext cx="7633742" cy="322897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101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5800" marR="0" lvl="1" indent="-1143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270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397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397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397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397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397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397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indent="0">
              <a:spcBef>
                <a:spcPts val="0"/>
              </a:spcBef>
              <a:buSzPct val="25000"/>
              <a:buNone/>
            </a:pPr>
            <a:endParaRPr lang="en-US" sz="2400" dirty="0"/>
          </a:p>
          <a:p>
            <a:pPr marL="385763" indent="-385763">
              <a:buFont typeface="Arial"/>
              <a:buAutoNum type="alphaUcPeriod"/>
            </a:pPr>
            <a:r>
              <a:rPr lang="en-US" sz="24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showing</a:t>
            </a:r>
          </a:p>
          <a:p>
            <a:pPr marL="385763" indent="-385763">
              <a:buFont typeface="Arial"/>
              <a:buAutoNum type="alphaUcPeriod"/>
            </a:pPr>
            <a:r>
              <a:rPr lang="en-US" sz="24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to show</a:t>
            </a:r>
          </a:p>
          <a:p>
            <a:pPr marL="385763" indent="-385763">
              <a:buFont typeface="Arial"/>
              <a:buAutoNum type="alphaUcPeriod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385763" indent="-385763">
              <a:buFont typeface="Arial"/>
              <a:buAutoNum type="alphaUcPeriod"/>
            </a:pPr>
            <a:endParaRPr lang="en-US" sz="2400" dirty="0"/>
          </a:p>
          <a:p>
            <a:pPr marL="0" indent="0">
              <a:buNone/>
            </a:pPr>
            <a:endParaRPr lang="en-US" sz="750" dirty="0"/>
          </a:p>
          <a:p>
            <a:pPr marL="0" indent="0">
              <a:buNone/>
            </a:pPr>
            <a:r>
              <a:rPr lang="en-US" sz="750" dirty="0"/>
              <a:t>Source: https://www.facebook.com/permalink.php?story_fbid=1072374646114494&amp;id=121169804568321</a:t>
            </a:r>
          </a:p>
        </p:txBody>
      </p:sp>
      <p:sp>
        <p:nvSpPr>
          <p:cNvPr id="369" name="Shape 369"/>
          <p:cNvSpPr/>
          <p:nvPr/>
        </p:nvSpPr>
        <p:spPr>
          <a:xfrm>
            <a:off x="725469" y="3513908"/>
            <a:ext cx="1579582" cy="50607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91544" y="2492882"/>
            <a:ext cx="685148" cy="188173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1050" dirty="0">
                <a:solidFill>
                  <a:schemeClr val="tx1"/>
                </a:solidFill>
              </a:rPr>
              <a:t>?</a:t>
            </a:r>
            <a:endParaRPr lang="zh-HK" altLang="en-US" sz="105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title"/>
          </p:nvPr>
        </p:nvSpPr>
        <p:spPr>
          <a:xfrm>
            <a:off x="938758" y="1144039"/>
            <a:ext cx="7633742" cy="111909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GB" dirty="0"/>
              <a:t>CHOOSE THE RIGHT ANSWER</a:t>
            </a:r>
          </a:p>
        </p:txBody>
      </p:sp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>
          <a:xfrm>
            <a:off x="1002978" y="2263138"/>
            <a:ext cx="7633742" cy="373761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CY Leung’s youngest daughter, Leung Chung-yan, </a:t>
            </a:r>
          </a:p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forgot _____________ her carry-on baggage. </a:t>
            </a:r>
          </a:p>
          <a:p>
            <a:pPr marL="0" indent="0">
              <a:spcBef>
                <a:spcPts val="0"/>
              </a:spcBef>
              <a:buSzPct val="25000"/>
              <a:buNone/>
            </a:pPr>
            <a:endParaRPr sz="2400" dirty="0">
              <a:solidFill>
                <a:schemeClr val="tx1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385763" indent="-385763">
              <a:buFont typeface="Arial"/>
              <a:buAutoNum type="alphaUcPeriod"/>
            </a:pPr>
            <a:r>
              <a:rPr lang="en-GB" sz="24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to bring</a:t>
            </a:r>
          </a:p>
          <a:p>
            <a:pPr marL="385763" indent="-385763">
              <a:buFont typeface="Arial"/>
              <a:buAutoNum type="alphaUcPeriod"/>
            </a:pPr>
            <a:r>
              <a:rPr lang="en-GB" sz="24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bringing</a:t>
            </a:r>
          </a:p>
          <a:p>
            <a:pPr marL="385763" indent="-385763">
              <a:buFont typeface="Arial"/>
              <a:buAutoNum type="alphaUcPeriod"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altLang="zh-HK" sz="675" dirty="0"/>
          </a:p>
          <a:p>
            <a:pPr marL="0" indent="0">
              <a:buNone/>
            </a:pPr>
            <a:endParaRPr lang="en-GB" altLang="zh-HK" sz="675" dirty="0"/>
          </a:p>
          <a:p>
            <a:pPr marL="0" indent="0">
              <a:buNone/>
            </a:pPr>
            <a:r>
              <a:rPr lang="en-GB" altLang="zh-HK" sz="675" dirty="0"/>
              <a:t>Source: http://news.rthk.hk/rthk/en/component/k2/1254936-20160417.htm</a:t>
            </a:r>
          </a:p>
          <a:p>
            <a:pPr marL="385763" indent="-385763">
              <a:buFont typeface="Arial"/>
              <a:buAutoNum type="alphaUcPeriod"/>
            </a:pPr>
            <a:endParaRPr lang="en-GB" sz="375" dirty="0"/>
          </a:p>
        </p:txBody>
      </p:sp>
      <p:sp>
        <p:nvSpPr>
          <p:cNvPr id="396" name="Shape 396"/>
          <p:cNvSpPr txBox="1">
            <a:spLocks noGrp="1"/>
          </p:cNvSpPr>
          <p:nvPr>
            <p:ph type="sldNum" idx="12"/>
          </p:nvPr>
        </p:nvSpPr>
        <p:spPr>
          <a:xfrm>
            <a:off x="6457950" y="5639009"/>
            <a:ext cx="2114549" cy="25934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72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97" name="Shape 397"/>
          <p:cNvSpPr/>
          <p:nvPr/>
        </p:nvSpPr>
        <p:spPr>
          <a:xfrm>
            <a:off x="890858" y="3522999"/>
            <a:ext cx="1675995" cy="50607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028" name="Picture 4" descr="https://www.hongkongfp.com/wp-content/uploads/2016/04/2016-04-07-%E5%8D%88%E5%89%8D11.22.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70" y="3205139"/>
            <a:ext cx="3648755" cy="256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title"/>
          </p:nvPr>
        </p:nvSpPr>
        <p:spPr>
          <a:xfrm>
            <a:off x="938757" y="233300"/>
            <a:ext cx="7633742" cy="111909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GB" dirty="0"/>
              <a:t>CHOOSE THE RIGHT ANSWER</a:t>
            </a:r>
          </a:p>
        </p:txBody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04117" y="2350858"/>
            <a:ext cx="7633742" cy="2695193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indent="0">
              <a:buSzPct val="25000"/>
              <a:buNone/>
            </a:pPr>
            <a:endParaRPr sz="2400" dirty="0"/>
          </a:p>
          <a:p>
            <a:pPr marL="385763" indent="-385763">
              <a:buFont typeface="Arial"/>
              <a:buAutoNum type="alphaUcPeriod"/>
            </a:pPr>
            <a:r>
              <a:rPr lang="en-GB" sz="24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to broadcast</a:t>
            </a:r>
          </a:p>
          <a:p>
            <a:pPr marL="385763" indent="-385763">
              <a:buFont typeface="Arial"/>
              <a:buAutoNum type="alphaUcPeriod"/>
            </a:pPr>
            <a:r>
              <a:rPr lang="en-GB" sz="24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broadcasting</a:t>
            </a:r>
          </a:p>
        </p:txBody>
      </p:sp>
      <p:sp>
        <p:nvSpPr>
          <p:cNvPr id="405" name="Shape 405"/>
          <p:cNvSpPr txBox="1">
            <a:spLocks noGrp="1"/>
          </p:cNvSpPr>
          <p:nvPr>
            <p:ph type="sldNum" idx="12"/>
          </p:nvPr>
        </p:nvSpPr>
        <p:spPr>
          <a:xfrm>
            <a:off x="6457950" y="5639009"/>
            <a:ext cx="2114549" cy="25934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73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06" name="Shape 406"/>
          <p:cNvSpPr/>
          <p:nvPr/>
        </p:nvSpPr>
        <p:spPr>
          <a:xfrm>
            <a:off x="604117" y="3318483"/>
            <a:ext cx="2171740" cy="50607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95"/>
          <a:stretch/>
        </p:blipFill>
        <p:spPr>
          <a:xfrm>
            <a:off x="2915439" y="870013"/>
            <a:ext cx="6113152" cy="3169328"/>
          </a:xfrm>
          <a:prstGeom prst="rect">
            <a:avLst/>
          </a:prstGeom>
        </p:spPr>
      </p:pic>
      <p:pic>
        <p:nvPicPr>
          <p:cNvPr id="3074" name="Picture 2" descr="http://www.haoqiu365.com/uploadfile/2014/0506/201405061251553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072" y="4110364"/>
            <a:ext cx="2445832" cy="152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haoqiu365.com/uploadfile/2014/0506/20140506125155322.jpg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904" y="4110364"/>
            <a:ext cx="2445832" cy="152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858464" y="2339467"/>
            <a:ext cx="1008356" cy="376448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1050" dirty="0">
                <a:solidFill>
                  <a:schemeClr val="tx1"/>
                </a:solidFill>
              </a:rPr>
              <a:t>?</a:t>
            </a:r>
            <a:endParaRPr lang="zh-HK" altLang="en-US" sz="105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900" smtClean="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74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-56366" y="1"/>
          <a:ext cx="9200368" cy="4910957"/>
        </p:xfrm>
        <a:graphic>
          <a:graphicData uri="http://schemas.openxmlformats.org/drawingml/2006/table">
            <a:tbl>
              <a:tblPr firstRow="1" firstCol="1" bandRow="1">
                <a:tableStyleId>{53DA6BF1-8256-4F41-8444-E37C998B8AA9}</a:tableStyleId>
              </a:tblPr>
              <a:tblGrid>
                <a:gridCol w="2300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0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0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00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90397"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Verbs followed by </a:t>
                      </a:r>
                      <a:endParaRPr lang="zh-TW" sz="2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solidFill>
                            <a:schemeClr val="tx1"/>
                          </a:solidFill>
                          <a:effectLst/>
                        </a:rPr>
                        <a:t>G only</a:t>
                      </a:r>
                      <a:endParaRPr lang="zh-TW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Verbs followed by </a:t>
                      </a:r>
                      <a:endParaRPr lang="zh-TW" sz="2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solidFill>
                            <a:schemeClr val="tx1"/>
                          </a:solidFill>
                          <a:effectLst/>
                        </a:rPr>
                        <a:t>to-I only</a:t>
                      </a:r>
                      <a:endParaRPr lang="zh-TW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Verbs followed by </a:t>
                      </a:r>
                      <a:endParaRPr lang="zh-TW" sz="2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G or to-I with </a:t>
                      </a:r>
                      <a:endParaRPr lang="zh-TW" sz="2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solidFill>
                            <a:schemeClr val="tx1"/>
                          </a:solidFill>
                          <a:effectLst/>
                        </a:rPr>
                        <a:t>similar meanings</a:t>
                      </a:r>
                      <a:endParaRPr lang="zh-TW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Verbs followed by </a:t>
                      </a:r>
                      <a:endParaRPr lang="zh-TW" sz="2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G or to-I with </a:t>
                      </a:r>
                      <a:r>
                        <a:rPr lang="en-US" sz="2000" b="1" u="sng" dirty="0">
                          <a:solidFill>
                            <a:schemeClr val="tx1"/>
                          </a:solidFill>
                          <a:effectLst/>
                        </a:rPr>
                        <a:t>different meanings</a:t>
                      </a:r>
                      <a:endParaRPr lang="zh-TW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079"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dislike, avoid</a:t>
                      </a: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CE4CB"/>
                    </a:solidFill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 agree</a:t>
                      </a: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 like</a:t>
                      </a: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079"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can’t help</a:t>
                      </a: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 aim</a:t>
                      </a: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 love</a:t>
                      </a: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079"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consider</a:t>
                      </a: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CE4CB"/>
                    </a:solidFill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 choose</a:t>
                      </a: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hate </a:t>
                      </a: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079"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deny</a:t>
                      </a: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 promise</a:t>
                      </a: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086"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enjoy</a:t>
                      </a: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CE4CB"/>
                    </a:solidFill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 refuse</a:t>
                      </a: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079"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mind</a:t>
                      </a: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079"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suggest</a:t>
                      </a: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CE4CB"/>
                    </a:solidFill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615804" y="49044"/>
            <a:ext cx="7467365" cy="6808956"/>
            <a:chOff x="1603271" y="-1"/>
            <a:chExt cx="7467365" cy="6808957"/>
          </a:xfrm>
        </p:grpSpPr>
        <p:pic>
          <p:nvPicPr>
            <p:cNvPr id="8" name="Shape 108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27" r="10383"/>
            <a:stretch/>
          </p:blipFill>
          <p:spPr>
            <a:xfrm>
              <a:off x="5903369" y="5382798"/>
              <a:ext cx="2820145" cy="14261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Shape 109"/>
            <p:cNvSpPr/>
            <p:nvPr/>
          </p:nvSpPr>
          <p:spPr>
            <a:xfrm>
              <a:off x="1603271" y="4627887"/>
              <a:ext cx="4557684" cy="1888761"/>
            </a:xfrm>
            <a:prstGeom prst="wedgeEllipseCallout">
              <a:avLst>
                <a:gd name="adj1" fmla="val 63458"/>
                <a:gd name="adj2" fmla="val 52229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34275" rIns="68569" bIns="34275" anchor="ctr" anchorCtr="0">
              <a:noAutofit/>
            </a:bodyPr>
            <a:lstStyle/>
            <a:p>
              <a:pPr algn="ctr">
                <a:buSzPct val="25000"/>
              </a:pPr>
              <a:r>
                <a:rPr lang="en-GB" sz="3800" dirty="0">
                  <a:solidFill>
                    <a:schemeClr val="dk1"/>
                  </a:solidFill>
                  <a:latin typeface="Cabin"/>
                  <a:ea typeface="Cabin"/>
                  <a:cs typeface="Cabin"/>
                  <a:sym typeface="Cabin"/>
                </a:rPr>
                <a:t>What about this last column?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25468" y="-1"/>
              <a:ext cx="2245168" cy="4759440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147150" y="1905042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rgbClr val="0070C0"/>
                </a:solidFill>
              </a:rPr>
              <a:t>remember</a:t>
            </a:r>
            <a:endParaRPr lang="zh-TW" altLang="en-US" sz="24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3210" y="2336050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rgbClr val="0070C0"/>
                </a:solidFill>
              </a:rPr>
              <a:t>forget</a:t>
            </a:r>
            <a:endParaRPr lang="zh-TW" altLang="en-US" sz="24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638" y="2763065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rgbClr val="0070C0"/>
                </a:solidFill>
              </a:rPr>
              <a:t>regret</a:t>
            </a:r>
            <a:endParaRPr lang="zh-TW" altLang="en-US" sz="24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15224" y="3194073"/>
            <a:ext cx="824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70C0"/>
                </a:solidFill>
              </a:rPr>
              <a:t>stop</a:t>
            </a:r>
            <a:endParaRPr lang="zh-TW" alt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32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/>
          <p:nvPr/>
        </p:nvSpPr>
        <p:spPr>
          <a:xfrm>
            <a:off x="938758" y="1991675"/>
            <a:ext cx="6394625" cy="3588243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lnSpc>
                <a:spcPct val="110000"/>
              </a:lnSpc>
              <a:buClr>
                <a:schemeClr val="dk2"/>
              </a:buClr>
              <a:buSzPct val="25000"/>
            </a:pPr>
            <a:r>
              <a:rPr lang="en-GB" sz="2400" b="1" dirty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After the lesson, we have:</a:t>
            </a:r>
            <a:endParaRPr sz="2400" b="1" dirty="0">
              <a:solidFill>
                <a:schemeClr val="tx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indent="-45720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+mj-lt"/>
              <a:buAutoNum type="arabicPeriod"/>
            </a:pPr>
            <a:r>
              <a:rPr lang="en-GB" sz="24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Cabin"/>
              </a:rPr>
              <a:t>learnt that gerunds and/or to-infinitives follow some verbs</a:t>
            </a:r>
          </a:p>
          <a:p>
            <a:pPr marL="457200" indent="-45720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+mj-lt"/>
              <a:buAutoNum type="arabicPeriod"/>
            </a:pPr>
            <a:endParaRPr lang="en-GB" sz="2400" dirty="0">
              <a:solidFill>
                <a:schemeClr val="tx1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  <a:sym typeface="Cabin"/>
            </a:endParaRPr>
          </a:p>
          <a:p>
            <a:pPr marL="457200" indent="-457200">
              <a:lnSpc>
                <a:spcPct val="110000"/>
              </a:lnSpc>
              <a:spcBef>
                <a:spcPts val="525"/>
              </a:spcBef>
              <a:buClr>
                <a:schemeClr val="dk2"/>
              </a:buClr>
              <a:buSzPct val="100000"/>
              <a:buFont typeface="+mj-lt"/>
              <a:buAutoNum type="arabicPeriod"/>
            </a:pPr>
            <a:r>
              <a:rPr lang="en-GB" sz="24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Cabin"/>
              </a:rPr>
              <a:t>written a text about an unforgettable moment with verbs </a:t>
            </a:r>
            <a:r>
              <a:rPr lang="en-GB" sz="2400" b="1" i="1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Cabin"/>
              </a:rPr>
              <a:t>forget/remember/stop/regret</a:t>
            </a:r>
            <a:r>
              <a:rPr lang="en-GB" sz="2400" dirty="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Cabin"/>
              </a:rPr>
              <a:t> + gerund or to-infinitives</a:t>
            </a:r>
            <a:endParaRPr sz="2400" dirty="0">
              <a:solidFill>
                <a:schemeClr val="tx1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  <a:sym typeface="Cabin"/>
            </a:endParaRPr>
          </a:p>
        </p:txBody>
      </p:sp>
      <p:sp>
        <p:nvSpPr>
          <p:cNvPr id="413" name="Shape 413"/>
          <p:cNvSpPr txBox="1"/>
          <p:nvPr/>
        </p:nvSpPr>
        <p:spPr>
          <a:xfrm>
            <a:off x="1053058" y="1258339"/>
            <a:ext cx="7633742" cy="111909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2"/>
              </a:buClr>
              <a:buSzPct val="25000"/>
            </a:pPr>
            <a:r>
              <a:rPr lang="en-GB" sz="3825" dirty="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GERUNDS AND TO-INFINITIVES</a:t>
            </a:r>
          </a:p>
        </p:txBody>
      </p:sp>
      <p:pic>
        <p:nvPicPr>
          <p:cNvPr id="414" name="Shape 41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66418" y="3475503"/>
            <a:ext cx="2336566" cy="2675138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Shape 415"/>
          <p:cNvSpPr/>
          <p:nvPr/>
        </p:nvSpPr>
        <p:spPr>
          <a:xfrm>
            <a:off x="6738151" y="2259557"/>
            <a:ext cx="2238664" cy="1034059"/>
          </a:xfrm>
          <a:prstGeom prst="ribbon2">
            <a:avLst>
              <a:gd name="adj1" fmla="val 16667"/>
              <a:gd name="adj2" fmla="val 50000"/>
            </a:avLst>
          </a:prstGeom>
          <a:solidFill>
            <a:srgbClr val="FFFF00"/>
          </a:solidFill>
          <a:ln w="12700" cap="flat" cmpd="sng">
            <a:solidFill>
              <a:srgbClr val="B4821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SzPct val="25000"/>
            </a:pPr>
            <a:r>
              <a:rPr lang="en-GB" sz="2400" dirty="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Good job!</a:t>
            </a:r>
          </a:p>
        </p:txBody>
      </p:sp>
      <p:sp>
        <p:nvSpPr>
          <p:cNvPr id="416" name="Shape 416"/>
          <p:cNvSpPr txBox="1">
            <a:spLocks noGrp="1"/>
          </p:cNvSpPr>
          <p:nvPr>
            <p:ph type="sldNum" idx="12"/>
          </p:nvPr>
        </p:nvSpPr>
        <p:spPr>
          <a:xfrm>
            <a:off x="6457950" y="5639009"/>
            <a:ext cx="2114549" cy="25934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pPr algn="r">
                <a:buSzPct val="25000"/>
              </a:pPr>
              <a:t>75</a:t>
            </a:fld>
            <a:endParaRPr lang="en-GB" sz="900" dirty="0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655556" y="542576"/>
            <a:ext cx="6456444" cy="572625"/>
          </a:xfrm>
          <a:prstGeom prst="rect">
            <a:avLst/>
          </a:prstGeom>
        </p:spPr>
        <p:txBody>
          <a:bodyPr lIns="68569" tIns="68569" rIns="68569" bIns="68569" anchor="t" anchorCtr="0">
            <a:noAutofit/>
          </a:bodyPr>
          <a:lstStyle/>
          <a:p>
            <a:r>
              <a:rPr lang="en" sz="3600" dirty="0"/>
              <a:t>1.	Snoopy likes eating biscuits.</a:t>
            </a:r>
          </a:p>
        </p:txBody>
      </p:sp>
      <p:pic>
        <p:nvPicPr>
          <p:cNvPr id="113" name="Shape 11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135" y="886069"/>
            <a:ext cx="1225293" cy="1000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655556" y="1914050"/>
            <a:ext cx="6851661" cy="572625"/>
          </a:xfrm>
          <a:prstGeom prst="rect">
            <a:avLst/>
          </a:prstGeom>
        </p:spPr>
        <p:txBody>
          <a:bodyPr lIns="68569" tIns="68569" rIns="68569" bIns="68569" anchor="t" anchorCtr="0">
            <a:noAutofit/>
          </a:bodyPr>
          <a:lstStyle/>
          <a:p>
            <a:r>
              <a:rPr lang="en" sz="3600" dirty="0"/>
              <a:t>2.	Ironman tries to catch Snoopy.</a:t>
            </a:r>
          </a:p>
        </p:txBody>
      </p:sp>
      <p:pic>
        <p:nvPicPr>
          <p:cNvPr id="115" name="Shape 115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743" y="108937"/>
            <a:ext cx="1675218" cy="177808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655557" y="3162306"/>
            <a:ext cx="6354844" cy="1295394"/>
          </a:xfrm>
          <a:prstGeom prst="rect">
            <a:avLst/>
          </a:prstGeom>
        </p:spPr>
        <p:txBody>
          <a:bodyPr lIns="68569" tIns="68569" rIns="68569" bIns="68569" anchor="t" anchorCtr="0">
            <a:noAutofit/>
          </a:bodyPr>
          <a:lstStyle/>
          <a:p>
            <a:r>
              <a:rPr lang="en" sz="3600" dirty="0"/>
              <a:t>3.	Steve Jobs wanted to design 	the iphone 7.</a:t>
            </a:r>
          </a:p>
        </p:txBody>
      </p:sp>
      <p:pic>
        <p:nvPicPr>
          <p:cNvPr id="117" name="Shape 117"/>
          <p:cNvPicPr preferRelativeResize="0"/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833" y="2686819"/>
            <a:ext cx="1619067" cy="154468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655556" y="4719188"/>
            <a:ext cx="8259844" cy="1275212"/>
          </a:xfrm>
          <a:prstGeom prst="rect">
            <a:avLst/>
          </a:prstGeom>
        </p:spPr>
        <p:txBody>
          <a:bodyPr lIns="68569" tIns="68569" rIns="68569" bIns="68569" anchor="t" anchorCtr="0">
            <a:noAutofit/>
          </a:bodyPr>
          <a:lstStyle/>
          <a:p>
            <a:r>
              <a:rPr lang="en" sz="3600" dirty="0"/>
              <a:t>4.	Bigbang promised to hold </a:t>
            </a:r>
            <a:br>
              <a:rPr lang="en" sz="3600" dirty="0"/>
            </a:br>
            <a:r>
              <a:rPr lang="en" sz="3600" dirty="0"/>
              <a:t>	a concert in Hong Kong.</a:t>
            </a:r>
          </a:p>
        </p:txBody>
      </p:sp>
      <p:pic>
        <p:nvPicPr>
          <p:cNvPr id="119" name="Shape 119"/>
          <p:cNvPicPr preferRelativeResize="0"/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092" y="4668104"/>
            <a:ext cx="2520661" cy="18693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/>
          <p:cNvCxnSpPr/>
          <p:nvPr/>
        </p:nvCxnSpPr>
        <p:spPr>
          <a:xfrm>
            <a:off x="4062845" y="1115201"/>
            <a:ext cx="128847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15245" y="2486675"/>
            <a:ext cx="152053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91545" y="3719856"/>
            <a:ext cx="176459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091545" y="5243856"/>
            <a:ext cx="15265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183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687187" y="402632"/>
            <a:ext cx="7924799" cy="572625"/>
          </a:xfrm>
          <a:prstGeom prst="rect">
            <a:avLst/>
          </a:prstGeom>
        </p:spPr>
        <p:txBody>
          <a:bodyPr lIns="68569" tIns="68569" rIns="68569" bIns="68569" anchor="t" anchorCtr="0">
            <a:noAutofit/>
          </a:bodyPr>
          <a:lstStyle/>
          <a:p>
            <a:r>
              <a:rPr lang="en" sz="3600" dirty="0"/>
              <a:t>5.	Mr. Bean can’t stop laughing.</a:t>
            </a:r>
          </a:p>
        </p:txBody>
      </p:sp>
      <p:pic>
        <p:nvPicPr>
          <p:cNvPr id="125" name="Shape 12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7"/>
          <a:stretch/>
        </p:blipFill>
        <p:spPr>
          <a:xfrm>
            <a:off x="7231397" y="128967"/>
            <a:ext cx="1264903" cy="122866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687187" y="1977768"/>
            <a:ext cx="8266313" cy="1091381"/>
          </a:xfrm>
          <a:prstGeom prst="rect">
            <a:avLst/>
          </a:prstGeom>
        </p:spPr>
        <p:txBody>
          <a:bodyPr lIns="68569" tIns="68569" rIns="68569" bIns="68569" anchor="t" anchorCtr="0">
            <a:noAutofit/>
          </a:bodyPr>
          <a:lstStyle/>
          <a:p>
            <a:r>
              <a:rPr lang="en" sz="3600" dirty="0"/>
              <a:t>6.	Harry Potter remembers seeing 	Voldemort when he was small.</a:t>
            </a:r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4601" y="1816100"/>
            <a:ext cx="1614286" cy="137721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687186" y="3591356"/>
            <a:ext cx="8313911" cy="1323544"/>
          </a:xfrm>
          <a:prstGeom prst="rect">
            <a:avLst/>
          </a:prstGeom>
        </p:spPr>
        <p:txBody>
          <a:bodyPr lIns="68569" tIns="68569" rIns="68569" bIns="68569" anchor="t" anchorCtr="0">
            <a:noAutofit/>
          </a:bodyPr>
          <a:lstStyle/>
          <a:p>
            <a:r>
              <a:rPr lang="en" sz="3600" dirty="0"/>
              <a:t>7.	David Beckham loves playing </a:t>
            </a:r>
            <a:br>
              <a:rPr lang="en" sz="3600" dirty="0"/>
            </a:br>
            <a:r>
              <a:rPr lang="en" sz="3600" dirty="0"/>
              <a:t>	football very much!</a:t>
            </a:r>
          </a:p>
        </p:txBody>
      </p:sp>
      <p:pic>
        <p:nvPicPr>
          <p:cNvPr id="129" name="Shape 129"/>
          <p:cNvPicPr preferRelativeResize="0"/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44" y="3494258"/>
            <a:ext cx="1577756" cy="172188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687186" y="5216146"/>
            <a:ext cx="6948255" cy="1311654"/>
          </a:xfrm>
          <a:prstGeom prst="rect">
            <a:avLst/>
          </a:prstGeom>
        </p:spPr>
        <p:txBody>
          <a:bodyPr lIns="68569" tIns="68569" rIns="68569" bIns="68569" anchor="t" anchorCtr="0">
            <a:noAutofit/>
          </a:bodyPr>
          <a:lstStyle/>
          <a:p>
            <a:r>
              <a:rPr lang="en" sz="3600" dirty="0"/>
              <a:t>8.	Doraemon cannot forget living 	with 	Nobi.</a:t>
            </a:r>
          </a:p>
        </p:txBody>
      </p:sp>
      <p:pic>
        <p:nvPicPr>
          <p:cNvPr id="131" name="Shape 131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1766" y="5670927"/>
            <a:ext cx="1159331" cy="11550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5112327" y="975257"/>
            <a:ext cx="185997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34545" y="2499257"/>
            <a:ext cx="140089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21927" y="4199902"/>
            <a:ext cx="140089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271852" y="5800102"/>
            <a:ext cx="110389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251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rgbClr val="000000"/>
      </a:dk1>
      <a:lt1>
        <a:srgbClr val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2124</TotalTime>
  <Words>2175</Words>
  <Application>Microsoft Office PowerPoint</Application>
  <PresentationFormat>On-screen Show (4:3)</PresentationFormat>
  <Paragraphs>535</Paragraphs>
  <Slides>75</Slides>
  <Notes>24</Notes>
  <HiddenSlides>0</HiddenSlides>
  <MMClips>20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9" baseType="lpstr">
      <vt:lpstr>Aharoni</vt:lpstr>
      <vt:lpstr>Arial Unicode MS</vt:lpstr>
      <vt:lpstr>Cabin</vt:lpstr>
      <vt:lpstr>宋体</vt:lpstr>
      <vt:lpstr>新細明體</vt:lpstr>
      <vt:lpstr>Algerian</vt:lpstr>
      <vt:lpstr>Arial</vt:lpstr>
      <vt:lpstr>Baskerville Old Face</vt:lpstr>
      <vt:lpstr>Bell MT</vt:lpstr>
      <vt:lpstr>Calibri</vt:lpstr>
      <vt:lpstr>Gill Sans MT</vt:lpstr>
      <vt:lpstr>Impact</vt:lpstr>
      <vt:lpstr>Wingdings</vt:lpstr>
      <vt:lpstr>Badge</vt:lpstr>
      <vt:lpstr>GERUNDS &amp;  TO-INFINITIVES </vt:lpstr>
      <vt:lpstr>What sport do you like doing?</vt:lpstr>
      <vt:lpstr>What sport do you like doing?</vt:lpstr>
      <vt:lpstr>Gerund / -ing form</vt:lpstr>
      <vt:lpstr>What do you hate to do?</vt:lpstr>
      <vt:lpstr>What do you hate to do?</vt:lpstr>
      <vt:lpstr>Let’s play a game!</vt:lpstr>
      <vt:lpstr>1. Snoopy likes eating biscuits.</vt:lpstr>
      <vt:lpstr>5. Mr. Bean can’t stop laughing.</vt:lpstr>
      <vt:lpstr>9. MTR never forgets to  raise ticket prices.</vt:lpstr>
      <vt:lpstr>What are the verbs following ‘like’ and ‘love’?. </vt:lpstr>
      <vt:lpstr>What are the verbs following ‘like’ and ‘love’?. </vt:lpstr>
      <vt:lpstr>Compare the following sentences. Do they have similar meanings?</vt:lpstr>
      <vt:lpstr>PowerPoint Presentation</vt:lpstr>
      <vt:lpstr>Finish + G / to-I?</vt:lpstr>
      <vt:lpstr>decide</vt:lpstr>
      <vt:lpstr>Activity 1   Are these verbs followed by gerunds or to-infinitives?</vt:lpstr>
      <vt:lpstr>Activity 1   Are these verbs followed by gerunds or to-infinitives?</vt:lpstr>
      <vt:lpstr>Activity 1   Are these verbs followed by gerunds or to-infinitives?</vt:lpstr>
      <vt:lpstr>PowerPoint Presentation</vt:lpstr>
      <vt:lpstr>PowerPoint Presentation</vt:lpstr>
      <vt:lpstr>PowerPoint Presentation</vt:lpstr>
      <vt:lpstr>remember</vt:lpstr>
      <vt:lpstr>Remember + gerund? +to-infinitive?</vt:lpstr>
      <vt:lpstr>PowerPoint Presentation</vt:lpstr>
      <vt:lpstr>PowerPoint Presentation</vt:lpstr>
      <vt:lpstr>PowerPoint Presentation</vt:lpstr>
      <vt:lpstr>PowerPoint Presentation</vt:lpstr>
      <vt:lpstr>Remember + gerund? +to-infinitive?</vt:lpstr>
      <vt:lpstr>forget</vt:lpstr>
      <vt:lpstr>Forget + gerund? +to-infinitive?</vt:lpstr>
      <vt:lpstr>PowerPoint Presentation</vt:lpstr>
      <vt:lpstr>PowerPoint Presentation</vt:lpstr>
      <vt:lpstr>Forget + gerund? +to-infinitive?</vt:lpstr>
      <vt:lpstr>PowerPoint Presentation</vt:lpstr>
      <vt:lpstr>PowerPoint Presentation</vt:lpstr>
      <vt:lpstr>Some more examples</vt:lpstr>
      <vt:lpstr>Forget   + gerund? +to-infinitive?</vt:lpstr>
      <vt:lpstr>regret</vt:lpstr>
      <vt:lpstr>Regret + gerund? +to-infinitive?</vt:lpstr>
      <vt:lpstr>PowerPoint Presentation</vt:lpstr>
      <vt:lpstr>PowerPoint Presentation</vt:lpstr>
      <vt:lpstr>PowerPoint Presentation</vt:lpstr>
      <vt:lpstr>Some more examples</vt:lpstr>
      <vt:lpstr>Regret + gerund? +to-infinitive?</vt:lpstr>
      <vt:lpstr>stop</vt:lpstr>
      <vt:lpstr>Stop + gerund? +to-infinitive?</vt:lpstr>
      <vt:lpstr>PowerPoint Presentation</vt:lpstr>
      <vt:lpstr>PowerPoint Presentation</vt:lpstr>
      <vt:lpstr>PowerPoint Presentation</vt:lpstr>
      <vt:lpstr>PowerPoint Presentation</vt:lpstr>
      <vt:lpstr>Some more examples</vt:lpstr>
      <vt:lpstr>Stop + gerund? +to-infinitive?</vt:lpstr>
      <vt:lpstr>Activity 4   </vt:lpstr>
      <vt:lpstr>VIDEO “Mr. Bean – The Exam”</vt:lpstr>
      <vt:lpstr>PowerPoint Presentation</vt:lpstr>
      <vt:lpstr>PowerPoint Presentation</vt:lpstr>
      <vt:lpstr>PowerPoint Presentation</vt:lpstr>
      <vt:lpstr>Activity 4  Writing Time</vt:lpstr>
      <vt:lpstr>Situation</vt:lpstr>
      <vt:lpstr>Rules of the competition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WRAPPING UP</vt:lpstr>
      <vt:lpstr>CAN YOU MATCH THE STRUCTURES WITH THE MEANINGS?</vt:lpstr>
      <vt:lpstr>CAN YOU MATCH THE COMBINATIONS AND THE MEANINGS?</vt:lpstr>
      <vt:lpstr>CHOOSE THE RIGHT ANSWER</vt:lpstr>
      <vt:lpstr>CHOOSE THE RIGHT ANSWER</vt:lpstr>
      <vt:lpstr>CHOOSE THE RIGHT ANSWER</vt:lpstr>
      <vt:lpstr>CHOOSE THE RIGHT ANSWER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GERUNDS &amp;  TO-INFINITIVES JUNIOR SECONDARY</dc:title>
  <dc:creator>LEE, Fung King Jackie</dc:creator>
  <cp:lastModifiedBy>Shi Li</cp:lastModifiedBy>
  <cp:revision>186</cp:revision>
  <cp:lastPrinted>2016-05-29T11:52:35Z</cp:lastPrinted>
  <dcterms:modified xsi:type="dcterms:W3CDTF">2016-07-07T04:16:37Z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12775529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D7.0.6</vt:lpwstr>
  </property>
</Properties>
</file>