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tiff" Extension="tiff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KIEd" initials="HKIE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6"/>
  </p:normalViewPr>
  <p:slideViewPr>
    <p:cSldViewPr snapToGrid="0" snapToObjects="1">
      <p:cViewPr varScale="1">
        <p:scale>
          <a:sx n="81" d="100"/>
          <a:sy n="81" d="100"/>
        </p:scale>
        <p:origin x="1013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4ECE75-73BE-4CFD-A09B-32BFDFCD00BF}" type="datetimeFigureOut">
              <a:rPr lang="zh-TW" altLang="en-US" smtClean="0"/>
              <a:t>2016/6/30</a:t>
            </a:fld>
            <a:endParaRPr lang="zh-TW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898323-1F2E-4189-BDA0-39FEA6D6DF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4453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9A90F-323B-40BF-A992-81B188B7177E}" type="datetime1">
              <a:rPr lang="en-US" altLang="zh-TW" smtClean="0"/>
              <a:t>30/6/2016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CA509-19BE-3549-94ED-B5567DF97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05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F3732-7472-4608-9C30-3236EDAD5733}" type="datetime1">
              <a:rPr lang="en-US" altLang="zh-TW" smtClean="0"/>
              <a:t>30/6/2016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CA509-19BE-3549-94ED-B5567DF97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0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4EAB8-894A-45B2-989A-9EDD08AF0632}" type="datetime1">
              <a:rPr lang="en-US" altLang="zh-TW" smtClean="0"/>
              <a:t>30/6/2016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CA509-19BE-3549-94ED-B5567DF97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15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947C2-1C87-418B-9787-DC460106459F}" type="datetime1">
              <a:rPr lang="en-US" altLang="zh-TW" smtClean="0"/>
              <a:t>30/6/2016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CA509-19BE-3549-94ED-B5567DF97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746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16888-C812-438D-BA74-4AFA6E997307}" type="datetime1">
              <a:rPr lang="en-US" altLang="zh-TW" smtClean="0"/>
              <a:t>30/6/2016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CA509-19BE-3549-94ED-B5567DF97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177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59F58-4B83-4D66-8B9F-A8555D56665C}" type="datetime1">
              <a:rPr lang="en-US" altLang="zh-TW" smtClean="0"/>
              <a:t>30/6/2016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CA509-19BE-3549-94ED-B5567DF97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50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6D934-0147-4A1F-803A-6257B5F113FC}" type="datetime1">
              <a:rPr lang="en-US" altLang="zh-TW" smtClean="0"/>
              <a:t>30/6/2016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CA509-19BE-3549-94ED-B5567DF97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348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68BC1-53E4-4724-B817-94624231DD47}" type="datetime1">
              <a:rPr lang="en-US" altLang="zh-TW" smtClean="0"/>
              <a:t>30/6/2016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CA509-19BE-3549-94ED-B5567DF97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89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889D7-F4BE-46E7-B2D7-F22E00071513}" type="datetime1">
              <a:rPr lang="en-US" altLang="zh-TW" smtClean="0"/>
              <a:t>30/6/2016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CA509-19BE-3549-94ED-B5567DF97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30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113A-B80A-45CD-B821-32ADD0C98347}" type="datetime1">
              <a:rPr lang="en-US" altLang="zh-TW" smtClean="0"/>
              <a:t>30/6/2016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CA509-19BE-3549-94ED-B5567DF97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977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D59CC-65F0-4582-AF51-387689B793BE}" type="datetime1">
              <a:rPr lang="en-US" altLang="zh-TW" smtClean="0"/>
              <a:t>30/6/2016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CA509-19BE-3549-94ED-B5567DF97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18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F115D-DE98-4FBF-AA6A-386E86C83AEE}" type="datetime1">
              <a:rPr lang="en-US" altLang="zh-TW" smtClean="0"/>
              <a:t>30/6/2016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CA509-19BE-3549-94ED-B5567DF97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881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3" Target="../media/image2.png" Type="http://schemas.openxmlformats.org/officeDocument/2006/relationships/image"/><Relationship Id="rId2" Target="../media/image1.png" Type="http://schemas.openxmlformats.org/officeDocument/2006/relationships/image"/><Relationship Id="rId1" Target="../slideLayouts/slideLayout1.xml" Type="http://schemas.openxmlformats.org/officeDocument/2006/relationships/slideLayout"/><Relationship Id="rId4" Target="../media/image3.png" Type="http://schemas.openxmlformats.org/officeDocument/2006/relationships/image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 ?><Relationships xmlns="http://schemas.openxmlformats.org/package/2006/relationships"><Relationship Id="rId3" Target="../media/image2.png" Type="http://schemas.openxmlformats.org/officeDocument/2006/relationships/image"/><Relationship Id="rId2" Target="../media/image4.jpeg" Type="http://schemas.openxmlformats.org/officeDocument/2006/relationships/image"/><Relationship Id="rId1" Target="../slideLayouts/slideLayout7.xml" Type="http://schemas.openxmlformats.org/officeDocument/2006/relationships/slideLayout"/><Relationship Id="rId4" Target="../media/image3.png" Type="http://schemas.openxmlformats.org/officeDocument/2006/relationships/image"/></Relationships>
</file>

<file path=ppt/slides/_rels/slide4.xml.rels><?xml version="1.0" encoding="UTF-8" standalone="yes" ?><Relationships xmlns="http://schemas.openxmlformats.org/package/2006/relationships"><Relationship Id="rId3" Target="../media/image2.png" Type="http://schemas.openxmlformats.org/officeDocument/2006/relationships/image"/><Relationship Id="rId2" Target="../media/image4.jpeg" Type="http://schemas.openxmlformats.org/officeDocument/2006/relationships/image"/><Relationship Id="rId1" Target="../slideLayouts/slideLayout7.xml" Type="http://schemas.openxmlformats.org/officeDocument/2006/relationships/slideLayout"/><Relationship Id="rId4" Target="../media/image3.png" Type="http://schemas.openxmlformats.org/officeDocument/2006/relationships/image"/></Relationships>
</file>

<file path=ppt/slides/_rels/slide5.xml.rels><?xml version="1.0" encoding="UTF-8" standalone="yes" ?><Relationships xmlns="http://schemas.openxmlformats.org/package/2006/relationships"><Relationship Id="rId3" Target="../media/image2.png" Type="http://schemas.openxmlformats.org/officeDocument/2006/relationships/image"/><Relationship Id="rId2" Target="../media/image5.jpeg" Type="http://schemas.openxmlformats.org/officeDocument/2006/relationships/image"/><Relationship Id="rId1" Target="../slideLayouts/slideLayout7.xml" Type="http://schemas.openxmlformats.org/officeDocument/2006/relationships/slideLayout"/><Relationship Id="rId4" Target="../media/image3.png" Type="http://schemas.openxmlformats.org/officeDocument/2006/relationships/image"/></Relationships>
</file>

<file path=ppt/slides/_rels/slide6.xml.rels><?xml version="1.0" encoding="UTF-8" standalone="yes" ?><Relationships xmlns="http://schemas.openxmlformats.org/package/2006/relationships"><Relationship Id="rId3" Target="../media/image2.png" Type="http://schemas.openxmlformats.org/officeDocument/2006/relationships/image"/><Relationship Id="rId2" Target="../media/image5.jpeg" Type="http://schemas.openxmlformats.org/officeDocument/2006/relationships/image"/><Relationship Id="rId1" Target="../slideLayouts/slideLayout7.xml" Type="http://schemas.openxmlformats.org/officeDocument/2006/relationships/slideLayout"/><Relationship Id="rId4" Target="../media/image3.png" Type="http://schemas.openxmlformats.org/officeDocument/2006/relationships/image"/></Relationships>
</file>

<file path=ppt/slides/_rels/slide7.xml.rels><?xml version="1.0" encoding="UTF-8" standalone="yes" ?><Relationships xmlns="http://schemas.openxmlformats.org/package/2006/relationships"><Relationship Id="rId3" Target="../media/image2.png" Type="http://schemas.openxmlformats.org/officeDocument/2006/relationships/image"/><Relationship Id="rId2" Target="../media/image6.jpeg" Type="http://schemas.openxmlformats.org/officeDocument/2006/relationships/image"/><Relationship Id="rId1" Target="../slideLayouts/slideLayout7.xml" Type="http://schemas.openxmlformats.org/officeDocument/2006/relationships/slideLayout"/><Relationship Id="rId5" Target="../media/image7.jpeg" Type="http://schemas.openxmlformats.org/officeDocument/2006/relationships/image"/><Relationship Id="rId4" Target="../media/image3.png" Type="http://schemas.openxmlformats.org/officeDocument/2006/relationships/image"/></Relationships>
</file>

<file path=ppt/slides/_rels/slide8.xml.rels><?xml version="1.0" encoding="UTF-8" standalone="yes" ?><Relationships xmlns="http://schemas.openxmlformats.org/package/2006/relationships"><Relationship Id="rId3" Target="../media/image9.png" Type="http://schemas.openxmlformats.org/officeDocument/2006/relationships/image"/><Relationship Id="rId2" Target="../media/image8.jpeg" Type="http://schemas.openxmlformats.org/officeDocument/2006/relationships/image"/><Relationship Id="rId1" Target="../slideLayouts/slideLayout7.xml" Type="http://schemas.openxmlformats.org/officeDocument/2006/relationships/slideLayout"/><Relationship Id="rId5" Target="../media/image3.png" Type="http://schemas.openxmlformats.org/officeDocument/2006/relationships/image"/><Relationship Id="rId4" Target="../media/image2.pn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alphaModFix amt="35000"/>
          </a:blip>
          <a:stretch>
            <a:fillRect/>
          </a:stretch>
        </p:blipFill>
        <p:spPr>
          <a:xfrm>
            <a:off x="348541" y="439387"/>
            <a:ext cx="8308571" cy="593469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6626" y="826913"/>
            <a:ext cx="7772400" cy="2387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Let’s go to school with Charlie and Lucy!</a:t>
            </a:r>
            <a:endParaRPr lang="en-US" dirty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02428" y="4986779"/>
            <a:ext cx="6858000" cy="2139203"/>
          </a:xfrm>
        </p:spPr>
        <p:txBody>
          <a:bodyPr/>
          <a:lstStyle/>
          <a:p>
            <a:r>
              <a:rPr lang="en-US" sz="3200" dirty="0" smtClean="0"/>
              <a:t>Gerunds and </a:t>
            </a:r>
            <a:r>
              <a:rPr lang="en-US" sz="3200" dirty="0" smtClean="0"/>
              <a:t>Infinitives</a:t>
            </a:r>
            <a:endParaRPr lang="en-US" sz="3200" dirty="0" smtClean="0"/>
          </a:p>
          <a:p>
            <a:r>
              <a:rPr lang="en-US" dirty="0" err="1" smtClean="0"/>
              <a:t>Mak</a:t>
            </a:r>
            <a:r>
              <a:rPr lang="en-US" dirty="0" smtClean="0"/>
              <a:t>, Tin Lun Colin; </a:t>
            </a:r>
            <a:r>
              <a:rPr lang="en-US" dirty="0" err="1" smtClean="0"/>
              <a:t>Lee,</a:t>
            </a:r>
            <a:r>
              <a:rPr lang="en-US" dirty="0" smtClean="0"/>
              <a:t> Fung King Jackie</a:t>
            </a:r>
          </a:p>
          <a:p>
            <a:r>
              <a:rPr lang="en-US" dirty="0" smtClean="0"/>
              <a:t>The Education University of Hong Kong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472" y="3406827"/>
            <a:ext cx="1729344" cy="335477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6390" y="3480067"/>
            <a:ext cx="1961854" cy="3358658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CA509-19BE-3549-94ED-B5567DF9753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1401289" y="498764"/>
            <a:ext cx="6483927" cy="2018805"/>
          </a:xfrm>
          <a:prstGeom prst="wedgeRoundRectCallout">
            <a:avLst>
              <a:gd name="adj1" fmla="val 596"/>
              <a:gd name="adj2" fmla="val 43677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ysClr val="windowText" lastClr="000000"/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Charlie and Lucy are good friends. They are studying overseas together</a:t>
            </a:r>
            <a:r>
              <a:rPr lang="en-US" sz="3200" dirty="0">
                <a:solidFill>
                  <a:sysClr val="windowText" lastClr="000000"/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.</a:t>
            </a:r>
            <a:r>
              <a:rPr lang="en-US" sz="3200" dirty="0" smtClean="0">
                <a:solidFill>
                  <a:sysClr val="windowText" lastClr="000000"/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 Let’s go to school with them!</a:t>
            </a:r>
            <a:endParaRPr lang="en-US" sz="3200" dirty="0">
              <a:solidFill>
                <a:sysClr val="windowText" lastClr="000000"/>
              </a:solidFill>
              <a:latin typeface="Abadi MT Condensed Light" charset="0"/>
              <a:ea typeface="Abadi MT Condensed Light" charset="0"/>
              <a:cs typeface="Abadi MT Condensed Light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91294" y="3823855"/>
            <a:ext cx="1075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mtClean="0">
                <a:latin typeface="American Typewriter" charset="0"/>
                <a:ea typeface="American Typewriter" charset="0"/>
                <a:cs typeface="American Typewriter" charset="0"/>
              </a:rPr>
              <a:t>Charlie</a:t>
            </a:r>
            <a:endParaRPr lang="en-US" sz="2000" dirty="0"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18101" y="3847606"/>
            <a:ext cx="7873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mtClean="0">
                <a:latin typeface="American Typewriter" charset="0"/>
                <a:ea typeface="American Typewriter" charset="0"/>
                <a:cs typeface="American Typewriter" charset="0"/>
              </a:rPr>
              <a:t>Lucy</a:t>
            </a:r>
            <a:endParaRPr lang="en-US" sz="2000" dirty="0"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727" y="3208858"/>
            <a:ext cx="1729344" cy="335477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3750" y="3281935"/>
            <a:ext cx="1961854" cy="3358658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CA509-19BE-3549-94ED-B5567DF9753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469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alphaModFix amt="7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Oval Callout 4"/>
          <p:cNvSpPr/>
          <p:nvPr/>
        </p:nvSpPr>
        <p:spPr>
          <a:xfrm>
            <a:off x="1466773" y="1204883"/>
            <a:ext cx="2802577" cy="1039549"/>
          </a:xfrm>
          <a:prstGeom prst="wedgeEllipseCallout">
            <a:avLst>
              <a:gd name="adj1" fmla="val 37116"/>
              <a:gd name="adj2" fmla="val 138695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ysClr val="windowText" lastClr="00000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Good morning, Lucy! </a:t>
            </a:r>
            <a:endParaRPr lang="en-US" sz="2000" dirty="0">
              <a:solidFill>
                <a:sysClr val="windowText" lastClr="000000"/>
              </a:solidFill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4453928" y="1195243"/>
            <a:ext cx="2899559" cy="983665"/>
          </a:xfrm>
          <a:prstGeom prst="wedgeEllipseCallout">
            <a:avLst>
              <a:gd name="adj1" fmla="val -13516"/>
              <a:gd name="adj2" fmla="val 180417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ysClr val="windowText" lastClr="00000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Good morning</a:t>
            </a:r>
            <a:r>
              <a:rPr lang="en-US" sz="2000" smtClean="0">
                <a:solidFill>
                  <a:sysClr val="windowText" lastClr="00000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, Charlie!</a:t>
            </a:r>
            <a:endParaRPr lang="en-US" sz="2000" dirty="0">
              <a:solidFill>
                <a:sysClr val="windowText" lastClr="000000"/>
              </a:solidFill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904" y="3366697"/>
            <a:ext cx="1716432" cy="335477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9358" y="3441333"/>
            <a:ext cx="1961854" cy="3358658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CA509-19BE-3549-94ED-B5567DF97538}" type="slidenum">
              <a:rPr lang="en-US" smtClean="0"/>
              <a:t>3</a:t>
            </a:fld>
            <a:endParaRPr lang="en-US"/>
          </a:p>
        </p:txBody>
      </p:sp>
      <p:sp>
        <p:nvSpPr>
          <p:cNvPr id="9" name="Oval Callout 8"/>
          <p:cNvSpPr/>
          <p:nvPr/>
        </p:nvSpPr>
        <p:spPr>
          <a:xfrm>
            <a:off x="182877" y="2233505"/>
            <a:ext cx="3873734" cy="1681716"/>
          </a:xfrm>
          <a:prstGeom prst="wedgeEllipseCallout">
            <a:avLst>
              <a:gd name="adj1" fmla="val 39250"/>
              <a:gd name="adj2" fmla="val 58711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ysClr val="windowText" lastClr="00000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Where do you like to sit in the English lesson later? Would you like to sit with me?</a:t>
            </a:r>
            <a:endParaRPr lang="en-US" sz="2000" dirty="0">
              <a:solidFill>
                <a:sysClr val="windowText" lastClr="000000"/>
              </a:solidFill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sp>
        <p:nvSpPr>
          <p:cNvPr id="12" name="Oval Callout 11"/>
          <p:cNvSpPr/>
          <p:nvPr/>
        </p:nvSpPr>
        <p:spPr>
          <a:xfrm>
            <a:off x="5736123" y="2178908"/>
            <a:ext cx="3315195" cy="1436452"/>
          </a:xfrm>
          <a:prstGeom prst="wedgeEllipseCallout">
            <a:avLst>
              <a:gd name="adj1" fmla="val -27131"/>
              <a:gd name="adj2" fmla="val 7494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ysClr val="windowText" lastClr="00000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Yes! I’d love to sit next to you! Let me take my bag first.</a:t>
            </a:r>
            <a:endParaRPr lang="en-US" sz="2000" dirty="0">
              <a:solidFill>
                <a:sysClr val="windowText" lastClr="000000"/>
              </a:solidFill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8215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48 -0.00116 L 0.33594 -0.01459 " pathEditMode="relative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22222E-6 L -0.27934 0.0085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76" y="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1" animBg="1"/>
      <p:bldP spid="9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alphaModFix amt="7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03337" y="1282536"/>
            <a:ext cx="25183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Let’s </a:t>
            </a:r>
            <a:r>
              <a:rPr lang="en-US" sz="2400" smtClean="0">
                <a:solidFill>
                  <a:schemeClr val="bg1">
                    <a:lumMod val="95000"/>
                  </a:schemeClr>
                </a:solidFill>
              </a:rPr>
              <a:t>learn English!</a:t>
            </a:r>
            <a:endParaRPr lang="en-US" sz="240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819396" y="1513368"/>
            <a:ext cx="3954484" cy="1203434"/>
          </a:xfrm>
          <a:prstGeom prst="wedgeRoundRectCallout">
            <a:avLst>
              <a:gd name="adj1" fmla="val 11599"/>
              <a:gd name="adj2" fmla="val 108093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ysClr val="windowText" lastClr="00000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Lucy, which subject do you like best? I enjoy having Mathematics lessons.</a:t>
            </a:r>
            <a:endParaRPr lang="en-US" sz="2000" dirty="0">
              <a:solidFill>
                <a:sysClr val="windowText" lastClr="000000"/>
              </a:solidFill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4981698" y="1009402"/>
            <a:ext cx="3954484" cy="1476567"/>
          </a:xfrm>
          <a:prstGeom prst="wedgeRoundRectCallout">
            <a:avLst>
              <a:gd name="adj1" fmla="val -19032"/>
              <a:gd name="adj2" fmla="val 98181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ysClr val="windowText" lastClr="00000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I like to learn Mathematics, too. But my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favourite</a:t>
            </a:r>
            <a:r>
              <a:rPr lang="en-US" sz="2000" dirty="0" smtClean="0">
                <a:solidFill>
                  <a:sysClr val="windowText" lastClr="00000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 subject is English. I like studying English. </a:t>
            </a:r>
            <a:endParaRPr lang="en-US" sz="2000" dirty="0">
              <a:solidFill>
                <a:sysClr val="windowText" lastClr="000000"/>
              </a:solidFill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855568" y="3388966"/>
            <a:ext cx="1716432" cy="335477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8857" y="3388966"/>
            <a:ext cx="1961854" cy="3358658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CA509-19BE-3549-94ED-B5567DF9753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717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682088" y="162709"/>
            <a:ext cx="7787879" cy="5288066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456457" y="356260"/>
            <a:ext cx="2369870" cy="69713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ysClr val="windowText" lastClr="000000"/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In recess</a:t>
            </a:r>
            <a:r>
              <a:rPr lang="is-IS" sz="3200" dirty="0" smtClean="0">
                <a:solidFill>
                  <a:sysClr val="windowText" lastClr="000000"/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…</a:t>
            </a:r>
            <a:endParaRPr lang="en-US" sz="3200" dirty="0">
              <a:solidFill>
                <a:sysClr val="windowText" lastClr="000000"/>
              </a:solidFill>
              <a:latin typeface="Abadi MT Condensed Light" charset="0"/>
              <a:ea typeface="Abadi MT Condensed Light" charset="0"/>
              <a:cs typeface="Abadi MT Condensed Light" charset="0"/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635959" y="1579418"/>
            <a:ext cx="3963761" cy="1401320"/>
          </a:xfrm>
          <a:prstGeom prst="wedgeRectCallout">
            <a:avLst>
              <a:gd name="adj1" fmla="val 11524"/>
              <a:gd name="adj2" fmla="val 74829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ysClr val="windowText" lastClr="00000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Charlie, do you want to play games together?</a:t>
            </a:r>
            <a:endParaRPr lang="en-US" sz="2400" dirty="0">
              <a:solidFill>
                <a:sysClr val="windowText" lastClr="000000"/>
              </a:solidFill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4838305" y="1310420"/>
            <a:ext cx="3963761" cy="1496322"/>
          </a:xfrm>
          <a:prstGeom prst="wedgeRectCallout">
            <a:avLst>
              <a:gd name="adj1" fmla="val 1338"/>
              <a:gd name="adj2" fmla="val 83733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ysClr val="windowText" lastClr="00000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No, I am sorry. I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practise</a:t>
            </a:r>
            <a:r>
              <a:rPr lang="en-US" sz="2400" dirty="0" smtClean="0">
                <a:solidFill>
                  <a:sysClr val="windowText" lastClr="00000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 playing the piano in recess.</a:t>
            </a:r>
            <a:endParaRPr lang="en-US" sz="2400" dirty="0">
              <a:solidFill>
                <a:sysClr val="windowText" lastClr="000000"/>
              </a:solidFill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1596" y="3218213"/>
            <a:ext cx="1738157" cy="335477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155884" y="3214334"/>
            <a:ext cx="2001608" cy="3358658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CA509-19BE-3549-94ED-B5567DF9753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151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38 -0.01389 L 0.37327 -0.01389 " pathEditMode="relative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682088" y="162709"/>
            <a:ext cx="7787879" cy="5288066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456457" y="356260"/>
            <a:ext cx="2369870" cy="69713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ysClr val="windowText" lastClr="000000"/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In recess</a:t>
            </a:r>
            <a:r>
              <a:rPr lang="is-IS" sz="3200" dirty="0" smtClean="0">
                <a:solidFill>
                  <a:sysClr val="windowText" lastClr="000000"/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…</a:t>
            </a:r>
            <a:endParaRPr lang="en-US" sz="3200" dirty="0">
              <a:solidFill>
                <a:sysClr val="windowText" lastClr="000000"/>
              </a:solidFill>
              <a:latin typeface="Abadi MT Condensed Light" charset="0"/>
              <a:ea typeface="Abadi MT Condensed Light" charset="0"/>
              <a:cs typeface="Abadi MT Condensed Light" charset="0"/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612266" y="1591295"/>
            <a:ext cx="4226039" cy="1215448"/>
          </a:xfrm>
          <a:prstGeom prst="wedgeRectCallout">
            <a:avLst>
              <a:gd name="adj1" fmla="val 11524"/>
              <a:gd name="adj2" fmla="val 74829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ysClr val="windowText" lastClr="00000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It’s ok. I can’t wait to watch you play the piano!</a:t>
            </a:r>
            <a:endParaRPr lang="en-US" sz="2400" dirty="0">
              <a:solidFill>
                <a:sysClr val="windowText" lastClr="000000"/>
              </a:solidFill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5039497" y="1425039"/>
            <a:ext cx="3963761" cy="1229934"/>
          </a:xfrm>
          <a:prstGeom prst="wedgeRectCallout">
            <a:avLst>
              <a:gd name="adj1" fmla="val -19933"/>
              <a:gd name="adj2" fmla="val 98018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ysClr val="windowText" lastClr="00000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Thank you, Lucy! I will invite you to come to my performance!</a:t>
            </a:r>
            <a:endParaRPr lang="en-US" sz="2400" dirty="0">
              <a:solidFill>
                <a:sysClr val="windowText" lastClr="000000"/>
              </a:solidFill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1596" y="3218213"/>
            <a:ext cx="1738157" cy="335477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836697" y="3218213"/>
            <a:ext cx="2001608" cy="3358658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CA509-19BE-3549-94ED-B5567DF9753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148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456456" y="356260"/>
            <a:ext cx="3224895" cy="69713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ysClr val="windowText" lastClr="000000"/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During lunch</a:t>
            </a:r>
            <a:r>
              <a:rPr lang="is-IS" sz="3200" dirty="0" smtClean="0">
                <a:solidFill>
                  <a:sysClr val="windowText" lastClr="000000"/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…</a:t>
            </a:r>
            <a:endParaRPr lang="en-US" sz="3200" dirty="0">
              <a:solidFill>
                <a:sysClr val="windowText" lastClr="000000"/>
              </a:solidFill>
              <a:latin typeface="Abadi MT Condensed Light" charset="0"/>
              <a:ea typeface="Abadi MT Condensed Light" charset="0"/>
              <a:cs typeface="Abadi MT Condensed Light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908099" y="1137226"/>
            <a:ext cx="3224895" cy="1154549"/>
          </a:xfrm>
          <a:prstGeom prst="wedgeRoundRectCallout">
            <a:avLst>
              <a:gd name="adj1" fmla="val 25981"/>
              <a:gd name="adj2" fmla="val 134937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Charlie, what do you want to have for lunch?</a:t>
            </a:r>
            <a:endParaRPr lang="en-US" sz="2000" dirty="0">
              <a:solidFill>
                <a:schemeClr val="tx1"/>
              </a:solidFill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5041093" y="1686296"/>
            <a:ext cx="2956956" cy="1027869"/>
          </a:xfrm>
          <a:prstGeom prst="wedgeRoundRectCallout">
            <a:avLst>
              <a:gd name="adj1" fmla="val -23506"/>
              <a:gd name="adj2" fmla="val 91668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Do you mind </a:t>
            </a:r>
            <a:r>
              <a:rPr lang="en-US" sz="2000" smtClean="0">
                <a:solidFill>
                  <a:schemeClr val="tx1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having sandwiches?</a:t>
            </a:r>
            <a:endParaRPr lang="en-US" sz="2000" dirty="0">
              <a:solidFill>
                <a:schemeClr val="tx1"/>
              </a:solidFill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4244" y="3428999"/>
            <a:ext cx="1738157" cy="335477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429410" y="3428999"/>
            <a:ext cx="2001608" cy="3358658"/>
          </a:xfrm>
          <a:prstGeom prst="rect">
            <a:avLst/>
          </a:prstGeom>
        </p:spPr>
      </p:pic>
      <p:sp>
        <p:nvSpPr>
          <p:cNvPr id="13" name="Rounded Rectangular Callout 12"/>
          <p:cNvSpPr/>
          <p:nvPr/>
        </p:nvSpPr>
        <p:spPr>
          <a:xfrm>
            <a:off x="1254505" y="2656827"/>
            <a:ext cx="1497509" cy="714835"/>
          </a:xfrm>
          <a:prstGeom prst="wedgeRoundRectCallout">
            <a:avLst>
              <a:gd name="adj1" fmla="val 45053"/>
              <a:gd name="adj2" fmla="val 96135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It’s fine!</a:t>
            </a:r>
            <a:endParaRPr lang="en-US" sz="2000" dirty="0">
              <a:solidFill>
                <a:schemeClr val="tx1"/>
              </a:solidFill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01536" y="2842036"/>
            <a:ext cx="1565234" cy="1173926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CA509-19BE-3549-94ED-B5567DF9753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967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0.01597 L 0.36615 -0.0176 " pathEditMode="relative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64 -0.0449 L -0.35452 -0.0259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44" y="9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3" grpId="0" animBg="1"/>
    </p:bldLst>
  </p:timing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b="-6"/>
          <a:stretch/>
        </p:blipFill>
        <p:spPr>
          <a:xfrm>
            <a:off x="-10561" y="0"/>
            <a:ext cx="9229489" cy="6858000"/>
          </a:xfrm>
          <a:prstGeom prst="rect">
            <a:avLst/>
          </a:prstGeom>
        </p:spPr>
      </p:pic>
      <p:sp>
        <p:nvSpPr>
          <p:cNvPr id="2" name="Rounded Rectangle 1"/>
          <p:cNvSpPr/>
          <p:nvPr/>
        </p:nvSpPr>
        <p:spPr>
          <a:xfrm>
            <a:off x="456456" y="356260"/>
            <a:ext cx="3224895" cy="69713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dirty="0" lang="en-GB" smtClean="0" sz="3200">
                <a:solidFill>
                  <a:sysClr lastClr="000000" val="windowText"/>
                </a:solidFill>
                <a:latin charset="0" typeface="Abadi MT Condensed Light"/>
                <a:ea charset="0" typeface="Abadi MT Condensed Light"/>
                <a:cs charset="0" typeface="Abadi MT Condensed Light"/>
              </a:rPr>
              <a:t>After school</a:t>
            </a:r>
            <a:endParaRPr dirty="0" lang="en-US" sz="3200">
              <a:solidFill>
                <a:sysClr lastClr="000000" val="windowText"/>
              </a:solidFill>
              <a:latin charset="0" typeface="Abadi MT Condensed Light"/>
              <a:ea charset="0" typeface="Abadi MT Condensed Light"/>
              <a:cs charset="0" typeface="Abadi MT Condensed Ligh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0469" y="3593877"/>
            <a:ext cx="1522924" cy="1675217"/>
          </a:xfrm>
          <a:prstGeom prst="rect">
            <a:avLst/>
          </a:prstGeom>
        </p:spPr>
      </p:pic>
      <p:sp>
        <p:nvSpPr>
          <p:cNvPr id="7" name="Rounded Rectangular Callout 6"/>
          <p:cNvSpPr/>
          <p:nvPr/>
        </p:nvSpPr>
        <p:spPr>
          <a:xfrm>
            <a:off x="5076702" y="1025457"/>
            <a:ext cx="3479470" cy="973110"/>
          </a:xfrm>
          <a:prstGeom prst="wedgeRoundRectCallout">
            <a:avLst>
              <a:gd fmla="val -7864" name="adj1"/>
              <a:gd fmla="val 93571" name="adj2"/>
              <a:gd fmla="val 16667" name="adj3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dirty="0" lang="en-US" smtClean="0" sz="2000">
                <a:solidFill>
                  <a:schemeClr val="tx1"/>
                </a:solidFill>
                <a:latin charset="0" typeface="American Typewriter"/>
                <a:ea charset="0" typeface="American Typewriter"/>
                <a:cs charset="0" typeface="American Typewriter"/>
              </a:rPr>
              <a:t>Lucy, your bag looks very heavy. Let me help you.</a:t>
            </a:r>
            <a:endParaRPr dirty="0" lang="en-US" sz="2000">
              <a:solidFill>
                <a:schemeClr val="tx1"/>
              </a:solidFill>
              <a:latin charset="0" typeface="American Typewriter"/>
              <a:ea charset="0" typeface="American Typewriter"/>
              <a:cs charset="0" typeface="American Typewriter"/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269791" y="2309450"/>
            <a:ext cx="3598223" cy="761994"/>
          </a:xfrm>
          <a:prstGeom prst="wedgeRoundRectCallout">
            <a:avLst>
              <a:gd fmla="val 58475" name="adj1"/>
              <a:gd fmla="val 48020" name="adj2"/>
              <a:gd fmla="val 16667" name="adj3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dirty="0" lang="en-US" smtClean="0" sz="2000">
                <a:solidFill>
                  <a:schemeClr val="tx1"/>
                </a:solidFill>
                <a:latin charset="0" typeface="American Typewriter"/>
                <a:ea charset="0" typeface="American Typewriter"/>
                <a:cs charset="0" typeface="American Typewriter"/>
              </a:rPr>
              <a:t>Oh, thank you, Charlie!</a:t>
            </a:r>
            <a:endParaRPr dirty="0" lang="en-US" sz="2000">
              <a:solidFill>
                <a:schemeClr val="tx1"/>
              </a:solidFill>
              <a:latin charset="0" typeface="American Typewriter"/>
              <a:ea charset="0" typeface="American Typewriter"/>
              <a:cs charset="0" typeface="American Typewriter"/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7071108" y="2083990"/>
            <a:ext cx="1867469" cy="450920"/>
          </a:xfrm>
          <a:prstGeom prst="wedgeRoundRectCallout">
            <a:avLst>
              <a:gd fmla="val -57906" name="adj1"/>
              <a:gd fmla="val 54914" name="adj2"/>
              <a:gd fmla="val 16667" name="adj3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dirty="0" lang="en-US" smtClean="0" sz="2000">
                <a:solidFill>
                  <a:schemeClr val="tx1"/>
                </a:solidFill>
                <a:latin charset="0" typeface="American Typewriter"/>
                <a:ea charset="0" typeface="American Typewriter"/>
                <a:cs charset="0" typeface="American Typewriter"/>
              </a:rPr>
              <a:t>No problem! </a:t>
            </a:r>
            <a:endParaRPr dirty="0" lang="en-US" sz="2000">
              <a:solidFill>
                <a:schemeClr val="tx1"/>
              </a:solidFill>
              <a:latin charset="0" typeface="American Typewriter"/>
              <a:ea charset="0" typeface="American Typewriter"/>
              <a:cs charset="0" typeface="American Typewriter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4240" y="2508530"/>
            <a:ext cx="1490420" cy="287662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3655" y="2498300"/>
            <a:ext cx="1501058" cy="2886857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0BACA509-19BE-3549-94ED-B5567DF9753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24989"/>
      </p:ext>
    </p:extLst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accel="50000" decel="50000" fill="hold" id="5" nodeType="clickEffect" presetClass="path" presetID="0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-0.00069 L -0.32118 -0.00069 " pathEditMode="relative" ptsTypes="AA">
                                      <p:cBhvr>
                                        <p:cTn dur="2000" fill="hold" id="6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">
                      <p:stCondLst>
                        <p:cond delay="indefinite"/>
                      </p:stCondLst>
                      <p:childTnLst>
                        <p:par>
                          <p:cTn fill="hold" id="8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9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9">
                      <p:stCondLst>
                        <p:cond delay="indefinite"/>
                      </p:stCondLst>
                      <p:childTnLst>
                        <p:par>
                          <p:cTn fill="hold" id="2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4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animBg="1" grpId="0" spid="7"/>
      <p:bldP animBg="1" grpId="0" spid="10"/>
      <p:bldP animBg="1" grpId="0" spid="12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1134</TotalTime>
  <Words>251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Abadi MT Condensed Extra Bold</vt:lpstr>
      <vt:lpstr>Abadi MT Condensed Light</vt:lpstr>
      <vt:lpstr>American Typewriter</vt:lpstr>
      <vt:lpstr>新細明體</vt:lpstr>
      <vt:lpstr>Arial</vt:lpstr>
      <vt:lpstr>Calibri</vt:lpstr>
      <vt:lpstr>Calibri Light</vt:lpstr>
      <vt:lpstr>Office Theme</vt:lpstr>
      <vt:lpstr>Let’s go to school with Charlie and Lucy!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go to school with Mandy and Sally!</dc:title>
  <dc:creator>MAK, TIN LUN 11045665</dc:creator>
  <cp:lastModifiedBy>LEE, Fung King Jackie</cp:lastModifiedBy>
  <cp:revision>33</cp:revision>
  <dcterms:created xsi:type="dcterms:W3CDTF">2016-03-14T02:04:34Z</dcterms:created>
  <dcterms:modified xsi:type="dcterms:W3CDTF">2016-06-30T04:31:06Z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487977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D7.0.6</vt:lpwstr>
  </property>
</Properties>
</file>