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91" r:id="rId2"/>
    <p:sldId id="312" r:id="rId3"/>
    <p:sldId id="338" r:id="rId4"/>
    <p:sldId id="270" r:id="rId5"/>
    <p:sldId id="347" r:id="rId6"/>
    <p:sldId id="329" r:id="rId7"/>
    <p:sldId id="330" r:id="rId8"/>
    <p:sldId id="331" r:id="rId9"/>
    <p:sldId id="332" r:id="rId10"/>
    <p:sldId id="348" r:id="rId11"/>
    <p:sldId id="349" r:id="rId12"/>
    <p:sldId id="350" r:id="rId13"/>
    <p:sldId id="351" r:id="rId14"/>
    <p:sldId id="352" r:id="rId15"/>
    <p:sldId id="353" r:id="rId16"/>
    <p:sldId id="337" r:id="rId17"/>
    <p:sldId id="339" r:id="rId18"/>
    <p:sldId id="336" r:id="rId19"/>
    <p:sldId id="274" r:id="rId20"/>
    <p:sldId id="276" r:id="rId21"/>
    <p:sldId id="275" r:id="rId22"/>
    <p:sldId id="317" r:id="rId23"/>
    <p:sldId id="354" r:id="rId24"/>
    <p:sldId id="271" r:id="rId25"/>
    <p:sldId id="293" r:id="rId26"/>
    <p:sldId id="272" r:id="rId27"/>
    <p:sldId id="355" r:id="rId28"/>
    <p:sldId id="319" r:id="rId29"/>
    <p:sldId id="318" r:id="rId30"/>
    <p:sldId id="320" r:id="rId31"/>
    <p:sldId id="321" r:id="rId32"/>
    <p:sldId id="322" r:id="rId33"/>
    <p:sldId id="323" r:id="rId34"/>
    <p:sldId id="324" r:id="rId35"/>
    <p:sldId id="356" r:id="rId36"/>
    <p:sldId id="268" r:id="rId37"/>
    <p:sldId id="357" r:id="rId38"/>
    <p:sldId id="358" r:id="rId39"/>
    <p:sldId id="359" r:id="rId40"/>
    <p:sldId id="365" r:id="rId41"/>
    <p:sldId id="366" r:id="rId42"/>
    <p:sldId id="367" r:id="rId43"/>
    <p:sldId id="368" r:id="rId44"/>
    <p:sldId id="363" r:id="rId45"/>
    <p:sldId id="364" r:id="rId46"/>
    <p:sldId id="393" r:id="rId47"/>
    <p:sldId id="369" r:id="rId48"/>
    <p:sldId id="370" r:id="rId49"/>
    <p:sldId id="371" r:id="rId50"/>
    <p:sldId id="372" r:id="rId51"/>
    <p:sldId id="385" r:id="rId52"/>
    <p:sldId id="386" r:id="rId53"/>
    <p:sldId id="387" r:id="rId54"/>
    <p:sldId id="374" r:id="rId55"/>
    <p:sldId id="375" r:id="rId56"/>
    <p:sldId id="376" r:id="rId57"/>
    <p:sldId id="377" r:id="rId58"/>
    <p:sldId id="378" r:id="rId59"/>
    <p:sldId id="380" r:id="rId60"/>
    <p:sldId id="381" r:id="rId61"/>
    <p:sldId id="382" r:id="rId62"/>
    <p:sldId id="383" r:id="rId63"/>
    <p:sldId id="389" r:id="rId64"/>
    <p:sldId id="390" r:id="rId65"/>
    <p:sldId id="391" r:id="rId66"/>
    <p:sldId id="388" r:id="rId6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KIE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>
        <p:scale>
          <a:sx n="58" d="100"/>
          <a:sy n="58" d="100"/>
        </p:scale>
        <p:origin x="-994" y="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0413013-7DF2-4363-BF52-5CC44628E812}" type="datetimeFigureOut">
              <a:rPr lang="zh-TW" altLang="en-US"/>
              <a:t>2017/5/10</a:t>
            </a:fld>
            <a:endParaRPr lang="zh-TW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 noProof="0" smtClean="0"/>
              <a:t>Click to edit Master text styles</a:t>
            </a:r>
          </a:p>
          <a:p>
            <a:pPr lvl="1"/>
            <a:r>
              <a:rPr lang="en-US" altLang="zh-TW" noProof="0" smtClean="0"/>
              <a:t>Second level</a:t>
            </a:r>
          </a:p>
          <a:p>
            <a:pPr lvl="2"/>
            <a:r>
              <a:rPr lang="en-US" altLang="zh-TW" noProof="0" smtClean="0"/>
              <a:t>Third level</a:t>
            </a:r>
          </a:p>
          <a:p>
            <a:pPr lvl="3"/>
            <a:r>
              <a:rPr lang="en-US" altLang="zh-TW" noProof="0" smtClean="0"/>
              <a:t>Fourth level</a:t>
            </a:r>
          </a:p>
          <a:p>
            <a:pPr lvl="4"/>
            <a:r>
              <a:rPr lang="en-US" altLang="zh-TW" noProof="0" smtClean="0"/>
              <a:t>Fifth level</a:t>
            </a:r>
            <a:endParaRPr lang="zh-TW" alt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3DA8C81-A0FC-444E-89A0-922D12D3CCF2}" type="slidenum">
              <a:rPr lang="zh-TW" altLang="en-US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8517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61D16-C6C0-4E32-9AEC-37B654C274B3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F174-32DD-4259-8E94-399C433CA0C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A0AA-8F0D-4637-AC3D-C7ADE1413868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D71E2-D590-424B-8F0C-A22D5F8F05B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90E90-E578-4392-A636-BDBF173F3594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CAD3-358F-4BA4-8285-76FD578CF17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8E8B4-0FDE-4874-A290-2638BA3FE58C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49" y="6356350"/>
            <a:ext cx="38159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E055E-2383-402E-B6E2-C98783A8418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FF68E-CE6A-4C95-ABBC-FD8CD0F5C92E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CA6D3-45A3-4D63-B38F-7E1C1CEE8AA9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21D6F-26B3-4ECC-B64B-43DCCA1E192C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11A66-8C2C-4B88-870B-EA0062B6EDF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8FB98-1E97-4D64-AD4E-4B861166DE20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1ECA0-1F99-4D54-9BA3-649AC300C4B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B8DA6-5F71-4C6A-8FF5-2FF6B3ECF73A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97CEF-1B68-462D-8FC5-A495442EC2C6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D8B6-B93C-43D9-B92C-335710AAB536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AF69F-3227-4A79-BD03-103DBBE96DD4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AAC6-EDF5-417A-9286-1B80DC321C3F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EFC0-45F9-4DA8-8336-128F3EFC9FD7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8657A-7D54-4381-81FC-413B23D46891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CDA7-E77B-4A70-9BF0-FA69E41CFB0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CB035BD-6741-4D50-8D45-FC760D55745D}" type="datetime1">
              <a:rPr lang="zh-CN" altLang="en-US" smtClean="0"/>
              <a:t>2017/5/10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2983DE-E423-464D-A75F-6BD149A01214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hk/url?sa=i&amp;rct=j&amp;q=&amp;esrc=s&amp;source=images&amp;cd=&amp;cad=rja&amp;uact=8&amp;ved=0ahUKEwj7uYWy0c3RAhVHrJQKHXZvACwQjRwIBw&amp;url=http://www.clipartkid.com/stay-warm-cliparts/&amp;psig=AFQjCNHAWzFcd8mIyyfGU7ms8FqcBIjOVQ&amp;ust=148489561190840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hk/url?sa=i&amp;rct=j&amp;q=&amp;esrc=s&amp;source=images&amp;cd=&amp;cad=rja&amp;uact=8&amp;ved=0ahUKEwi3lbaP0s3RAhVFKJQKHZ4tC5QQjRwIBw&amp;url=http://www.thinkstockphotos.com.au/image/illustration-matchstick-lights-by-striking-matchbox/488015848&amp;psig=AFQjCNEWTO9xXyr1j8-6fY902xIabqSoMg&amp;ust=14848957831456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youtube.com/watch?v=qM8jW4sRfRk&amp;t=1s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Yo5a22-qgq4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5425" y="2899953"/>
            <a:ext cx="4845050" cy="3600859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TW" b="1" dirty="0" smtClean="0"/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b="1" dirty="0" smtClean="0">
                <a:solidFill>
                  <a:schemeClr val="accent5"/>
                </a:solidFill>
              </a:rPr>
              <a:t>Cheng</a:t>
            </a:r>
            <a:r>
              <a:rPr lang="en-US" altLang="zh-TW" sz="3200" b="1" dirty="0">
                <a:solidFill>
                  <a:schemeClr val="accent5"/>
                </a:solidFill>
              </a:rPr>
              <a:t>, Baoqiong Paula; </a:t>
            </a:r>
            <a:endParaRPr lang="en-US" altLang="zh-TW" sz="3200" b="1" dirty="0" smtClean="0">
              <a:solidFill>
                <a:schemeClr val="accent5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b="1" dirty="0" smtClean="0">
                <a:solidFill>
                  <a:schemeClr val="accent5"/>
                </a:solidFill>
              </a:rPr>
              <a:t>Li</a:t>
            </a:r>
            <a:r>
              <a:rPr lang="en-US" altLang="zh-TW" sz="3200" b="1" dirty="0">
                <a:solidFill>
                  <a:schemeClr val="accent5"/>
                </a:solidFill>
              </a:rPr>
              <a:t>, Zijia </a:t>
            </a:r>
            <a:r>
              <a:rPr lang="en-US" altLang="zh-TW" sz="3200" b="1" dirty="0" smtClean="0">
                <a:solidFill>
                  <a:schemeClr val="accent5"/>
                </a:solidFill>
              </a:rPr>
              <a:t>Sharon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altLang="zh-TW" sz="3200" dirty="0">
              <a:solidFill>
                <a:schemeClr val="accent5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TW" sz="3200" b="1" dirty="0">
                <a:solidFill>
                  <a:schemeClr val="accent5"/>
                </a:solidFill>
              </a:rPr>
              <a:t>The Education University of Hong Kong</a:t>
            </a:r>
            <a:endParaRPr lang="zh-TW" altLang="zh-TW" sz="3200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7B78F-6BE7-4518-A043-57D87F3EF981}" type="slidenum">
              <a:rPr lang="zh-CN" altLang="en-US"/>
              <a:t>1</a:t>
            </a:fld>
            <a:endParaRPr lang="zh-CN" altLang="en-US"/>
          </a:p>
        </p:txBody>
      </p:sp>
      <p:sp>
        <p:nvSpPr>
          <p:cNvPr id="14339" name="文本框 5"/>
          <p:cNvSpPr txBox="1">
            <a:spLocks noChangeArrowheads="1"/>
          </p:cNvSpPr>
          <p:nvPr/>
        </p:nvSpPr>
        <p:spPr bwMode="auto">
          <a:xfrm>
            <a:off x="3478622" y="1980523"/>
            <a:ext cx="5795963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TW" sz="3600" b="1" i="1" dirty="0">
                <a:latin typeface="Calibri" panose="020F0502020204030204" pitchFamily="34" charset="0"/>
                <a:ea typeface="PMingLiU" panose="02020500000000000000" pitchFamily="18" charset="-120"/>
              </a:rPr>
              <a:t>I am </a:t>
            </a:r>
            <a:r>
              <a:rPr lang="en-US" altLang="zh-TW" sz="3600" b="1" i="1" dirty="0" smtClean="0">
                <a:latin typeface="Calibri" panose="020F0502020204030204" pitchFamily="34" charset="0"/>
                <a:ea typeface="PMingLiU" panose="02020500000000000000" pitchFamily="18" charset="-120"/>
              </a:rPr>
              <a:t>Fire </a:t>
            </a:r>
            <a:r>
              <a:rPr lang="en-US" altLang="zh-TW" sz="3600" dirty="0" smtClean="0">
                <a:latin typeface="Calibri" panose="020F0502020204030204" pitchFamily="34" charset="0"/>
                <a:ea typeface="PMingLiU" panose="02020500000000000000" pitchFamily="18" charset="-120"/>
              </a:rPr>
              <a:t>(by </a:t>
            </a:r>
            <a:r>
              <a:rPr lang="en-US" altLang="zh-TW" sz="3600" dirty="0">
                <a:latin typeface="Calibri" panose="020F0502020204030204" pitchFamily="34" charset="0"/>
                <a:ea typeface="PMingLiU" panose="02020500000000000000" pitchFamily="18" charset="-120"/>
              </a:rPr>
              <a:t>Jean Marzollo</a:t>
            </a:r>
            <a:r>
              <a:rPr lang="en-US" altLang="zh-TW" sz="5400" dirty="0">
                <a:latin typeface="Calibri" panose="020F0502020204030204" pitchFamily="34" charset="0"/>
                <a:ea typeface="PMingLiU" panose="02020500000000000000" pitchFamily="18" charset="-120"/>
              </a:rPr>
              <a:t>)</a:t>
            </a:r>
            <a:endParaRPr lang="zh-TW" altLang="zh-TW" sz="5400" dirty="0">
              <a:latin typeface="Calibri" panose="020F0502020204030204" pitchFamily="34" charset="0"/>
              <a:ea typeface="PMingLiU" panose="02020500000000000000" pitchFamily="18" charset="-12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14340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2227263"/>
            <a:ext cx="3303587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35" y="244251"/>
            <a:ext cx="3921068" cy="1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028949" y="6356350"/>
            <a:ext cx="3881302" cy="365125"/>
          </a:xfrm>
        </p:spPr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628650" y="68263"/>
            <a:ext cx="7886700" cy="863600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4</a:t>
            </a:r>
            <a:endParaRPr lang="zh-CN" altLang="en-US" sz="5400" b="1" dirty="0" smtClean="0"/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0" y="737859"/>
            <a:ext cx="5091154" cy="4780912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76170-F023-4EFB-8DC9-8CB468D0214C}" type="slidenum">
              <a:rPr lang="zh-CN" altLang="en-US"/>
              <a:t>10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49628" y="5766180"/>
            <a:ext cx="704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/>
              <a:t>Fire heats your soup.</a:t>
            </a:r>
            <a:endParaRPr lang="zh-CN" altLang="en-US" sz="4000" dirty="0"/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477296" y="5892581"/>
            <a:ext cx="1094703" cy="646331"/>
          </a:xfrm>
          <a:prstGeom prst="rect">
            <a:avLst/>
          </a:prstGeom>
          <a:solidFill>
            <a:srgbClr val="D0CECE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en-US" altLang="zh-CN" dirty="0" smtClean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374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>
          <a:xfrm>
            <a:off x="628650" y="25400"/>
            <a:ext cx="7886700" cy="747713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</a:t>
            </a:r>
            <a:r>
              <a:rPr lang="en-US" altLang="zh-CN" sz="5400" b="1" dirty="0"/>
              <a:t>5</a:t>
            </a:r>
            <a:endParaRPr lang="zh-CN" altLang="en-US" sz="5400" dirty="0" smtClean="0"/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706815" y="5837729"/>
            <a:ext cx="7886700" cy="79359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4000" dirty="0" smtClean="0"/>
              <a:t>Fire warms your rooms.</a:t>
            </a:r>
            <a:endParaRPr lang="zh-CN" altLang="en-US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E481-DD63-473E-8129-D4EED393F52C}" type="slidenum">
              <a:rPr lang="zh-CN" altLang="en-US"/>
              <a:t>11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28" y="773113"/>
            <a:ext cx="6605075" cy="4953806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3477296" y="5892581"/>
            <a:ext cx="1094703" cy="646331"/>
          </a:xfrm>
          <a:prstGeom prst="rect">
            <a:avLst/>
          </a:prstGeom>
          <a:solidFill>
            <a:srgbClr val="D0CECE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en-US" altLang="zh-CN" dirty="0" smtClean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18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628650" y="134938"/>
            <a:ext cx="7886700" cy="661987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</a:t>
            </a:r>
            <a:r>
              <a:rPr lang="en-US" altLang="zh-CN" sz="5400" b="1" dirty="0"/>
              <a:t>6</a:t>
            </a:r>
            <a:endParaRPr lang="zh-CN" altLang="en-US" sz="5400" dirty="0" smtClean="0"/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0" y="5691544"/>
            <a:ext cx="7886700" cy="66480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4000" dirty="0" smtClean="0"/>
              <a:t>Fire lights your life.</a:t>
            </a:r>
            <a:endParaRPr lang="zh-CN" altLang="en-US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B3F1D-364D-45D2-AB7B-3E3E08E19734}" type="slidenum">
              <a:rPr lang="zh-CN" altLang="en-US"/>
              <a:t>12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11" y="1002964"/>
            <a:ext cx="6926258" cy="4328911"/>
          </a:xfrm>
          <a:prstGeom prst="rect">
            <a:avLst/>
          </a:prstGeom>
        </p:spPr>
      </p:pic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975020" y="5710018"/>
            <a:ext cx="994087" cy="646331"/>
          </a:xfrm>
          <a:prstGeom prst="rect">
            <a:avLst/>
          </a:prstGeom>
          <a:solidFill>
            <a:srgbClr val="D0CECE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endParaRPr lang="en-US" altLang="zh-CN" dirty="0" smtClean="0">
              <a:latin typeface="Calibri" panose="020F0502020204030204" pitchFamily="34" charset="0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4378">
            <a:off x="7480951" y="5290440"/>
            <a:ext cx="1220402" cy="1328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294">
            <a:off x="6112107" y="5086887"/>
            <a:ext cx="1135576" cy="156018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714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705" y="434715"/>
            <a:ext cx="5921115" cy="3747541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100" b="1" dirty="0" smtClean="0"/>
              <a:t>(verb) </a:t>
            </a:r>
            <a:r>
              <a:rPr lang="en-US" altLang="zh-CN" b="1" u="sng" dirty="0" smtClean="0">
                <a:solidFill>
                  <a:srgbClr val="FF0000"/>
                </a:solidFill>
              </a:rPr>
              <a:t>heat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soup/milk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3200" b="1" dirty="0" smtClean="0"/>
              <a:t>make something hot or warm</a:t>
            </a:r>
            <a:br>
              <a:rPr lang="en-US" altLang="zh-CN" sz="3200" b="1" dirty="0" smtClean="0"/>
            </a:br>
            <a:endParaRPr lang="en-US" altLang="zh-CN" sz="32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624572" y="4477852"/>
            <a:ext cx="7671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My mother </a:t>
            </a:r>
            <a:r>
              <a:rPr lang="en-US" altLang="zh-CN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heats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chicken soup in the pot.</a:t>
            </a:r>
            <a:endParaRPr lang="zh-CN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下箭头 11"/>
          <p:cNvSpPr/>
          <p:nvPr/>
        </p:nvSpPr>
        <p:spPr>
          <a:xfrm>
            <a:off x="3059438" y="1427356"/>
            <a:ext cx="379141" cy="107051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36" y="869430"/>
            <a:ext cx="2530871" cy="272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74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Image result for warm cartoo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7585" y="2066542"/>
            <a:ext cx="3170396" cy="317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6" y="1886363"/>
            <a:ext cx="2442119" cy="3172156"/>
          </a:xfrm>
          <a:prstGeom prst="rect">
            <a:avLst/>
          </a:prstGeom>
        </p:spPr>
      </p:pic>
      <p:sp>
        <p:nvSpPr>
          <p:cNvPr id="5" name="乘号 4"/>
          <p:cNvSpPr/>
          <p:nvPr/>
        </p:nvSpPr>
        <p:spPr>
          <a:xfrm>
            <a:off x="1148574" y="3472441"/>
            <a:ext cx="1929161" cy="1605775"/>
          </a:xfrm>
          <a:prstGeom prst="mathMultiply">
            <a:avLst/>
          </a:prstGeom>
          <a:solidFill>
            <a:srgbClr val="FF0000">
              <a:alpha val="73000"/>
            </a:srgb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>
            <a:off x="3936380" y="3472441"/>
            <a:ext cx="1293542" cy="3412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74755" y="172668"/>
            <a:ext cx="8183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(verb) </a:t>
            </a:r>
            <a:r>
              <a:rPr lang="en-US" altLang="zh-CN" sz="4400" b="1" u="sng" dirty="0" smtClean="0">
                <a:solidFill>
                  <a:srgbClr val="FF0000"/>
                </a:solidFill>
              </a:rPr>
              <a:t>warm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</a:rPr>
              <a:t>one’s room/body</a:t>
            </a:r>
          </a:p>
          <a:p>
            <a:pPr algn="ctr"/>
            <a:endParaRPr lang="en-US" altLang="zh-CN" sz="3200" dirty="0" smtClean="0"/>
          </a:p>
          <a:p>
            <a:r>
              <a:rPr lang="en-US" altLang="zh-CN" sz="3200" dirty="0" smtClean="0"/>
              <a:t>stop </a:t>
            </a:r>
            <a:r>
              <a:rPr lang="en-US" altLang="zh-CN" sz="3200" dirty="0"/>
              <a:t>feeling cold and </a:t>
            </a:r>
            <a:r>
              <a:rPr lang="en-US" altLang="zh-CN" sz="3200" dirty="0" smtClean="0"/>
              <a:t>start </a:t>
            </a:r>
            <a:r>
              <a:rPr lang="en-US" altLang="zh-CN" sz="3200" dirty="0"/>
              <a:t>to feel hotter</a:t>
            </a:r>
            <a:endParaRPr lang="zh-CN" altLang="en-US" sz="3200" dirty="0"/>
          </a:p>
        </p:txBody>
      </p:sp>
      <p:sp>
        <p:nvSpPr>
          <p:cNvPr id="10" name="文本框 9"/>
          <p:cNvSpPr txBox="1"/>
          <p:nvPr/>
        </p:nvSpPr>
        <p:spPr>
          <a:xfrm>
            <a:off x="3334215" y="5200808"/>
            <a:ext cx="5508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blanket </a:t>
            </a:r>
            <a:r>
              <a:rPr lang="en-US" altLang="zh-CN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warms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my body.</a:t>
            </a:r>
            <a:endParaRPr lang="zh-CN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2665142" y="925551"/>
            <a:ext cx="312234" cy="49474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1646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7239" y="847865"/>
            <a:ext cx="5586761" cy="3230880"/>
          </a:xfrm>
        </p:spPr>
        <p:txBody>
          <a:bodyPr/>
          <a:lstStyle/>
          <a:p>
            <a:pPr algn="ctr"/>
            <a:r>
              <a:rPr lang="en-US" altLang="zh-CN" sz="2800" dirty="0"/>
              <a:t>(verb)</a:t>
            </a:r>
            <a:r>
              <a:rPr lang="en-US" altLang="zh-CN" dirty="0"/>
              <a:t> </a:t>
            </a:r>
            <a:r>
              <a:rPr lang="en-US" altLang="zh-CN" b="1" u="sng" dirty="0" smtClean="0">
                <a:solidFill>
                  <a:srgbClr val="FF0000"/>
                </a:solidFill>
              </a:rPr>
              <a:t>light</a:t>
            </a:r>
            <a:r>
              <a:rPr lang="en-US" altLang="zh-CN" dirty="0" smtClean="0">
                <a:solidFill>
                  <a:srgbClr val="FF0000"/>
                </a:solidFill>
              </a:rPr>
              <a:t> matches/candles</a:t>
            </a: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3200" b="1" dirty="0" smtClean="0"/>
              <a:t>make something start to burn</a:t>
            </a:r>
            <a:endParaRPr lang="en-US" altLang="zh-CN" sz="3200" b="1" dirty="0"/>
          </a:p>
        </p:txBody>
      </p:sp>
      <p:pic>
        <p:nvPicPr>
          <p:cNvPr id="9" name="Picture 9" descr="Image result for light matches cartoon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01" y="429288"/>
            <a:ext cx="3358039" cy="3358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02901" y="4737826"/>
            <a:ext cx="5698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 </a:t>
            </a:r>
            <a:r>
              <a:rPr lang="en-US" altLang="zh-CN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lights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candles on his birthday cake. </a:t>
            </a:r>
            <a:endParaRPr lang="zh-CN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184" y="4514667"/>
            <a:ext cx="2031381" cy="1523536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1906858" y="2080817"/>
            <a:ext cx="1650381" cy="1706510"/>
          </a:xfrm>
          <a:prstGeom prst="ellipse">
            <a:avLst/>
          </a:pr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06858" y="3787327"/>
            <a:ext cx="2107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0070C0"/>
                </a:solidFill>
              </a:rPr>
              <a:t>matches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下箭头 6"/>
          <p:cNvSpPr/>
          <p:nvPr/>
        </p:nvSpPr>
        <p:spPr>
          <a:xfrm>
            <a:off x="6603044" y="2552402"/>
            <a:ext cx="312234" cy="55756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4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CD53E7-1D87-427D-84FE-D522CDA9B6AD}" type="slidenum">
              <a:rPr lang="zh-CN" altLang="en-US"/>
              <a:t>16</a:t>
            </a:fld>
            <a:endParaRPr lang="zh-CN" altLang="en-US"/>
          </a:p>
        </p:txBody>
      </p:sp>
      <p:pic>
        <p:nvPicPr>
          <p:cNvPr id="3174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907" y="0"/>
            <a:ext cx="9554308" cy="677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直接连接符 10"/>
          <p:cNvCxnSpPr/>
          <p:nvPr/>
        </p:nvCxnSpPr>
        <p:spPr>
          <a:xfrm flipV="1">
            <a:off x="5834130" y="523875"/>
            <a:ext cx="2181524" cy="17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6" descr="mz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910" y="662110"/>
            <a:ext cx="1319090" cy="131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/>
          </p:cNvSpPr>
          <p:nvPr>
            <p:ph type="body" idx="1"/>
          </p:nvPr>
        </p:nvSpPr>
        <p:spPr>
          <a:xfrm>
            <a:off x="628650" y="4340225"/>
            <a:ext cx="7886700" cy="8556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zh-CN" dirty="0" smtClean="0"/>
              <a:t>1. Jimmy ___</a:t>
            </a:r>
            <a:r>
              <a:rPr lang="en-US" altLang="zh-HK" dirty="0" smtClean="0">
                <a:ea typeface="宋体" panose="02010600030101010101" pitchFamily="2" charset="-122"/>
              </a:rPr>
              <a:t>_______</a:t>
            </a:r>
            <a:r>
              <a:rPr lang="en-US" altLang="zh-CN" dirty="0" smtClean="0"/>
              <a:t>__ a match and play</a:t>
            </a:r>
            <a:r>
              <a:rPr lang="en-US" altLang="zh-HK" dirty="0" smtClean="0">
                <a:ea typeface="宋体" panose="02010600030101010101" pitchFamily="2" charset="-122"/>
              </a:rPr>
              <a:t>s</a:t>
            </a:r>
            <a:r>
              <a:rPr lang="en-US" altLang="zh-CN" dirty="0" smtClean="0"/>
              <a:t> with fire.</a:t>
            </a:r>
            <a:endParaRPr lang="zh-CN" altLang="en-US" smtClean="0"/>
          </a:p>
        </p:txBody>
      </p:sp>
      <p:pic>
        <p:nvPicPr>
          <p:cNvPr id="32770" name="图片 2" descr="https://img.clipartfest.com/23457925c202f883d16e65bcdfe7215e_never-play-with-matches-dont-play-with-fire-clipart_350-34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5" y="1981200"/>
            <a:ext cx="19812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520700" y="550863"/>
            <a:ext cx="8112125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>
            <a:spAutoFit/>
          </a:bodyPr>
          <a:lstStyle/>
          <a:p>
            <a:pPr algn="ctr"/>
            <a:r>
              <a:rPr lang="en-US" altLang="zh-HK" sz="2000" dirty="0"/>
              <a:t>Use the verbs below to complete the sentences. Use the correct forms.</a:t>
            </a:r>
            <a:endParaRPr lang="en-US" altLang="zh-CN" sz="2000" dirty="0"/>
          </a:p>
          <a:p>
            <a:pPr algn="ctr"/>
            <a:endParaRPr lang="en-US" altLang="zh-CN" sz="2000" dirty="0"/>
          </a:p>
          <a:p>
            <a:pPr algn="ctr"/>
            <a:r>
              <a:rPr lang="en-US" altLang="zh-CN" sz="2000" b="1" i="1" dirty="0"/>
              <a:t>     heat              warm                 light</a:t>
            </a:r>
          </a:p>
        </p:txBody>
      </p:sp>
      <p:pic>
        <p:nvPicPr>
          <p:cNvPr id="49158" name="Picture 6" descr="minute-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3225" y="4705350"/>
            <a:ext cx="20193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2486025" y="4248150"/>
            <a:ext cx="11334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Calibri" panose="020F0502020204030204" pitchFamily="34" charset="0"/>
              </a:rPr>
              <a:t>light</a:t>
            </a: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6524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i="1" dirty="0" smtClean="0"/>
              <a:t>Answers for Activity 1 (a):</a:t>
            </a:r>
            <a:endParaRPr lang="zh-CN" altLang="en-US" i="1" dirty="0"/>
          </a:p>
        </p:txBody>
      </p:sp>
      <p:sp>
        <p:nvSpPr>
          <p:cNvPr id="33794" name="内容占位符 2"/>
          <p:cNvSpPr>
            <a:spLocks noGrp="1"/>
          </p:cNvSpPr>
          <p:nvPr>
            <p:ph idx="1"/>
          </p:nvPr>
        </p:nvSpPr>
        <p:spPr>
          <a:xfrm>
            <a:off x="628650" y="1223963"/>
            <a:ext cx="7886700" cy="4953000"/>
          </a:xfrm>
        </p:spPr>
        <p:txBody>
          <a:bodyPr/>
          <a:lstStyle/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zh-CN" dirty="0" smtClean="0"/>
              <a:t>2. Jimmy’s mother </a:t>
            </a:r>
            <a:r>
              <a:rPr lang="en-US" altLang="zh-CN" u="sng" dirty="0" smtClean="0"/>
              <a:t>_</a:t>
            </a:r>
            <a:r>
              <a:rPr lang="en-US" altLang="zh-HK" u="sng" dirty="0" smtClean="0">
                <a:ea typeface="宋体" panose="02010600030101010101" pitchFamily="2" charset="-122"/>
              </a:rPr>
              <a:t>____________</a:t>
            </a:r>
            <a:r>
              <a:rPr lang="en-US" altLang="zh-CN" dirty="0" smtClean="0"/>
              <a:t> milk for Jimmy every morning. 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endParaRPr lang="en-US" altLang="zh-CN" dirty="0" smtClean="0"/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zh-CN" dirty="0" smtClean="0"/>
              <a:t>3. The sun ____________ their bodies and they feel less cold.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endParaRPr lang="en-US" altLang="zh-CN" dirty="0" smtClean="0"/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zh-CN" dirty="0" smtClean="0"/>
              <a:t>4. The food has turned cold. You should __________ it again to make the food hot.</a:t>
            </a:r>
          </a:p>
          <a:p>
            <a:pPr marL="514350" indent="-514350" eaLnBrk="1" hangingPunct="1">
              <a:buFont typeface="Arial" panose="020B0604020202020204" pitchFamily="34" charset="0"/>
              <a:buNone/>
            </a:pPr>
            <a:endParaRPr lang="en-US" altLang="zh-CN" dirty="0" smtClean="0"/>
          </a:p>
          <a:p>
            <a:pPr marL="514350" indent="-514350" eaLnBrk="1" hangingPunct="1">
              <a:buFont typeface="Arial" panose="020B0604020202020204" pitchFamily="34" charset="0"/>
              <a:buNone/>
            </a:pPr>
            <a:r>
              <a:rPr lang="en-US" altLang="zh-CN" dirty="0" smtClean="0"/>
              <a:t>5. It is cold. Let's _______ a fire to get warmer.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966BD-F5FF-4089-9E9E-D119F2F2D4DD}" type="slidenum">
              <a:rPr lang="zh-CN" altLang="en-US"/>
              <a:t>18</a:t>
            </a:fld>
            <a:endParaRPr lang="zh-CN" altLang="en-US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914775" y="1143000"/>
            <a:ext cx="11334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 smtClean="0">
                <a:solidFill>
                  <a:srgbClr val="3366FF"/>
                </a:solidFill>
                <a:latin typeface="Calibri" panose="020F0502020204030204" pitchFamily="34" charset="0"/>
              </a:rPr>
              <a:t>heat</a:t>
            </a:r>
            <a:r>
              <a:rPr lang="en-US" altLang="zh-CN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endParaRPr lang="en-US" altLang="zh-CN" sz="2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864350" y="3959225"/>
            <a:ext cx="11334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3366FF"/>
                </a:solidFill>
                <a:latin typeface="Calibri" panose="020F0502020204030204" pitchFamily="34" charset="0"/>
              </a:rPr>
              <a:t>heat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727325" y="2574925"/>
            <a:ext cx="130492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3366FF"/>
                </a:solidFill>
                <a:latin typeface="Calibri" panose="020F0502020204030204" pitchFamily="34" charset="0"/>
              </a:rPr>
              <a:t>warm</a:t>
            </a: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349625" y="5378450"/>
            <a:ext cx="1133475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solidFill>
                  <a:srgbClr val="3366FF"/>
                </a:solidFill>
                <a:latin typeface="Calibri" panose="020F0502020204030204" pitchFamily="34" charset="0"/>
              </a:rPr>
              <a:t>light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  <p:bldP spid="32775" grpId="0"/>
      <p:bldP spid="3277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85975" y="1227138"/>
            <a:ext cx="4614863" cy="346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文本框 6"/>
          <p:cNvSpPr txBox="1">
            <a:spLocks noChangeArrowheads="1"/>
          </p:cNvSpPr>
          <p:nvPr/>
        </p:nvSpPr>
        <p:spPr bwMode="auto">
          <a:xfrm>
            <a:off x="1597025" y="5164138"/>
            <a:ext cx="582136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altLang="zh-CN" sz="3200" dirty="0">
                <a:latin typeface="Calibri" panose="020F0502020204030204" pitchFamily="34" charset="0"/>
              </a:rPr>
              <a:t>Gas fire can _____  _____.</a:t>
            </a:r>
            <a:endParaRPr lang="zh-CN" altLang="en-US" sz="3200">
              <a:latin typeface="Calibri" panose="020F0502020204030204" pitchFamily="34" charset="0"/>
            </a:endParaRPr>
          </a:p>
        </p:txBody>
      </p:sp>
      <p:sp>
        <p:nvSpPr>
          <p:cNvPr id="34819" name="文本框 7"/>
          <p:cNvSpPr txBox="1">
            <a:spLocks noChangeArrowheads="1"/>
          </p:cNvSpPr>
          <p:nvPr/>
        </p:nvSpPr>
        <p:spPr bwMode="auto">
          <a:xfrm>
            <a:off x="334963" y="166688"/>
            <a:ext cx="4357687" cy="7080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000" b="1" dirty="0">
                <a:solidFill>
                  <a:srgbClr val="0070C0"/>
                </a:solidFill>
                <a:latin typeface="Calibri" panose="020F0502020204030204" pitchFamily="34" charset="0"/>
              </a:rPr>
              <a:t>Other uses of fire</a:t>
            </a:r>
            <a:r>
              <a:rPr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:</a:t>
            </a:r>
            <a:endParaRPr lang="zh-CN" altLang="en-US" sz="3200" b="1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0DD71-D73F-4881-BF0C-DD39A7F4F918}" type="slidenum">
              <a:rPr lang="zh-CN" altLang="en-US"/>
              <a:t>19</a:t>
            </a:fld>
            <a:endParaRPr lang="zh-CN" altLang="en-US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010025" y="5153025"/>
            <a:ext cx="30099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boil</a:t>
            </a:r>
            <a:r>
              <a:rPr lang="en-US" altLang="zh-CN" b="1" dirty="0">
                <a:solidFill>
                  <a:srgbClr val="FF0000"/>
                </a:solidFill>
              </a:rPr>
              <a:t>        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water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2919413" y="0"/>
            <a:ext cx="4794372" cy="1325563"/>
          </a:xfrm>
        </p:spPr>
        <p:txBody>
          <a:bodyPr/>
          <a:lstStyle/>
          <a:p>
            <a:pPr eaLnBrk="1" hangingPunct="1"/>
            <a:r>
              <a:rPr lang="en-US" altLang="zh-CN" sz="5600" b="1" dirty="0" smtClean="0"/>
              <a:t>Cover Page</a:t>
            </a:r>
            <a:endParaRPr lang="zh-CN" altLang="en-US" sz="5600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2FF3F-4F51-42DE-8163-E6A3B9CD8046}" type="slidenum">
              <a:rPr lang="zh-CN" altLang="en-US"/>
              <a:t>2</a:t>
            </a:fld>
            <a:endParaRPr lang="zh-CN" altLang="en-US"/>
          </a:p>
        </p:txBody>
      </p:sp>
      <p:pic>
        <p:nvPicPr>
          <p:cNvPr id="15363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013" y="1095375"/>
            <a:ext cx="483870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椭圆 5"/>
          <p:cNvSpPr/>
          <p:nvPr/>
        </p:nvSpPr>
        <p:spPr>
          <a:xfrm>
            <a:off x="3103563" y="4598116"/>
            <a:ext cx="604837" cy="4635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1013" y="1630363"/>
            <a:ext cx="4592637" cy="9302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366" name="文本框 7"/>
          <p:cNvSpPr txBox="1">
            <a:spLocks noChangeArrowheads="1"/>
          </p:cNvSpPr>
          <p:nvPr/>
        </p:nvSpPr>
        <p:spPr bwMode="auto">
          <a:xfrm>
            <a:off x="5449888" y="2095500"/>
            <a:ext cx="3619500" cy="1262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800" i="1" dirty="0">
                <a:latin typeface="Calibri" panose="020F0502020204030204" pitchFamily="34" charset="0"/>
              </a:rPr>
              <a:t>What is on the candle?</a:t>
            </a:r>
            <a:endParaRPr lang="zh-CN" altLang="en-US" sz="3800" i="1">
              <a:latin typeface="Calibri" panose="020F0502020204030204" pitchFamily="34" charset="0"/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5449888" y="4148138"/>
            <a:ext cx="3473450" cy="18478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3800" dirty="0" smtClean="0">
                <a:latin typeface="Calibri" panose="020F0502020204030204" pitchFamily="34" charset="0"/>
              </a:rPr>
              <a:t>Read </a:t>
            </a:r>
            <a:r>
              <a:rPr lang="en-US" altLang="zh-CN" sz="3800" dirty="0">
                <a:latin typeface="Calibri" panose="020F0502020204030204" pitchFamily="34" charset="0"/>
              </a:rPr>
              <a:t>this book about “</a:t>
            </a:r>
            <a:r>
              <a:rPr lang="en-US" altLang="zh-CN" sz="3800" dirty="0">
                <a:solidFill>
                  <a:srgbClr val="FF0000"/>
                </a:solidFill>
                <a:latin typeface="Calibri" panose="020F0502020204030204" pitchFamily="34" charset="0"/>
              </a:rPr>
              <a:t>fire uses</a:t>
            </a:r>
            <a:r>
              <a:rPr lang="en-US" altLang="zh-CN" sz="3800" dirty="0">
                <a:latin typeface="Calibri" panose="020F0502020204030204" pitchFamily="34" charset="0"/>
              </a:rPr>
              <a:t>” &amp; “</a:t>
            </a:r>
            <a:r>
              <a:rPr lang="en-US" altLang="zh-CN" sz="3800" dirty="0">
                <a:solidFill>
                  <a:srgbClr val="FF0000"/>
                </a:solidFill>
                <a:latin typeface="Calibri" panose="020F0502020204030204" pitchFamily="34" charset="0"/>
              </a:rPr>
              <a:t>fire safety</a:t>
            </a:r>
            <a:r>
              <a:rPr lang="en-US" altLang="zh-CN" sz="3800" dirty="0" smtClean="0">
                <a:latin typeface="Calibri" panose="020F0502020204030204" pitchFamily="34" charset="0"/>
              </a:rPr>
              <a:t>”.</a:t>
            </a:r>
            <a:endParaRPr lang="zh-CN" altLang="en-US" sz="3800" dirty="0">
              <a:latin typeface="Calibri" panose="020F0502020204030204" pitchFamily="34" charset="0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3708400" y="2774950"/>
            <a:ext cx="1830388" cy="177165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639" y="1640682"/>
            <a:ext cx="3031541" cy="2409825"/>
          </a:xfrm>
          <a:prstGeom prst="rect">
            <a:avLst/>
          </a:prstGeom>
        </p:spPr>
      </p:pic>
      <p:sp>
        <p:nvSpPr>
          <p:cNvPr id="35841" name="标题 1"/>
          <p:cNvSpPr>
            <a:spLocks noGrp="1"/>
          </p:cNvSpPr>
          <p:nvPr>
            <p:ph type="title"/>
          </p:nvPr>
        </p:nvSpPr>
        <p:spPr>
          <a:xfrm>
            <a:off x="706438" y="494982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zh-CN" sz="3200" dirty="0" smtClean="0">
                <a:latin typeface="Calibri" panose="020F0502020204030204" pitchFamily="34" charset="0"/>
              </a:rPr>
              <a:t>Fire can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make a ______</a:t>
            </a:r>
            <a:r>
              <a:rPr lang="en-US" altLang="zh-CN" sz="3200" b="1" dirty="0" smtClean="0">
                <a:latin typeface="Calibri" panose="020F0502020204030204" pitchFamily="34" charset="0"/>
              </a:rPr>
              <a:t>.</a:t>
            </a:r>
            <a:endParaRPr lang="zh-CN" altLang="en-US" sz="3200" b="1" smtClean="0">
              <a:latin typeface="Calibri" panose="020F0502020204030204" pitchFamily="34" charset="0"/>
            </a:endParaRPr>
          </a:p>
        </p:txBody>
      </p:sp>
      <p:pic>
        <p:nvPicPr>
          <p:cNvPr id="35842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78100" y="615950"/>
            <a:ext cx="3962400" cy="3962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D1D58E-FCD3-458E-89A2-EF2B9B97B844}" type="slidenum">
              <a:rPr lang="zh-CN" altLang="en-US"/>
              <a:t>20</a:t>
            </a:fld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983697">
            <a:off x="3906838" y="603250"/>
            <a:ext cx="1970087" cy="426878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429250" y="5295900"/>
            <a:ext cx="10763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torch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xfrm>
            <a:off x="731838" y="5210175"/>
            <a:ext cx="7886700" cy="1325563"/>
          </a:xfrm>
        </p:spPr>
        <p:txBody>
          <a:bodyPr/>
          <a:lstStyle/>
          <a:p>
            <a:pPr algn="ctr" eaLnBrk="1" hangingPunct="1"/>
            <a:r>
              <a:rPr lang="en-US" altLang="zh-CN" sz="3200" dirty="0" smtClean="0">
                <a:latin typeface="Calibri" panose="020F0502020204030204" pitchFamily="34" charset="0"/>
              </a:rPr>
              <a:t>Fire can be 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a signal for _____</a:t>
            </a:r>
            <a:r>
              <a:rPr lang="en-US" altLang="zh-CN" sz="3200" dirty="0" smtClean="0">
                <a:latin typeface="Calibri" panose="020F0502020204030204" pitchFamily="34" charset="0"/>
              </a:rPr>
              <a:t>.</a:t>
            </a:r>
            <a:endParaRPr lang="zh-CN" altLang="en-US" sz="3200" smtClean="0">
              <a:latin typeface="Calibri" panose="020F0502020204030204" pitchFamily="34" charset="0"/>
            </a:endParaRPr>
          </a:p>
        </p:txBody>
      </p:sp>
      <p:pic>
        <p:nvPicPr>
          <p:cNvPr id="36866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30688" y="876300"/>
            <a:ext cx="4810125" cy="386238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F1573-DA6B-400D-95E8-C1F25493059B}" type="slidenum">
              <a:rPr lang="zh-CN" altLang="en-US"/>
              <a:t>21</a:t>
            </a:fld>
            <a:endParaRPr lang="zh-CN" altLang="en-US"/>
          </a:p>
        </p:txBody>
      </p:sp>
      <p:pic>
        <p:nvPicPr>
          <p:cNvPr id="36868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" y="850900"/>
            <a:ext cx="3560763" cy="317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8388" y="3760788"/>
            <a:ext cx="2274887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086475" y="5534025"/>
            <a:ext cx="1076325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help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>
          <a:xfrm>
            <a:off x="647700" y="46038"/>
            <a:ext cx="7886700" cy="709612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 </a:t>
            </a:r>
            <a:r>
              <a:rPr lang="en-US" altLang="zh-CN" b="1" dirty="0"/>
              <a:t>7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FA3A21-DF3B-421B-A8A7-0DC5BE55ABC7}" type="slidenum">
              <a:rPr lang="zh-CN" altLang="en-US"/>
              <a:t>22</a:t>
            </a:fld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6138570" y="6119615"/>
            <a:ext cx="16227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55846">
            <a:off x="8130151" y="5280507"/>
            <a:ext cx="568475" cy="91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59" y="815266"/>
            <a:ext cx="5634880" cy="4216400"/>
          </a:xfrm>
          <a:prstGeom prst="rect">
            <a:avLst/>
          </a:prstGeom>
        </p:spPr>
      </p:pic>
      <p:sp>
        <p:nvSpPr>
          <p:cNvPr id="3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647700" y="5504062"/>
            <a:ext cx="7464864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Courier New" panose="02070309020205020404" pitchFamily="49" charset="0"/>
              </a:rPr>
              <a:t>But watch out! Fire can be harmful.</a:t>
            </a:r>
            <a:r>
              <a:rPr kumimoji="0" lang="zh-CN" altLang="zh-CN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8" name="矩形 7"/>
          <p:cNvSpPr/>
          <p:nvPr/>
        </p:nvSpPr>
        <p:spPr>
          <a:xfrm>
            <a:off x="1467026" y="5428654"/>
            <a:ext cx="2078745" cy="6155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84556" y="367988"/>
            <a:ext cx="6099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w</a:t>
            </a:r>
            <a:r>
              <a:rPr lang="en-US" altLang="zh-CN" sz="4400" dirty="0" smtClean="0"/>
              <a:t>atch out = be careful</a:t>
            </a:r>
            <a:endParaRPr lang="zh-CN" altLang="en-US" sz="4400" dirty="0"/>
          </a:p>
        </p:txBody>
      </p:sp>
      <p:sp>
        <p:nvSpPr>
          <p:cNvPr id="7" name="文本框 6"/>
          <p:cNvSpPr txBox="1"/>
          <p:nvPr/>
        </p:nvSpPr>
        <p:spPr>
          <a:xfrm>
            <a:off x="1700301" y="5353993"/>
            <a:ext cx="6439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Watch out! The house is on fire.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35" y="1137429"/>
            <a:ext cx="5378271" cy="42165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31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8163" y="4286250"/>
            <a:ext cx="3268662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图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463" y="1066800"/>
            <a:ext cx="387985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图片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1700" y="1196975"/>
            <a:ext cx="408305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F11B73-A1AA-4564-88FB-F9FAB4348A7B}" type="slidenum">
              <a:rPr lang="zh-CN" altLang="en-US"/>
              <a:t>24</a:t>
            </a:fld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4583113" y="5305425"/>
            <a:ext cx="1763712" cy="7858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3" name="19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5150" y="329484"/>
            <a:ext cx="609600" cy="609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14D124-663E-46EF-BE2E-474DF7303085}" type="slidenum">
              <a:rPr lang="zh-CN" altLang="en-US"/>
              <a:t>25</a:t>
            </a:fld>
            <a:endParaRPr lang="zh-CN" altLang="en-US"/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62613" y="628650"/>
            <a:ext cx="318135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图片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19138" y="2473325"/>
            <a:ext cx="4679950" cy="3906838"/>
          </a:xfrm>
        </p:spPr>
      </p:pic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406900" y="3652838"/>
            <a:ext cx="4318000" cy="7699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Fire is </a:t>
            </a:r>
            <a:r>
              <a:rPr lang="en-US" altLang="zh-TW" sz="4400" b="1" u="sng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dangerous</a:t>
            </a:r>
            <a:r>
              <a:rPr lang="en-US" altLang="zh-TW" sz="4400" b="1" dirty="0">
                <a:solidFill>
                  <a:srgbClr val="FF0000"/>
                </a:solidFill>
                <a:latin typeface="Calibri" panose="020F0502020204030204" pitchFamily="34" charset="0"/>
                <a:ea typeface="PMingLiU" panose="02020500000000000000" pitchFamily="18" charset="-120"/>
              </a:rPr>
              <a:t>!</a:t>
            </a:r>
            <a:endParaRPr lang="zh-TW" altLang="en-US" sz="4400" b="1">
              <a:solidFill>
                <a:srgbClr val="FF0000"/>
              </a:solidFill>
              <a:latin typeface="Calibri" panose="020F0502020204030204" pitchFamily="34" charset="0"/>
              <a:ea typeface="PMingLiU" panose="02020500000000000000" pitchFamily="18" charset="-12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547688"/>
            <a:ext cx="8437562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文本框 4"/>
          <p:cNvSpPr txBox="1">
            <a:spLocks noChangeArrowheads="1"/>
          </p:cNvSpPr>
          <p:nvPr/>
        </p:nvSpPr>
        <p:spPr bwMode="auto">
          <a:xfrm>
            <a:off x="682625" y="4584700"/>
            <a:ext cx="8320088" cy="7699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400" i="1" dirty="0">
                <a:latin typeface="Calibri" panose="020F0502020204030204" pitchFamily="34" charset="0"/>
              </a:rPr>
              <a:t>What should we do to </a:t>
            </a:r>
            <a:r>
              <a:rPr lang="en-US" altLang="zh-CN" sz="4400" i="1" u="sng" dirty="0">
                <a:latin typeface="Calibri" panose="020F0502020204030204" pitchFamily="34" charset="0"/>
              </a:rPr>
              <a:t>prevent</a:t>
            </a:r>
            <a:r>
              <a:rPr lang="en-US" altLang="zh-CN" sz="4400" i="1" dirty="0">
                <a:latin typeface="Calibri" panose="020F0502020204030204" pitchFamily="34" charset="0"/>
              </a:rPr>
              <a:t> fire?</a:t>
            </a:r>
            <a:endParaRPr lang="zh-CN" altLang="en-US" sz="4400" i="1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A5540-7C4C-4806-A238-8705CCD309FA}" type="slidenum">
              <a:rPr lang="zh-CN" altLang="en-US"/>
              <a:t>26</a:t>
            </a:fld>
            <a:endParaRPr lang="zh-CN" altLang="en-US"/>
          </a:p>
        </p:txBody>
      </p:sp>
      <p:pic>
        <p:nvPicPr>
          <p:cNvPr id="40964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3613" y="5267325"/>
            <a:ext cx="1430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886" y="3565053"/>
            <a:ext cx="4181475" cy="31337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1845" y="847494"/>
            <a:ext cx="5542156" cy="2631686"/>
          </a:xfrm>
        </p:spPr>
        <p:txBody>
          <a:bodyPr>
            <a:normAutofit/>
          </a:bodyPr>
          <a:lstStyle/>
          <a:p>
            <a:pPr algn="ctr"/>
            <a:r>
              <a:rPr lang="en-US" altLang="zh-CN" sz="3100" b="1" dirty="0"/>
              <a:t>(verb) </a:t>
            </a:r>
            <a:r>
              <a:rPr lang="en-US" altLang="zh-CN" b="1" u="sng" dirty="0" smtClean="0">
                <a:solidFill>
                  <a:srgbClr val="FF0000"/>
                </a:solidFill>
              </a:rPr>
              <a:t>prevent</a:t>
            </a:r>
            <a:r>
              <a:rPr lang="en-US" altLang="zh-CN" dirty="0" smtClean="0">
                <a:solidFill>
                  <a:srgbClr val="FF0000"/>
                </a:solidFill>
              </a:rPr>
              <a:t> fire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3600" b="1" dirty="0" smtClean="0"/>
              <a:t>stop something from happening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2544" y="4628924"/>
            <a:ext cx="4946960" cy="1005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Mother tells Tom not to play with matches to </a:t>
            </a:r>
            <a:r>
              <a:rPr lang="en-US" altLang="zh-CN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prevent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fire.</a:t>
            </a:r>
            <a:endParaRPr lang="zh-CN" alt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6" y="366133"/>
            <a:ext cx="3326779" cy="3326779"/>
          </a:xfrm>
          <a:prstGeom prst="rect">
            <a:avLst/>
          </a:prstGeom>
        </p:spPr>
      </p:pic>
      <p:sp>
        <p:nvSpPr>
          <p:cNvPr id="7" name="下箭头 6"/>
          <p:cNvSpPr/>
          <p:nvPr/>
        </p:nvSpPr>
        <p:spPr>
          <a:xfrm>
            <a:off x="6139203" y="1739590"/>
            <a:ext cx="301083" cy="57986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2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6F7DE5-7E86-4D4B-AFEB-9FE597BA3C64}" type="slidenum">
              <a:rPr lang="zh-CN" altLang="en-US"/>
              <a:t>28</a:t>
            </a:fld>
            <a:endParaRPr lang="zh-CN" altLang="en-US"/>
          </a:p>
        </p:txBody>
      </p:sp>
      <p:sp>
        <p:nvSpPr>
          <p:cNvPr id="41989" name="文本框 5"/>
          <p:cNvSpPr txBox="1">
            <a:spLocks noChangeArrowheads="1"/>
          </p:cNvSpPr>
          <p:nvPr/>
        </p:nvSpPr>
        <p:spPr bwMode="auto">
          <a:xfrm>
            <a:off x="398463" y="330200"/>
            <a:ext cx="8564562" cy="2047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altLang="zh-CN" sz="4400" i="1" dirty="0">
                <a:latin typeface="Calibri" panose="020F0502020204030204" pitchFamily="34" charset="0"/>
              </a:rPr>
              <a:t>What should you do to </a:t>
            </a:r>
            <a:r>
              <a:rPr lang="en-US" altLang="zh-CN" sz="4400" i="1" u="sng" dirty="0">
                <a:latin typeface="Calibri" panose="020F0502020204030204" pitchFamily="34" charset="0"/>
              </a:rPr>
              <a:t>prevent</a:t>
            </a:r>
            <a:r>
              <a:rPr lang="en-US" altLang="zh-CN" sz="4400" i="1" dirty="0">
                <a:latin typeface="Calibri" panose="020F0502020204030204" pitchFamily="34" charset="0"/>
              </a:rPr>
              <a:t> fire at home?</a:t>
            </a:r>
            <a:endParaRPr lang="zh-CN" altLang="en-US" sz="4400" i="1">
              <a:latin typeface="Calibri" panose="020F0502020204030204" pitchFamily="34" charset="0"/>
            </a:endParaRPr>
          </a:p>
          <a:p>
            <a:endParaRPr lang="zh-CN" altLang="en-US" sz="4000">
              <a:latin typeface="Calibri" panose="020F0502020204030204" pitchFamily="34" charset="0"/>
            </a:endParaRPr>
          </a:p>
        </p:txBody>
      </p:sp>
      <p:pic>
        <p:nvPicPr>
          <p:cNvPr id="41992" name="Picture 8" descr="house-fire-nOO6V3-clipa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1406" y="2143125"/>
            <a:ext cx="5572125" cy="4213225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99" y="499864"/>
            <a:ext cx="4586956" cy="3790542"/>
          </a:xfrm>
        </p:spPr>
      </p:pic>
      <p:sp>
        <p:nvSpPr>
          <p:cNvPr id="43009" name="标题 1"/>
          <p:cNvSpPr>
            <a:spLocks noGrp="1"/>
          </p:cNvSpPr>
          <p:nvPr>
            <p:ph type="title"/>
          </p:nvPr>
        </p:nvSpPr>
        <p:spPr>
          <a:xfrm>
            <a:off x="628650" y="-12700"/>
            <a:ext cx="7886700" cy="811213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p.8 </a:t>
            </a:r>
            <a:endParaRPr lang="zh-CN" altLang="en-US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D7ADB2-0467-4E38-BA48-A536D87D2660}" type="slidenum">
              <a:rPr lang="zh-CN" altLang="en-US"/>
              <a:t>29</a:t>
            </a:fld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4295495" y="5937563"/>
            <a:ext cx="1954972" cy="1247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810350" y="3991757"/>
            <a:ext cx="79772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Children can help to prevent fires. </a:t>
            </a:r>
            <a:endParaRPr lang="en-US" altLang="zh-CN" sz="4000" dirty="0" smtClean="0"/>
          </a:p>
          <a:p>
            <a:r>
              <a:rPr lang="en-US" altLang="zh-CN" sz="4000" dirty="0" smtClean="0"/>
              <a:t>If </a:t>
            </a:r>
            <a:r>
              <a:rPr lang="en-US" altLang="zh-CN" sz="4000" dirty="0"/>
              <a:t>you find matches, </a:t>
            </a:r>
            <a:endParaRPr lang="en-US" altLang="zh-CN" sz="4000" dirty="0" smtClean="0"/>
          </a:p>
          <a:p>
            <a:r>
              <a:rPr lang="en-US" altLang="zh-CN" sz="4000" dirty="0" smtClean="0"/>
              <a:t>give </a:t>
            </a:r>
            <a:r>
              <a:rPr lang="en-US" altLang="zh-CN" sz="4000" dirty="0"/>
              <a:t>them to a grown-up. </a:t>
            </a:r>
            <a:endParaRPr lang="en-US" altLang="zh-CN" sz="4000" dirty="0" smtClean="0"/>
          </a:p>
          <a:p>
            <a:r>
              <a:rPr lang="en-US" altLang="zh-CN" sz="4000" dirty="0" smtClean="0"/>
              <a:t>Do </a:t>
            </a:r>
            <a:r>
              <a:rPr lang="en-US" altLang="zh-CN" sz="4000" dirty="0"/>
              <a:t>not try to light them.</a:t>
            </a:r>
            <a:endParaRPr lang="zh-CN" altLang="en-US" sz="4000" dirty="0"/>
          </a:p>
        </p:txBody>
      </p:sp>
      <p:sp>
        <p:nvSpPr>
          <p:cNvPr id="5" name="文本框 4"/>
          <p:cNvSpPr txBox="1"/>
          <p:nvPr/>
        </p:nvSpPr>
        <p:spPr>
          <a:xfrm>
            <a:off x="628650" y="5244147"/>
            <a:ext cx="615290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latin typeface="+mn-lt"/>
                <a:ea typeface="+mn-ea"/>
              </a:rPr>
              <a:t> </a:t>
            </a:r>
            <a:r>
              <a:rPr lang="en-US" altLang="zh-CN" sz="3600" dirty="0" smtClean="0">
                <a:solidFill>
                  <a:srgbClr val="0070C0"/>
                </a:solidFill>
                <a:latin typeface="+mn-lt"/>
                <a:ea typeface="+mn-ea"/>
              </a:rPr>
              <a:t>What </a:t>
            </a:r>
            <a:r>
              <a:rPr lang="en-US" altLang="zh-CN" sz="3600" dirty="0">
                <a:solidFill>
                  <a:srgbClr val="0070C0"/>
                </a:solidFill>
                <a:latin typeface="+mn-lt"/>
                <a:ea typeface="+mn-ea"/>
              </a:rPr>
              <a:t>should you do</a:t>
            </a:r>
            <a:r>
              <a:rPr lang="en-US" altLang="zh-CN" sz="3600" dirty="0" smtClean="0">
                <a:solidFill>
                  <a:srgbClr val="0070C0"/>
                </a:solidFill>
                <a:latin typeface="+mn-lt"/>
                <a:ea typeface="+mn-ea"/>
              </a:rPr>
              <a:t>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6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1bc2b8f6b387ba9fb8417c204019fb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0225" y="2547938"/>
            <a:ext cx="3473450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288" y="1492250"/>
            <a:ext cx="5381625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副标题 2"/>
          <p:cNvSpPr/>
          <p:nvPr/>
        </p:nvSpPr>
        <p:spPr bwMode="auto">
          <a:xfrm>
            <a:off x="1638300" y="188913"/>
            <a:ext cx="5969000" cy="87947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4800" i="1" dirty="0">
                <a:latin typeface="Calibri" panose="020F0502020204030204" pitchFamily="34" charset="0"/>
              </a:rPr>
              <a:t>What can fire do?</a:t>
            </a:r>
            <a:endParaRPr lang="en-US" altLang="zh-CN" sz="4800" dirty="0">
              <a:latin typeface="Calibri" panose="020F0502020204030204" pitchFamily="34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395413" y="5603875"/>
            <a:ext cx="228600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>
                <a:latin typeface="Calibri" panose="020F0502020204030204" pitchFamily="34" charset="0"/>
              </a:rPr>
              <a:t>kitchen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921375" y="1641475"/>
            <a:ext cx="3079750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>
                <a:latin typeface="Calibri" panose="020F0502020204030204" pitchFamily="34" charset="0"/>
              </a:rPr>
              <a:t>cook food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标题 1"/>
          <p:cNvSpPr>
            <a:spLocks noGrp="1"/>
          </p:cNvSpPr>
          <p:nvPr>
            <p:ph type="title"/>
          </p:nvPr>
        </p:nvSpPr>
        <p:spPr>
          <a:xfrm>
            <a:off x="628650" y="15875"/>
            <a:ext cx="7886700" cy="715963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 </a:t>
            </a:r>
            <a:r>
              <a:rPr lang="en-US" altLang="zh-CN" b="1" dirty="0"/>
              <a:t>9</a:t>
            </a:r>
            <a:endParaRPr lang="zh-CN" altLang="en-US" b="1" dirty="0" smtClean="0"/>
          </a:p>
        </p:txBody>
      </p:sp>
      <p:sp>
        <p:nvSpPr>
          <p:cNvPr id="44034" name="内容占位符 2"/>
          <p:cNvSpPr>
            <a:spLocks noGrp="1"/>
          </p:cNvSpPr>
          <p:nvPr>
            <p:ph idx="1"/>
          </p:nvPr>
        </p:nvSpPr>
        <p:spPr>
          <a:xfrm>
            <a:off x="628650" y="5280337"/>
            <a:ext cx="7886700" cy="89662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CN" sz="4000" dirty="0"/>
              <a:t>Watch fireworks with a grown-up.  Stay way back.</a:t>
            </a:r>
            <a:endParaRPr lang="zh-CN" altLang="en-US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53D08-4666-49CF-BC73-CC9012EAB858}" type="slidenum">
              <a:rPr lang="zh-CN" altLang="en-US"/>
              <a:t>30</a:t>
            </a:fld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>
            <a:off x="721015" y="6356350"/>
            <a:ext cx="28721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61" y="603418"/>
            <a:ext cx="7018987" cy="4718758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538163" y="146050"/>
            <a:ext cx="7886700" cy="587375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 10</a:t>
            </a:r>
            <a:endParaRPr lang="zh-CN" altLang="en-US" dirty="0" smtClean="0"/>
          </a:p>
        </p:txBody>
      </p:sp>
      <p:sp>
        <p:nvSpPr>
          <p:cNvPr id="45058" name="内容占位符 2"/>
          <p:cNvSpPr>
            <a:spLocks noGrp="1"/>
          </p:cNvSpPr>
          <p:nvPr>
            <p:ph idx="1"/>
          </p:nvPr>
        </p:nvSpPr>
        <p:spPr>
          <a:xfrm>
            <a:off x="628650" y="4769186"/>
            <a:ext cx="7886700" cy="14668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zh-CN" sz="4000" dirty="0"/>
              <a:t>Fire is hot. </a:t>
            </a:r>
            <a:endParaRPr lang="en-US" altLang="zh-CN" sz="4000" dirty="0" smtClean="0"/>
          </a:p>
          <a:p>
            <a:pPr marL="0" indent="0" eaLnBrk="1" hangingPunct="1">
              <a:buNone/>
            </a:pPr>
            <a:r>
              <a:rPr lang="en-US" altLang="zh-CN" sz="4000" dirty="0" smtClean="0"/>
              <a:t>Don't </a:t>
            </a:r>
            <a:r>
              <a:rPr lang="en-US" altLang="zh-CN" sz="4000" dirty="0"/>
              <a:t>touch fire. </a:t>
            </a:r>
            <a:endParaRPr lang="en-US" altLang="zh-CN" sz="4000" dirty="0" smtClean="0"/>
          </a:p>
          <a:p>
            <a:pPr marL="0" indent="0" eaLnBrk="1" hangingPunct="1">
              <a:buNone/>
            </a:pPr>
            <a:r>
              <a:rPr lang="en-US" altLang="zh-CN" sz="4000" dirty="0" smtClean="0"/>
              <a:t>Don't </a:t>
            </a:r>
            <a:r>
              <a:rPr lang="en-US" altLang="zh-CN" sz="4000" dirty="0"/>
              <a:t>touch hot things. Just look.</a:t>
            </a:r>
            <a:endParaRPr lang="zh-CN" altLang="en-US" sz="4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A256E7-7694-45E0-85FF-1E24C7E454D0}" type="slidenum">
              <a:rPr lang="zh-CN" altLang="en-US"/>
              <a:t>31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28650" y="5348885"/>
            <a:ext cx="7044115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>
                <a:solidFill>
                  <a:srgbClr val="0070C0"/>
                </a:solidFill>
                <a:latin typeface="+mn-lt"/>
                <a:ea typeface="+mn-ea"/>
              </a:rPr>
              <a:t>Should you touch fire or hot things?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 smtClean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latin typeface="+mn-lt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3231" y="1842101"/>
            <a:ext cx="3683357" cy="10564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733425"/>
            <a:ext cx="6791325" cy="393382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30250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 11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7AC2C7-A3E2-4D42-BC6A-8CF45FF3F59B}" type="slidenum">
              <a:rPr lang="zh-CN" altLang="en-US"/>
              <a:t>32</a:t>
            </a:fld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4300" y="873125"/>
            <a:ext cx="4344988" cy="944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dirty="0">
                <a:latin typeface="Calibri" panose="020F0502020204030204" pitchFamily="34" charset="0"/>
              </a:rPr>
              <a:t> What are they doing?</a:t>
            </a:r>
          </a:p>
          <a:p>
            <a:pPr>
              <a:defRPr/>
            </a:pPr>
            <a:endParaRPr lang="zh-CN" altLang="en-US">
              <a:latin typeface="Calibri" panose="020F0502020204030204" pitchFamily="34" charset="0"/>
            </a:endParaRPr>
          </a:p>
        </p:txBody>
      </p:sp>
      <p:pic>
        <p:nvPicPr>
          <p:cNvPr id="46084" name="Picture 9" descr="meetingpl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2543175"/>
            <a:ext cx="405606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10" descr="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9450" y="685800"/>
            <a:ext cx="465455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809" y="4724400"/>
            <a:ext cx="4839191" cy="131579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标题 1"/>
          <p:cNvSpPr>
            <a:spLocks noGrp="1"/>
          </p:cNvSpPr>
          <p:nvPr>
            <p:ph type="title"/>
          </p:nvPr>
        </p:nvSpPr>
        <p:spPr>
          <a:xfrm>
            <a:off x="628650" y="25400"/>
            <a:ext cx="7554058" cy="636588"/>
          </a:xfrm>
        </p:spPr>
        <p:txBody>
          <a:bodyPr/>
          <a:lstStyle/>
          <a:p>
            <a:pPr algn="ctr" eaLnBrk="1" hangingPunct="1"/>
            <a:r>
              <a:rPr lang="en-US" altLang="zh-CN" sz="3600" b="1" dirty="0" smtClean="0"/>
              <a:t>p. 12</a:t>
            </a:r>
            <a:endParaRPr lang="zh-CN" altLang="en-US" sz="3600" dirty="0" smtClean="0"/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5" y="661988"/>
            <a:ext cx="6357593" cy="4682744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4B29D3-DAE9-4A65-8007-3A80F3677509}" type="slidenum">
              <a:rPr lang="zh-CN" altLang="en-US"/>
              <a:t>33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532586" y="5640946"/>
            <a:ext cx="6040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Have a place to meet.</a:t>
            </a:r>
            <a:endParaRPr lang="zh-CN" alt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“fire drill routine”的图片搜索结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623" y="591935"/>
            <a:ext cx="4632754" cy="4495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29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20725"/>
          </a:xfrm>
        </p:spPr>
        <p:txBody>
          <a:bodyPr/>
          <a:lstStyle/>
          <a:p>
            <a:pPr algn="ctr" eaLnBrk="1" hangingPunct="1"/>
            <a:r>
              <a:rPr lang="en-US" altLang="zh-CN" b="1" dirty="0" smtClean="0"/>
              <a:t>p. 13</a:t>
            </a:r>
            <a:endParaRPr lang="zh-CN" alt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E6A12-8050-4AC3-9032-A6F5D8DE7C31}" type="slidenum">
              <a:rPr lang="zh-CN" altLang="en-US"/>
              <a:t>34</a:t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91057" y="5367809"/>
            <a:ext cx="76242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Practice fire drills </a:t>
            </a:r>
            <a:r>
              <a:rPr lang="en-US" altLang="zh-CN" sz="4000" dirty="0" smtClean="0"/>
              <a:t>at school, too</a:t>
            </a:r>
            <a:r>
              <a:rPr lang="en-US" altLang="zh-CN" sz="4000" dirty="0"/>
              <a:t>.</a:t>
            </a:r>
            <a:endParaRPr lang="zh-CN" alt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17955" y="901521"/>
            <a:ext cx="6304826" cy="2410965"/>
          </a:xfrm>
        </p:spPr>
        <p:txBody>
          <a:bodyPr>
            <a:normAutofit/>
          </a:bodyPr>
          <a:lstStyle/>
          <a:p>
            <a:pPr algn="ctr"/>
            <a:r>
              <a:rPr lang="en-US" altLang="zh-CN" sz="3100" b="1" dirty="0"/>
              <a:t>(verb) </a:t>
            </a:r>
            <a:r>
              <a:rPr lang="en-US" altLang="zh-CN" sz="4000" b="1" u="sng" dirty="0" smtClean="0">
                <a:solidFill>
                  <a:srgbClr val="FF0000"/>
                </a:solidFill>
              </a:rPr>
              <a:t>practise</a:t>
            </a:r>
            <a:r>
              <a:rPr lang="en-US" altLang="zh-CN" sz="4000" dirty="0" smtClean="0">
                <a:solidFill>
                  <a:srgbClr val="FF0000"/>
                </a:solidFill>
              </a:rPr>
              <a:t> fire drills</a:t>
            </a: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4000" dirty="0" smtClean="0"/>
              <a:t/>
            </a:r>
            <a:br>
              <a:rPr lang="en-US" altLang="zh-CN" sz="4000" dirty="0" smtClean="0"/>
            </a:br>
            <a:r>
              <a:rPr lang="en-US" altLang="zh-CN" sz="3200" dirty="0"/>
              <a:t/>
            </a:r>
            <a:br>
              <a:rPr lang="en-US" altLang="zh-CN" sz="3200" dirty="0"/>
            </a:br>
            <a:r>
              <a:rPr lang="en-US" altLang="zh-CN" sz="3600" b="1" dirty="0" smtClean="0"/>
              <a:t>to do an activity regularly</a:t>
            </a:r>
            <a:endParaRPr lang="zh-CN" altLang="en-US" sz="36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09482" y="4491983"/>
            <a:ext cx="8309051" cy="7984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altLang="zh-CN" sz="32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practise</a:t>
            </a:r>
            <a:r>
              <a:rPr lang="en-US" altLang="zh-C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fire drills with teachers.</a:t>
            </a:r>
          </a:p>
        </p:txBody>
      </p:sp>
      <p:pic>
        <p:nvPicPr>
          <p:cNvPr id="2050" name="Picture 2" descr="“fire drill routine”的图片搜索结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3" y="899410"/>
            <a:ext cx="3055523" cy="29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下箭头 5"/>
          <p:cNvSpPr/>
          <p:nvPr/>
        </p:nvSpPr>
        <p:spPr>
          <a:xfrm>
            <a:off x="5821251" y="1696211"/>
            <a:ext cx="257020" cy="82424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183" y="244476"/>
            <a:ext cx="3081829" cy="369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91671A-DA8B-4049-B85B-BB7B8E0CD94E}" type="slidenum">
              <a:rPr lang="zh-CN" altLang="en-US"/>
              <a:t>36</a:t>
            </a:fld>
            <a:endParaRPr lang="zh-CN" altLang="en-US"/>
          </a:p>
        </p:txBody>
      </p:sp>
      <p:pic>
        <p:nvPicPr>
          <p:cNvPr id="49155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830" y="0"/>
            <a:ext cx="21605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057400"/>
            <a:ext cx="54673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3" y="4493587"/>
            <a:ext cx="3423497" cy="199703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13220"/>
            <a:ext cx="7886700" cy="3463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b="1" dirty="0">
                <a:solidFill>
                  <a:srgbClr val="FF0000"/>
                </a:solidFill>
              </a:rPr>
              <a:t>When a fire breaks out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, what should we do?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37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21" y="3567659"/>
            <a:ext cx="2884672" cy="241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58" y="464695"/>
            <a:ext cx="1448050" cy="206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6251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5" y="621464"/>
            <a:ext cx="6181859" cy="46363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8780" y="117477"/>
            <a:ext cx="5915025" cy="503987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 smtClean="0"/>
              <a:t>p. 14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68946" y="5398036"/>
            <a:ext cx="6941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/>
              <a:t>If you see a fire start</a:t>
            </a:r>
            <a:r>
              <a:rPr lang="en-US" altLang="zh-CN" sz="4000" dirty="0" smtClean="0"/>
              <a:t>,</a:t>
            </a:r>
          </a:p>
          <a:p>
            <a:pPr algn="ctr"/>
            <a:r>
              <a:rPr lang="en-US" altLang="zh-CN" sz="4000" dirty="0" smtClean="0"/>
              <a:t> </a:t>
            </a:r>
            <a:r>
              <a:rPr lang="en-US" altLang="zh-CN" sz="4000" dirty="0"/>
              <a:t>tell a grown-up quickly.</a:t>
            </a:r>
            <a:endParaRPr lang="zh-CN" altLang="en-US" sz="40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36" y="2667629"/>
            <a:ext cx="2036407" cy="165967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76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3534" y="115416"/>
            <a:ext cx="5915025" cy="641453"/>
          </a:xfrm>
        </p:spPr>
        <p:txBody>
          <a:bodyPr/>
          <a:lstStyle/>
          <a:p>
            <a:pPr algn="ctr"/>
            <a:r>
              <a:rPr lang="en-US" altLang="zh-CN" b="1" dirty="0"/>
              <a:t>p. </a:t>
            </a:r>
            <a:r>
              <a:rPr lang="en-US" altLang="zh-CN" b="1" dirty="0" smtClean="0"/>
              <a:t>15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67" y="719896"/>
            <a:ext cx="5881620" cy="461868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62910" y="5338583"/>
            <a:ext cx="8796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If you are inside a building that's on  fire, go out.</a:t>
            </a:r>
            <a:endParaRPr lang="zh-CN" alt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663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 descr="BT1H8697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1652588"/>
            <a:ext cx="6824663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副标题 2"/>
          <p:cNvSpPr/>
          <p:nvPr/>
        </p:nvSpPr>
        <p:spPr bwMode="auto">
          <a:xfrm>
            <a:off x="1714500" y="198438"/>
            <a:ext cx="5969000" cy="87947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4800" i="1" dirty="0">
                <a:latin typeface="Calibri" panose="020F0502020204030204" pitchFamily="34" charset="0"/>
              </a:rPr>
              <a:t>What can fire do?</a:t>
            </a:r>
            <a:endParaRPr lang="en-US" altLang="zh-CN" sz="4800" dirty="0">
              <a:latin typeface="Calibri" panose="020F0502020204030204" pitchFamily="34" charset="0"/>
            </a:endParaRPr>
          </a:p>
        </p:txBody>
      </p:sp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2619375" y="5886450"/>
            <a:ext cx="4257675" cy="7016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4000" dirty="0">
                <a:latin typeface="Calibri" panose="020F0502020204030204" pitchFamily="34" charset="0"/>
              </a:rPr>
              <a:t>barbeque (BBQ)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2F174-32DD-4259-8E94-399C433CA0C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4895311"/>
            <a:ext cx="7886700" cy="182616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4000" dirty="0"/>
              <a:t>If there is smoke, crawl under it. Stay low and go. </a:t>
            </a:r>
            <a:endParaRPr lang="en-US" altLang="zh-CN" sz="4000" dirty="0" smtClean="0"/>
          </a:p>
          <a:p>
            <a:pPr marL="0" indent="0">
              <a:buNone/>
            </a:pPr>
            <a:r>
              <a:rPr lang="en-US" altLang="zh-CN" sz="4000" dirty="0" smtClean="0"/>
              <a:t>Don't </a:t>
            </a:r>
            <a:r>
              <a:rPr lang="en-US" altLang="zh-CN" sz="4000" dirty="0"/>
              <a:t>go back inside.</a:t>
            </a:r>
            <a:endParaRPr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557914"/>
            <a:ext cx="6684135" cy="4337398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603534" y="115416"/>
            <a:ext cx="5915025" cy="641453"/>
          </a:xfrm>
        </p:spPr>
        <p:txBody>
          <a:bodyPr/>
          <a:lstStyle/>
          <a:p>
            <a:pPr algn="ctr"/>
            <a:r>
              <a:rPr lang="en-US" altLang="zh-CN" b="1" dirty="0"/>
              <a:t>p. </a:t>
            </a:r>
            <a:r>
              <a:rPr lang="en-US" altLang="zh-CN" b="1" dirty="0" smtClean="0"/>
              <a:t>15</a:t>
            </a:r>
            <a:endParaRPr lang="zh-CN" altLang="en-US" dirty="0"/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365737" y="5460642"/>
            <a:ext cx="1082026" cy="7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586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316838" y="1746021"/>
            <a:ext cx="5711252" cy="250132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3100" b="1" dirty="0" smtClean="0"/>
              <a:t>(verb) </a:t>
            </a:r>
            <a:r>
              <a:rPr lang="en-US" altLang="zh-CN" sz="4900" b="1" u="sng" dirty="0" smtClean="0">
                <a:solidFill>
                  <a:srgbClr val="FF0000"/>
                </a:solidFill>
              </a:rPr>
              <a:t>crawl</a:t>
            </a:r>
            <a:r>
              <a:rPr lang="en-US" altLang="zh-CN" dirty="0" smtClean="0">
                <a:solidFill>
                  <a:srgbClr val="FF0000"/>
                </a:solidFill>
              </a:rPr>
              <a:t> under smoke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3800" b="1" dirty="0" smtClean="0"/>
              <a:t> to move forward on hands and knees</a:t>
            </a:r>
            <a:endParaRPr lang="zh-CN" altLang="en-US" sz="3800" b="1" dirty="0"/>
          </a:p>
        </p:txBody>
      </p:sp>
      <p:pic>
        <p:nvPicPr>
          <p:cNvPr id="6" name="Picture 2" descr="https://timgsa.baidu.com/timg?image&amp;quality=80&amp;size=b9999_10000&amp;sec=1486576788031&amp;di=53955b3818a252729154973cc38db8e5&amp;imgtype=0&amp;src=http%3A%2F%2Fd.hiphotos.baidu.com%2Fzhidao%2Fpic%2Fitem%2F91529822720e0cf324d43c1d0c46f21fbe09aa31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68" y="1548144"/>
            <a:ext cx="3374006" cy="26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下箭头 6"/>
          <p:cNvSpPr/>
          <p:nvPr/>
        </p:nvSpPr>
        <p:spPr>
          <a:xfrm>
            <a:off x="5042079" y="2513579"/>
            <a:ext cx="296214" cy="579549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8832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00" y="536732"/>
            <a:ext cx="6895660" cy="2727801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28650" y="-8138"/>
            <a:ext cx="7886700" cy="626548"/>
          </a:xfrm>
        </p:spPr>
        <p:txBody>
          <a:bodyPr/>
          <a:lstStyle/>
          <a:p>
            <a:pPr algn="ctr"/>
            <a:r>
              <a:rPr lang="en-US" altLang="zh-CN" b="1" dirty="0"/>
              <a:t>p. </a:t>
            </a:r>
            <a:r>
              <a:rPr lang="en-US" altLang="zh-CN" b="1" dirty="0" smtClean="0"/>
              <a:t>16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90152" y="3120489"/>
            <a:ext cx="92599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dirty="0"/>
              <a:t>If your clothes are on fire, </a:t>
            </a:r>
            <a:endParaRPr lang="en-US" altLang="zh-CN" sz="3800" dirty="0" smtClean="0"/>
          </a:p>
          <a:p>
            <a:r>
              <a:rPr lang="en-US" altLang="zh-CN" sz="3800" dirty="0" smtClean="0"/>
              <a:t>stop </a:t>
            </a:r>
            <a:r>
              <a:rPr lang="en-US" altLang="zh-CN" sz="3800" dirty="0"/>
              <a:t>where you are. </a:t>
            </a:r>
            <a:endParaRPr lang="en-US" altLang="zh-CN" sz="3800" dirty="0" smtClean="0"/>
          </a:p>
          <a:p>
            <a:r>
              <a:rPr lang="en-US" altLang="zh-CN" sz="3800" dirty="0" smtClean="0"/>
              <a:t>Drop </a:t>
            </a:r>
            <a:r>
              <a:rPr lang="en-US" altLang="zh-CN" sz="3800" dirty="0"/>
              <a:t>to the ground. </a:t>
            </a:r>
            <a:endParaRPr lang="en-US" altLang="zh-CN" sz="3800" dirty="0" smtClean="0"/>
          </a:p>
          <a:p>
            <a:r>
              <a:rPr lang="en-US" altLang="zh-CN" sz="3800" dirty="0" smtClean="0"/>
              <a:t>Roll </a:t>
            </a:r>
            <a:r>
              <a:rPr lang="en-US" altLang="zh-CN" sz="3800" dirty="0"/>
              <a:t>over and over to smother the flames.</a:t>
            </a:r>
          </a:p>
          <a:p>
            <a:r>
              <a:rPr lang="en-US" altLang="zh-CN" sz="3800" dirty="0"/>
              <a:t>Remember these three words. </a:t>
            </a:r>
            <a:endParaRPr lang="en-US" altLang="zh-CN" sz="3800" dirty="0" smtClean="0"/>
          </a:p>
          <a:p>
            <a:r>
              <a:rPr lang="en-US" altLang="zh-CN" sz="3800" dirty="0" smtClean="0"/>
              <a:t>Stop</a:t>
            </a:r>
            <a:r>
              <a:rPr lang="en-US" altLang="zh-CN" sz="3800" dirty="0"/>
              <a:t>. </a:t>
            </a:r>
            <a:r>
              <a:rPr lang="en-US" altLang="zh-CN" sz="3800" dirty="0" smtClean="0"/>
              <a:t>Drop. Roll</a:t>
            </a:r>
            <a:r>
              <a:rPr lang="en-US" altLang="zh-CN" sz="3800" dirty="0"/>
              <a:t>.</a:t>
            </a:r>
            <a:endParaRPr lang="zh-CN" altLang="en-US" sz="3800" dirty="0"/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87637" y="4314423"/>
            <a:ext cx="1082026" cy="7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87637" y="4920982"/>
            <a:ext cx="1082026" cy="7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87637" y="5508357"/>
            <a:ext cx="1082026" cy="70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4768030" y="5508356"/>
            <a:ext cx="1689920" cy="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240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038733" y="746975"/>
            <a:ext cx="5213529" cy="38121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100" b="1" dirty="0"/>
              <a:t>（</a:t>
            </a:r>
            <a:r>
              <a:rPr lang="en-US" altLang="zh-CN" sz="3100" b="1" dirty="0"/>
              <a:t>verb</a:t>
            </a:r>
            <a:r>
              <a:rPr lang="zh-CN" altLang="en-US" sz="3100" b="1" dirty="0"/>
              <a:t>）</a:t>
            </a:r>
            <a:r>
              <a:rPr lang="en-US" altLang="zh-CN" b="1" u="sng" dirty="0" smtClean="0">
                <a:solidFill>
                  <a:srgbClr val="FF0000"/>
                </a:solidFill>
              </a:rPr>
              <a:t>smother</a:t>
            </a:r>
            <a:r>
              <a:rPr lang="en-US" altLang="zh-CN" dirty="0" smtClean="0">
                <a:solidFill>
                  <a:srgbClr val="FF0000"/>
                </a:solidFill>
              </a:rPr>
              <a:t> a fire</a:t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dirty="0" smtClean="0">
                <a:solidFill>
                  <a:srgbClr val="FF0000"/>
                </a:solidFill>
              </a:rPr>
              <a:t/>
            </a:r>
            <a:br>
              <a:rPr lang="en-US" altLang="zh-CN" dirty="0" smtClean="0">
                <a:solidFill>
                  <a:srgbClr val="FF0000"/>
                </a:solidFill>
              </a:rPr>
            </a:br>
            <a:r>
              <a:rPr lang="en-US" altLang="zh-CN" sz="3600" b="1" dirty="0" smtClean="0"/>
              <a:t>to make a fire stop burning by covering it with something.</a:t>
            </a:r>
            <a:endParaRPr lang="zh-CN" altLang="en-US" sz="3600" b="1" dirty="0"/>
          </a:p>
        </p:txBody>
      </p:sp>
      <p:sp>
        <p:nvSpPr>
          <p:cNvPr id="6" name="下箭头 5"/>
          <p:cNvSpPr/>
          <p:nvPr/>
        </p:nvSpPr>
        <p:spPr>
          <a:xfrm>
            <a:off x="6457950" y="1957589"/>
            <a:ext cx="244699" cy="51515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37" y="4453611"/>
            <a:ext cx="3586029" cy="2059544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0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4246" y="157433"/>
            <a:ext cx="5915025" cy="464713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/>
              <a:t>p. </a:t>
            </a:r>
            <a:r>
              <a:rPr lang="en-US" altLang="zh-CN" b="1" dirty="0" smtClean="0"/>
              <a:t>17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3" y="862885"/>
            <a:ext cx="8380509" cy="437881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3492" y="5398036"/>
            <a:ext cx="7111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If you want to know more about fire, ask a grown-up.</a:t>
            </a:r>
            <a:endParaRPr lang="zh-CN" alt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521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236" y="736143"/>
            <a:ext cx="5052154" cy="458057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59942" y="221966"/>
            <a:ext cx="5915025" cy="334682"/>
          </a:xfrm>
        </p:spPr>
        <p:txBody>
          <a:bodyPr>
            <a:noAutofit/>
          </a:bodyPr>
          <a:lstStyle/>
          <a:p>
            <a:pPr algn="ctr"/>
            <a:r>
              <a:rPr lang="en-US" altLang="zh-CN" b="1" dirty="0"/>
              <a:t>p. </a:t>
            </a:r>
            <a:r>
              <a:rPr lang="en-US" altLang="zh-CN" b="1" dirty="0" smtClean="0"/>
              <a:t>18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59942" y="5398036"/>
            <a:ext cx="7207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Learn how to call the fire department where you live.</a:t>
            </a:r>
            <a:endParaRPr lang="zh-CN" alt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3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			Revision</a:t>
            </a:r>
            <a:endParaRPr lang="zh-TW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713220"/>
            <a:ext cx="7886700" cy="3463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b="1" dirty="0">
                <a:solidFill>
                  <a:srgbClr val="FF0000"/>
                </a:solidFill>
              </a:rPr>
              <a:t>When a fire breaks out</a:t>
            </a:r>
            <a:r>
              <a:rPr lang="en-US" altLang="zh-TW" sz="4000" b="1" dirty="0" smtClean="0">
                <a:solidFill>
                  <a:srgbClr val="FF0000"/>
                </a:solidFill>
              </a:rPr>
              <a:t>, what should we do?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46</a:t>
            </a:fld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21" y="3567659"/>
            <a:ext cx="2884672" cy="241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58" y="464695"/>
            <a:ext cx="1448050" cy="206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469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248" y="3020036"/>
            <a:ext cx="4383902" cy="14091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the house is on fire, children should </a:t>
            </a:r>
            <a:r>
              <a:rPr lang="en-US" altLang="zh-CN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crawl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under the smoke towards the door.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80" y="2471661"/>
            <a:ext cx="3548942" cy="250586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3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95" y="1365367"/>
            <a:ext cx="4246757" cy="3925457"/>
          </a:xfrm>
        </p:spPr>
      </p:pic>
      <p:sp>
        <p:nvSpPr>
          <p:cNvPr id="5" name="文本框 4"/>
          <p:cNvSpPr txBox="1"/>
          <p:nvPr/>
        </p:nvSpPr>
        <p:spPr>
          <a:xfrm>
            <a:off x="193293" y="41928"/>
            <a:ext cx="760523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solidFill>
                  <a:srgbClr val="FF0000"/>
                </a:solidFill>
              </a:rPr>
              <a:t>If your clothes are on fire,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altLang="zh-CN" sz="4400" b="1" dirty="0" smtClean="0">
                <a:solidFill>
                  <a:srgbClr val="FF0000"/>
                </a:solidFill>
              </a:rPr>
              <a:t>stop</a:t>
            </a:r>
            <a:r>
              <a:rPr lang="en-US" altLang="zh-CN" sz="4400" dirty="0" smtClean="0">
                <a:solidFill>
                  <a:srgbClr val="FF0000"/>
                </a:solidFill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</a:rPr>
              <a:t>where you are</a:t>
            </a:r>
          </a:p>
          <a:p>
            <a:r>
              <a:rPr lang="en-US" altLang="zh-CN" dirty="0"/>
              <a:t/>
            </a:r>
            <a:br>
              <a:rPr lang="en-US" altLang="zh-CN" dirty="0"/>
            </a:br>
            <a:endParaRPr lang="zh-CN" altLang="en-US" sz="2400" b="1" dirty="0"/>
          </a:p>
        </p:txBody>
      </p:sp>
      <p:sp>
        <p:nvSpPr>
          <p:cNvPr id="8" name="文本框 7"/>
          <p:cNvSpPr txBox="1"/>
          <p:nvPr/>
        </p:nvSpPr>
        <p:spPr>
          <a:xfrm>
            <a:off x="5937792" y="844775"/>
            <a:ext cx="293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altLang="zh-CN" sz="4400" b="1" dirty="0">
                <a:solidFill>
                  <a:srgbClr val="FF0000"/>
                </a:solidFill>
              </a:rPr>
              <a:t>d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rop</a:t>
            </a:r>
            <a:r>
              <a:rPr lang="en-US" altLang="zh-CN" sz="4400" dirty="0" smtClean="0">
                <a:solidFill>
                  <a:srgbClr val="FF0000"/>
                </a:solidFill>
              </a:rPr>
              <a:t> to the        ground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648968" y="3140237"/>
            <a:ext cx="34950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 pitchFamily="34" charset="0"/>
              <a:buChar char="•"/>
            </a:pPr>
            <a:r>
              <a:rPr lang="en-US" altLang="zh-CN" sz="4400" b="1" dirty="0">
                <a:solidFill>
                  <a:srgbClr val="FF0000"/>
                </a:solidFill>
              </a:rPr>
              <a:t>r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oll</a:t>
            </a:r>
            <a:r>
              <a:rPr lang="en-US" altLang="zh-CN" sz="4400" dirty="0" smtClean="0">
                <a:solidFill>
                  <a:srgbClr val="FF0000"/>
                </a:solidFill>
              </a:rPr>
              <a:t> over and over </a:t>
            </a:r>
          </a:p>
          <a:p>
            <a:pPr algn="ctr"/>
            <a:endParaRPr lang="en-US" altLang="zh-CN" dirty="0"/>
          </a:p>
        </p:txBody>
      </p:sp>
      <p:sp>
        <p:nvSpPr>
          <p:cNvPr id="10" name="文本框 9"/>
          <p:cNvSpPr txBox="1"/>
          <p:nvPr/>
        </p:nvSpPr>
        <p:spPr>
          <a:xfrm>
            <a:off x="463118" y="5472027"/>
            <a:ext cx="8680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e.g. When your clothes are on fire, stop where you are, drop to the ground and roll over and over until the fire is out.</a:t>
            </a:r>
            <a:endParaRPr lang="zh-CN" alt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48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763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49" y="4833166"/>
            <a:ext cx="8296409" cy="7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e.g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Tim’s father used a fire blanket to </a:t>
            </a:r>
            <a:r>
              <a:rPr lang="en-US" altLang="zh-CN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smother</a:t>
            </a:r>
            <a:r>
              <a:rPr lang="en-US" altLang="zh-CN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fire.</a:t>
            </a:r>
            <a:endParaRPr lang="zh-CN" alt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65" y="675542"/>
            <a:ext cx="5014176" cy="37606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49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8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11" y="428915"/>
            <a:ext cx="4608043" cy="46771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副标题 2"/>
          <p:cNvSpPr/>
          <p:nvPr/>
        </p:nvSpPr>
        <p:spPr bwMode="auto">
          <a:xfrm>
            <a:off x="1689233" y="5359992"/>
            <a:ext cx="5969000" cy="879475"/>
          </a:xfrm>
          <a:prstGeom prst="rect">
            <a:avLst/>
          </a:prstGeom>
          <a:noFill/>
          <a:ln w="28575">
            <a:solidFill>
              <a:srgbClr val="3366FF"/>
            </a:solidFill>
            <a:miter lim="800000"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4800" i="1" dirty="0">
                <a:latin typeface="Calibri" panose="020F0502020204030204" pitchFamily="34" charset="0"/>
              </a:rPr>
              <a:t>What can fire do?</a:t>
            </a:r>
            <a:endParaRPr lang="en-US" altLang="zh-CN" sz="4800" dirty="0">
              <a:latin typeface="Calibri" panose="020F050202020403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477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4104" y="262096"/>
            <a:ext cx="7886700" cy="781094"/>
          </a:xfrm>
        </p:spPr>
        <p:txBody>
          <a:bodyPr/>
          <a:lstStyle/>
          <a:p>
            <a:r>
              <a:rPr lang="en-US" altLang="zh-CN" b="1" dirty="0"/>
              <a:t>Fire Song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528" y="1159099"/>
            <a:ext cx="7744305" cy="5017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dirty="0"/>
              <a:t>See a fire  </a:t>
            </a:r>
          </a:p>
          <a:p>
            <a:pPr marL="0" indent="0">
              <a:buNone/>
            </a:pPr>
            <a:r>
              <a:rPr lang="zh-CN" altLang="en-US" dirty="0"/>
              <a:t>Tell a grown-up</a:t>
            </a: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r>
              <a:rPr lang="zh-CN" altLang="en-US" dirty="0"/>
              <a:t>There is smoke </a:t>
            </a:r>
          </a:p>
          <a:p>
            <a:pPr marL="0" indent="0">
              <a:buNone/>
            </a:pPr>
            <a:r>
              <a:rPr lang="zh-CN" altLang="en-US" dirty="0"/>
              <a:t>Crawl and go</a:t>
            </a: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r>
              <a:rPr lang="en-US" altLang="zh-CN" dirty="0" smtClean="0"/>
              <a:t>A b</a:t>
            </a:r>
            <a:r>
              <a:rPr lang="zh-CN" altLang="en-US" dirty="0" smtClean="0"/>
              <a:t>uilding </a:t>
            </a:r>
            <a:r>
              <a:rPr lang="zh-CN" altLang="en-US" dirty="0"/>
              <a:t>on fire</a:t>
            </a:r>
          </a:p>
          <a:p>
            <a:pPr marL="0" indent="0">
              <a:buNone/>
            </a:pPr>
            <a:r>
              <a:rPr lang="zh-CN" altLang="en-US" dirty="0"/>
              <a:t>go outside</a:t>
            </a:r>
          </a:p>
          <a:p>
            <a:pPr marL="0" indent="0">
              <a:buNone/>
            </a:pPr>
            <a:endParaRPr lang="zh-CN" altLang="en-US" dirty="0"/>
          </a:p>
          <a:p>
            <a:pPr marL="0" indent="0">
              <a:buNone/>
            </a:pPr>
            <a:r>
              <a:rPr lang="zh-CN" altLang="en-US" dirty="0"/>
              <a:t>Clothes on fire</a:t>
            </a:r>
          </a:p>
          <a:p>
            <a:pPr marL="0" indent="0">
              <a:buNone/>
            </a:pPr>
            <a:r>
              <a:rPr lang="zh-CN" altLang="en-US" dirty="0"/>
              <a:t>Stop, drop, and roll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5" name="AutoShape 4" descr="kid report a fire cartoon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TW" alt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798" y="3903064"/>
            <a:ext cx="2597982" cy="1454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990" y="5503263"/>
            <a:ext cx="3020986" cy="119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092" y="2340279"/>
            <a:ext cx="1938415" cy="137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help fire cartoon的圖片搜尋結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30" y="160338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690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9074" y="576889"/>
            <a:ext cx="7886700" cy="781094"/>
          </a:xfrm>
        </p:spPr>
        <p:txBody>
          <a:bodyPr/>
          <a:lstStyle/>
          <a:p>
            <a:r>
              <a:rPr lang="en-US" altLang="zh-CN" b="1" dirty="0" smtClean="0"/>
              <a:t>Bingo game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4715" y="1663909"/>
            <a:ext cx="8029119" cy="451305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/>
              <a:t>Prepare several sets of cards with different sentences on each card.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/>
              <a:t>Give one card to each student.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/>
              <a:t>Teacher reads out the selected </a:t>
            </a:r>
            <a:r>
              <a:rPr lang="en-US" altLang="zh-CN" sz="2600" dirty="0"/>
              <a:t>verbs </a:t>
            </a:r>
            <a:r>
              <a:rPr lang="en-US" altLang="zh-CN" sz="2600" dirty="0" smtClean="0"/>
              <a:t>one by one.</a:t>
            </a:r>
            <a:endParaRPr lang="en-US" altLang="zh-CN" sz="26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/>
              <a:t>Ss check if the verbs can fill in the </a:t>
            </a:r>
            <a:r>
              <a:rPr lang="en-US" altLang="zh-CN" sz="2600" dirty="0" smtClean="0"/>
              <a:t>blank in each sentence.</a:t>
            </a:r>
            <a:endParaRPr lang="en-US" altLang="zh-CN" sz="26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/>
              <a:t>The student who first completes all the </a:t>
            </a:r>
            <a:r>
              <a:rPr lang="en-US" altLang="zh-CN" sz="2600" dirty="0" smtClean="0"/>
              <a:t>sentences on the card </a:t>
            </a:r>
            <a:r>
              <a:rPr lang="en-US" altLang="zh-CN" sz="2600" dirty="0"/>
              <a:t>should </a:t>
            </a:r>
            <a:r>
              <a:rPr lang="en-US" altLang="zh-CN" sz="2600" dirty="0" smtClean="0"/>
              <a:t> say ‘Bingo!’ and  then read aloud the sentences.</a:t>
            </a:r>
            <a:endParaRPr lang="en-US" altLang="zh-CN" sz="26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2600" dirty="0" smtClean="0"/>
              <a:t>Other students </a:t>
            </a:r>
            <a:r>
              <a:rPr lang="en-US" altLang="zh-CN" sz="2600" dirty="0"/>
              <a:t>decide whether </a:t>
            </a:r>
            <a:r>
              <a:rPr lang="en-US" altLang="zh-CN" sz="2600" dirty="0" smtClean="0"/>
              <a:t>the answers are correct.</a:t>
            </a:r>
          </a:p>
          <a:p>
            <a:pPr marL="0" indent="0">
              <a:buNone/>
            </a:pPr>
            <a:endParaRPr lang="en-US" altLang="zh-CN" sz="2600" dirty="0" smtClean="0"/>
          </a:p>
          <a:p>
            <a:pPr marL="0" indent="0">
              <a:buNone/>
            </a:pPr>
            <a:r>
              <a:rPr lang="en-US" altLang="zh-CN" sz="2600" dirty="0" smtClean="0"/>
              <a:t> </a:t>
            </a:r>
            <a:endParaRPr lang="zh-CN" alt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51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25" y="269822"/>
            <a:ext cx="1739746" cy="1424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13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52</a:t>
            </a:fld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1588957" y="644577"/>
            <a:ext cx="4407109" cy="8844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schemeClr val="tx1"/>
                </a:solidFill>
              </a:rPr>
              <a:t>Bingo Game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990" y="1734075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/>
              <a:t>Examples</a:t>
            </a:r>
            <a:r>
              <a:rPr lang="en-US" altLang="zh-TW" sz="2400" dirty="0" smtClean="0"/>
              <a:t>:</a:t>
            </a:r>
            <a:endParaRPr lang="zh-TW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564990" y="2443396"/>
            <a:ext cx="3954544" cy="3792511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Card 1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 smtClean="0">
                <a:solidFill>
                  <a:prstClr val="black"/>
                </a:solidFill>
              </a:rPr>
              <a:t>Fire </a:t>
            </a:r>
            <a:r>
              <a:rPr lang="en-US" altLang="zh-CN" sz="2400" dirty="0">
                <a:solidFill>
                  <a:prstClr val="black"/>
                </a:solidFill>
              </a:rPr>
              <a:t>is harmful, so we should learn how to _____ fire.</a:t>
            </a:r>
            <a:endParaRPr lang="zh-CN" altLang="zh-CN" sz="24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prstClr val="black"/>
                </a:solidFill>
              </a:rPr>
              <a:t>Students ______ fire drills at school once a month.</a:t>
            </a:r>
            <a:endParaRPr lang="zh-CN" altLang="zh-CN" sz="24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prstClr val="black"/>
                </a:solidFill>
              </a:rPr>
              <a:t>Children should ______ under the fire when the house is on fire.</a:t>
            </a:r>
            <a:r>
              <a:rPr lang="zh-CN" altLang="zh-CN" sz="2400" dirty="0">
                <a:solidFill>
                  <a:prstClr val="black"/>
                </a:solidFill>
              </a:rPr>
              <a:t> 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6774" y="2443397"/>
            <a:ext cx="4002374" cy="379251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Card 2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 smtClean="0">
                <a:solidFill>
                  <a:prstClr val="black"/>
                </a:solidFill>
              </a:rPr>
              <a:t>When </a:t>
            </a:r>
            <a:r>
              <a:rPr lang="en-US" altLang="zh-CN" sz="2400" dirty="0">
                <a:solidFill>
                  <a:prstClr val="black"/>
                </a:solidFill>
              </a:rPr>
              <a:t>your clothes are on fire, _____ where you are.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prstClr val="black"/>
                </a:solidFill>
              </a:rPr>
              <a:t>When your clothes are on fire, ______ to the ground.</a:t>
            </a:r>
            <a:endParaRPr lang="zh-CN" altLang="zh-CN" sz="24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prstClr val="black"/>
                </a:solidFill>
              </a:rPr>
              <a:t>When your clothes are on fire, ______ over and over.</a:t>
            </a:r>
            <a:endParaRPr lang="zh-CN" altLang="zh-CN" sz="24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66" y="516808"/>
            <a:ext cx="17367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7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53</a:t>
            </a:fld>
            <a:endParaRPr lang="zh-CN" altLang="en-US"/>
          </a:p>
        </p:txBody>
      </p:sp>
      <p:sp>
        <p:nvSpPr>
          <p:cNvPr id="5" name="Rectangle 5"/>
          <p:cNvSpPr/>
          <p:nvPr/>
        </p:nvSpPr>
        <p:spPr>
          <a:xfrm>
            <a:off x="2128603" y="1943969"/>
            <a:ext cx="4445257" cy="4216987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zh-CN" sz="2400" dirty="0" smtClean="0">
                <a:solidFill>
                  <a:prstClr val="black"/>
                </a:solidFill>
              </a:rPr>
              <a:t>Card 3</a:t>
            </a: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 smtClean="0">
                <a:solidFill>
                  <a:prstClr val="black"/>
                </a:solidFill>
              </a:rPr>
              <a:t>Children should not  ______ matches by themselves.</a:t>
            </a:r>
            <a:endParaRPr lang="zh-CN" altLang="zh-CN" sz="24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 smtClean="0">
                <a:solidFill>
                  <a:prstClr val="black"/>
                </a:solidFill>
              </a:rPr>
              <a:t>Two cups of hot milk _______ my body.</a:t>
            </a:r>
            <a:endParaRPr lang="zh-CN" altLang="zh-CN" sz="2400" dirty="0">
              <a:solidFill>
                <a:prstClr val="black"/>
              </a:solidFill>
            </a:endParaRPr>
          </a:p>
          <a:p>
            <a:pPr marL="514350" lvl="0" indent="-514350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en-US" altLang="zh-CN" sz="2400" dirty="0" smtClean="0">
                <a:solidFill>
                  <a:prstClr val="black"/>
                </a:solidFill>
              </a:rPr>
              <a:t>My parents _______ chicken soup in the pot.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8957" y="644577"/>
            <a:ext cx="4407109" cy="8844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dirty="0" smtClean="0">
                <a:solidFill>
                  <a:schemeClr val="tx1"/>
                </a:solidFill>
              </a:rPr>
              <a:t>Bingo Game</a:t>
            </a:r>
            <a:endParaRPr lang="zh-TW" altLang="en-US" sz="40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66" y="516808"/>
            <a:ext cx="17367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115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5130" y="930096"/>
            <a:ext cx="8908869" cy="1385888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>
                <a:latin typeface="+mn-lt"/>
              </a:rPr>
              <a:t>Activity 2</a:t>
            </a:r>
            <a:br>
              <a:rPr lang="zh-CN" altLang="en-US" b="1" dirty="0">
                <a:latin typeface="+mn-lt"/>
              </a:rPr>
            </a:br>
            <a:r>
              <a:rPr lang="zh-CN" altLang="en-US" sz="3600" dirty="0">
                <a:latin typeface="+mn-lt"/>
              </a:rPr>
              <a:t>(a</a:t>
            </a:r>
            <a:r>
              <a:rPr lang="zh-CN" altLang="en-US" sz="3600" dirty="0" smtClean="0">
                <a:latin typeface="+mn-lt"/>
              </a:rPr>
              <a:t>) What </a:t>
            </a:r>
            <a:r>
              <a:rPr lang="zh-CN" altLang="en-US" sz="3600" dirty="0">
                <a:latin typeface="+mn-lt"/>
              </a:rPr>
              <a:t>should/shouldn</a:t>
            </a:r>
            <a:r>
              <a:rPr lang="en-US" altLang="zh-CN" sz="3600" dirty="0">
                <a:latin typeface="+mn-lt"/>
              </a:rPr>
              <a:t>'</a:t>
            </a:r>
            <a:r>
              <a:rPr lang="zh-CN" altLang="en-US" sz="3600" dirty="0">
                <a:latin typeface="+mn-lt"/>
              </a:rPr>
              <a:t>t you do with fire? The first two have been done as examples.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54</a:t>
            </a:fld>
            <a:endParaRPr lang="zh-CN" altLang="en-US"/>
          </a:p>
        </p:txBody>
      </p:sp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4035708904"/>
              </p:ext>
            </p:extLst>
          </p:nvPr>
        </p:nvGraphicFramePr>
        <p:xfrm>
          <a:off x="111919" y="2937199"/>
          <a:ext cx="8777764" cy="3688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9120"/>
                <a:gridCol w="4388644"/>
              </a:tblGrid>
              <a:tr h="7115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dirty="0"/>
                        <a:t>Do </a:t>
                      </a:r>
                      <a:r>
                        <a:rPr lang="en-US" altLang="zh-CN" sz="2400" dirty="0">
                          <a:sym typeface="+mn-ea"/>
                        </a:rPr>
                        <a:t>√</a:t>
                      </a:r>
                    </a:p>
                    <a:p>
                      <a:pPr algn="ctr">
                        <a:buNone/>
                      </a:pPr>
                      <a:endParaRPr lang="zh-CN" altLang="en-US" sz="2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/>
                        <a:t>Don't </a:t>
                      </a:r>
                      <a:r>
                        <a:rPr lang="zh-CN" altLang="en-US" sz="2400" dirty="0">
                          <a:sym typeface="+mn-ea"/>
                        </a:rPr>
                        <a:t>×</a:t>
                      </a:r>
                    </a:p>
                    <a:p>
                      <a:pPr algn="ctr">
                        <a:buNone/>
                      </a:pPr>
                      <a:endParaRPr lang="en-US" altLang="zh-CN" sz="2400" dirty="0"/>
                    </a:p>
                  </a:txBody>
                  <a:tcPr marL="68580" marR="68580" marT="34290" marB="34290"/>
                </a:tc>
              </a:tr>
              <a:tr h="644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1. </a:t>
                      </a:r>
                      <a:r>
                        <a:rPr lang="zh-CN" altLang="en-US" sz="2400" dirty="0"/>
                        <a:t>Give the matches to a grown-up.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1. </a:t>
                      </a:r>
                      <a:r>
                        <a:rPr lang="zh-CN" altLang="en-US" sz="2400" dirty="0"/>
                        <a:t>Don</a:t>
                      </a:r>
                      <a:r>
                        <a:rPr lang="en-US" altLang="zh-CN" sz="2400" dirty="0"/>
                        <a:t>'</a:t>
                      </a:r>
                      <a:r>
                        <a:rPr lang="zh-CN" altLang="en-US" sz="2400" dirty="0"/>
                        <a:t>t touch fire.</a:t>
                      </a:r>
                    </a:p>
                  </a:txBody>
                  <a:tcPr marL="68580" marR="68580" marT="34290" marB="34290"/>
                </a:tc>
              </a:tr>
              <a:tr h="644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2.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2. </a:t>
                      </a:r>
                    </a:p>
                  </a:txBody>
                  <a:tcPr marL="68580" marR="68580" marT="34290" marB="34290"/>
                </a:tc>
              </a:tr>
              <a:tr h="6448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3.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/>
                        <a:t>3. </a:t>
                      </a:r>
                    </a:p>
                  </a:txBody>
                  <a:tcPr marL="68580" marR="68580" marT="34290" marB="34290"/>
                </a:tc>
              </a:tr>
              <a:tr h="9534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>
                          <a:sym typeface="+mn-ea"/>
                        </a:rPr>
                        <a:t>4. </a:t>
                      </a:r>
                    </a:p>
                    <a:p>
                      <a:pPr>
                        <a:buNone/>
                      </a:pPr>
                      <a:endParaRPr lang="en-US" altLang="zh-CN" sz="2400" dirty="0">
                        <a:sym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400" dirty="0">
                          <a:sym typeface="+mn-ea"/>
                        </a:rPr>
                        <a:t>4. </a:t>
                      </a:r>
                    </a:p>
                    <a:p>
                      <a:pPr>
                        <a:buNone/>
                      </a:pPr>
                      <a:endParaRPr lang="en-US" altLang="zh-CN" sz="2400" dirty="0">
                        <a:sym typeface="+mn-ea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549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748" y="942975"/>
            <a:ext cx="8623935" cy="780098"/>
          </a:xfrm>
        </p:spPr>
        <p:txBody>
          <a:bodyPr>
            <a:noAutofit/>
          </a:bodyPr>
          <a:lstStyle/>
          <a:p>
            <a:pPr algn="ctr"/>
            <a:r>
              <a:rPr lang="zh-CN" altLang="en-US" sz="2700" b="1" dirty="0"/>
              <a:t/>
            </a:r>
            <a:br>
              <a:rPr lang="zh-CN" altLang="en-US" sz="2700" b="1" dirty="0"/>
            </a:br>
            <a:endParaRPr lang="zh-CN" altLang="en-US" sz="27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55</a:t>
            </a:fld>
            <a:endParaRPr lang="zh-CN" altLang="en-US"/>
          </a:p>
        </p:txBody>
      </p:sp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2098176838"/>
              </p:ext>
            </p:extLst>
          </p:nvPr>
        </p:nvGraphicFramePr>
        <p:xfrm>
          <a:off x="509112" y="287384"/>
          <a:ext cx="8125302" cy="5654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889"/>
                <a:gridCol w="4062413"/>
              </a:tblGrid>
              <a:tr h="491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/>
                        <a:t>Do </a:t>
                      </a:r>
                      <a:r>
                        <a:rPr lang="en-US" altLang="zh-CN" sz="2200" dirty="0"/>
                        <a:t>√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/>
                        <a:t>Don't </a:t>
                      </a:r>
                      <a:r>
                        <a:rPr lang="zh-CN" altLang="en-US" sz="2400" dirty="0"/>
                        <a:t>×</a:t>
                      </a:r>
                    </a:p>
                  </a:txBody>
                  <a:tcPr marL="68580" marR="68580" marT="34290" marB="34290"/>
                </a:tc>
              </a:tr>
              <a:tr h="42934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200" dirty="0"/>
                        <a:t>1. </a:t>
                      </a:r>
                      <a:r>
                        <a:rPr lang="zh-CN" altLang="en-US" sz="2200" dirty="0"/>
                        <a:t>Give the matches to a grown-up.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200" dirty="0"/>
                        <a:t>1. </a:t>
                      </a:r>
                      <a:r>
                        <a:rPr lang="zh-CN" altLang="en-US" sz="2200" dirty="0"/>
                        <a:t>Don</a:t>
                      </a:r>
                      <a:r>
                        <a:rPr lang="en-US" altLang="zh-CN" sz="2200" dirty="0"/>
                        <a:t>'</a:t>
                      </a:r>
                      <a:r>
                        <a:rPr lang="zh-CN" altLang="en-US" sz="2200" dirty="0"/>
                        <a:t>t touch fire.</a:t>
                      </a:r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87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720248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401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5" name="横卷形 4"/>
          <p:cNvSpPr/>
          <p:nvPr/>
        </p:nvSpPr>
        <p:spPr>
          <a:xfrm>
            <a:off x="4491990" y="3348990"/>
            <a:ext cx="4000500" cy="14744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775835" y="3528298"/>
            <a:ext cx="36571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b="1" dirty="0">
                <a:sym typeface="+mn-ea"/>
              </a:rPr>
              <a:t>Check Your Answers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48640" y="1723073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+mn-ea"/>
              </a:rPr>
              <a:t>2. Watch out!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09111" y="2071688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 3. Watch fireworks with a grown-up.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48640" y="241696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4. Stay way back.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48640" y="276225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5. Practice fire drills at home.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48640" y="3107531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6. Tell a grown-up quickly.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48640" y="3452813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7. Stay low and go.</a:t>
            </a:r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48640" y="389763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8. Go out.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9111" y="4242911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9. Drop to the ground.</a:t>
            </a: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09111" y="4588193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10. Roll over and over to smother the flames.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48640" y="52077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11. Ask a grown-up.</a:t>
            </a:r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48640" y="5553075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12. Learn how to call the fire department.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572476" y="1726406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2. Do not try to light them (matches).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572000" y="206835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3. Don’t touch hot things.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572476" y="241696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4. Don’t go back inside.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009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5748" y="942975"/>
            <a:ext cx="8623935" cy="780098"/>
          </a:xfrm>
        </p:spPr>
        <p:txBody>
          <a:bodyPr>
            <a:noAutofit/>
          </a:bodyPr>
          <a:lstStyle/>
          <a:p>
            <a:pPr algn="ctr"/>
            <a:r>
              <a:rPr lang="zh-CN" altLang="en-US" sz="2700" b="1" dirty="0"/>
              <a:t/>
            </a:r>
            <a:br>
              <a:rPr lang="zh-CN" altLang="en-US" sz="2700" b="1" dirty="0"/>
            </a:br>
            <a:endParaRPr lang="zh-CN" altLang="en-US" sz="2700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56</a:t>
            </a:fld>
            <a:endParaRPr lang="zh-CN" altLang="en-US"/>
          </a:p>
        </p:txBody>
      </p:sp>
      <p:graphicFrame>
        <p:nvGraphicFramePr>
          <p:cNvPr id="6" name="表格 5"/>
          <p:cNvGraphicFramePr/>
          <p:nvPr>
            <p:extLst>
              <p:ext uri="{D42A27DB-BD31-4B8C-83A1-F6EECF244321}">
                <p14:modId xmlns:p14="http://schemas.microsoft.com/office/powerpoint/2010/main" val="1259368406"/>
              </p:ext>
            </p:extLst>
          </p:nvPr>
        </p:nvGraphicFramePr>
        <p:xfrm>
          <a:off x="509112" y="942976"/>
          <a:ext cx="8125302" cy="5023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889"/>
                <a:gridCol w="4062413"/>
              </a:tblGrid>
              <a:tr h="3905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dirty="0"/>
                        <a:t>Do </a:t>
                      </a:r>
                      <a:r>
                        <a:rPr lang="en-US" altLang="zh-CN" sz="2200" dirty="0"/>
                        <a:t>√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dirty="0"/>
                        <a:t>Don't </a:t>
                      </a:r>
                      <a:r>
                        <a:rPr lang="zh-CN" altLang="en-US" sz="2400" dirty="0"/>
                        <a:t>×</a:t>
                      </a:r>
                    </a:p>
                  </a:txBody>
                  <a:tcPr marL="68580" marR="68580" marT="34290" marB="34290"/>
                </a:tc>
              </a:tr>
              <a:tr h="37957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200" dirty="0"/>
                        <a:t>1. 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Give </a:t>
                      </a:r>
                      <a:r>
                        <a:rPr lang="zh-CN" altLang="en-US" sz="2200" dirty="0"/>
                        <a:t>the matches to a grown-up.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200" dirty="0"/>
                        <a:t>1. 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Don</a:t>
                      </a:r>
                      <a:r>
                        <a:rPr lang="en-US" altLang="zh-CN" sz="2200" dirty="0">
                          <a:solidFill>
                            <a:srgbClr val="FF0000"/>
                          </a:solidFill>
                        </a:rPr>
                        <a:t>'</a:t>
                      </a:r>
                      <a:r>
                        <a:rPr lang="zh-CN" altLang="en-US" sz="2200" dirty="0">
                          <a:solidFill>
                            <a:srgbClr val="FF0000"/>
                          </a:solidFill>
                        </a:rPr>
                        <a:t>t</a:t>
                      </a:r>
                      <a:r>
                        <a:rPr lang="zh-CN" altLang="en-US" sz="2200" dirty="0"/>
                        <a:t> touch fire.</a:t>
                      </a:r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528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63674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  <a:tr h="354806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altLang="zh-CN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548640" y="1723073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ym typeface="+mn-ea"/>
              </a:rPr>
              <a:t>2.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Watch </a:t>
            </a:r>
            <a:r>
              <a:rPr lang="en-US" altLang="zh-CN" dirty="0">
                <a:sym typeface="+mn-ea"/>
              </a:rPr>
              <a:t>out!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509111" y="2071688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 3.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Watch</a:t>
            </a:r>
            <a:r>
              <a:rPr lang="en-US" altLang="zh-CN" dirty="0">
                <a:sym typeface="+mn-ea"/>
              </a:rPr>
              <a:t> fireworks with a grown-up.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548640" y="241696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4.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Stay</a:t>
            </a:r>
            <a:r>
              <a:rPr lang="en-US" altLang="zh-CN" dirty="0">
                <a:sym typeface="+mn-ea"/>
              </a:rPr>
              <a:t> way back.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48640" y="276225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5.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Practice</a:t>
            </a:r>
            <a:r>
              <a:rPr lang="en-US" altLang="zh-CN" dirty="0">
                <a:sym typeface="+mn-ea"/>
              </a:rPr>
              <a:t> fire drills at home.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548640" y="3107531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6.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Tell</a:t>
            </a:r>
            <a:r>
              <a:rPr lang="en-US" altLang="zh-CN" dirty="0">
                <a:sym typeface="+mn-ea"/>
              </a:rPr>
              <a:t> a grown-up quickly.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548640" y="3452813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7.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Stay </a:t>
            </a:r>
            <a:r>
              <a:rPr lang="en-US" altLang="zh-CN" dirty="0">
                <a:sym typeface="+mn-ea"/>
              </a:rPr>
              <a:t>low and go.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48640" y="389763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8.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Go</a:t>
            </a:r>
            <a:r>
              <a:rPr lang="en-US" altLang="zh-CN" dirty="0">
                <a:sym typeface="+mn-ea"/>
              </a:rPr>
              <a:t> out.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09111" y="4242911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9.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Drop</a:t>
            </a:r>
            <a:r>
              <a:rPr lang="en-US" altLang="zh-CN" dirty="0">
                <a:sym typeface="+mn-ea"/>
              </a:rPr>
              <a:t> to the ground.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09111" y="4588193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10.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Roll</a:t>
            </a:r>
            <a:r>
              <a:rPr lang="en-US" altLang="zh-CN" dirty="0">
                <a:sym typeface="+mn-ea"/>
              </a:rPr>
              <a:t> over and over to smother the flames.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48640" y="520779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11.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Ask</a:t>
            </a:r>
            <a:r>
              <a:rPr lang="en-US" altLang="zh-CN" dirty="0">
                <a:sym typeface="+mn-ea"/>
              </a:rPr>
              <a:t> a grown-up.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548640" y="5553075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12.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Learn</a:t>
            </a:r>
            <a:r>
              <a:rPr lang="en-US" altLang="zh-CN" dirty="0">
                <a:sym typeface="+mn-ea"/>
              </a:rPr>
              <a:t> how to call the fire department.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4572476" y="1726406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2.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Do not </a:t>
            </a:r>
            <a:r>
              <a:rPr lang="en-US" altLang="zh-CN" dirty="0">
                <a:sym typeface="+mn-ea"/>
              </a:rPr>
              <a:t>try to light them (matches).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572000" y="2068354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3.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 Don’t </a:t>
            </a:r>
            <a:r>
              <a:rPr lang="en-US" altLang="zh-CN" dirty="0">
                <a:sym typeface="+mn-ea"/>
              </a:rPr>
              <a:t>touch hot things.</a:t>
            </a:r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4572476" y="2416969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dirty="0">
                <a:sym typeface="+mn-ea"/>
              </a:rPr>
              <a:t>4. 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Don’t </a:t>
            </a:r>
            <a:r>
              <a:rPr lang="en-US" altLang="zh-CN" dirty="0">
                <a:sym typeface="+mn-ea"/>
              </a:rPr>
              <a:t>go back inside.</a:t>
            </a:r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0033" y="2177414"/>
            <a:ext cx="8623935" cy="1892309"/>
          </a:xfrm>
        </p:spPr>
        <p:txBody>
          <a:bodyPr>
            <a:noAutofit/>
          </a:bodyPr>
          <a:lstStyle/>
          <a:p>
            <a:r>
              <a:rPr lang="en-US" altLang="zh-CN" sz="4000" b="1" dirty="0" smtClean="0"/>
              <a:t/>
            </a:r>
            <a:br>
              <a:rPr lang="en-US" altLang="zh-CN" sz="4000" b="1" dirty="0" smtClean="0"/>
            </a:br>
            <a:r>
              <a:rPr lang="zh-CN" altLang="en-US" sz="4000" b="1" dirty="0" smtClean="0">
                <a:latin typeface="+mn-lt"/>
              </a:rPr>
              <a:t>Activity 2 </a:t>
            </a:r>
            <a:r>
              <a:rPr sz="4000" b="1" dirty="0" smtClean="0">
                <a:latin typeface="+mn-lt"/>
              </a:rPr>
              <a:t>(b</a:t>
            </a:r>
            <a:r>
              <a:rPr sz="4000" b="1" dirty="0">
                <a:latin typeface="+mn-lt"/>
              </a:rPr>
              <a:t>)</a:t>
            </a:r>
            <a:r>
              <a:rPr sz="4000" dirty="0">
                <a:latin typeface="+mn-lt"/>
              </a:rPr>
              <a:t/>
            </a:r>
            <a:br>
              <a:rPr sz="4000" dirty="0">
                <a:latin typeface="+mn-lt"/>
              </a:rPr>
            </a:br>
            <a:r>
              <a:rPr sz="4000" dirty="0">
                <a:latin typeface="+mn-lt"/>
              </a:rPr>
              <a:t/>
            </a:r>
            <a:br>
              <a:rPr sz="4000" dirty="0">
                <a:latin typeface="+mn-lt"/>
              </a:rPr>
            </a:br>
            <a:r>
              <a:rPr sz="4000" dirty="0" smtClean="0">
                <a:latin typeface="+mn-lt"/>
              </a:rPr>
              <a:t>1.When you tell people </a:t>
            </a:r>
            <a:r>
              <a:rPr sz="4000" u="sng" dirty="0" smtClean="0">
                <a:latin typeface="+mn-lt"/>
              </a:rPr>
              <a:t>not</a:t>
            </a:r>
            <a:r>
              <a:rPr sz="4000" dirty="0" smtClean="0">
                <a:latin typeface="+mn-lt"/>
              </a:rPr>
              <a:t> to do something, you can start the sentence with</a:t>
            </a:r>
            <a:r>
              <a:rPr sz="4000" u="sng" dirty="0" smtClean="0">
                <a:latin typeface="+mn-lt"/>
              </a:rPr>
              <a:t>           </a:t>
            </a:r>
            <a:r>
              <a:rPr sz="4000" dirty="0" smtClean="0">
                <a:latin typeface="+mn-lt"/>
              </a:rPr>
              <a:t>(Do / Don’t). </a:t>
            </a:r>
            <a:br>
              <a:rPr sz="4000" dirty="0" smtClean="0">
                <a:latin typeface="+mn-lt"/>
              </a:rPr>
            </a:br>
            <a:r>
              <a:rPr sz="4000" dirty="0" smtClean="0">
                <a:latin typeface="+mn-lt"/>
              </a:rPr>
              <a:t/>
            </a:r>
            <a:br>
              <a:rPr sz="4000" dirty="0" smtClean="0">
                <a:latin typeface="+mn-lt"/>
              </a:rPr>
            </a:br>
            <a:r>
              <a:rPr sz="4000" dirty="0" smtClean="0">
                <a:latin typeface="+mn-lt"/>
              </a:rPr>
              <a:t>2.When you tell people to do something, you can start the sentence with a</a:t>
            </a:r>
            <a:r>
              <a:rPr sz="4000" u="sng" dirty="0" smtClean="0">
                <a:latin typeface="+mn-lt"/>
              </a:rPr>
              <a:t>               </a:t>
            </a:r>
            <a:r>
              <a:rPr sz="4000" dirty="0" smtClean="0">
                <a:latin typeface="+mn-lt"/>
              </a:rPr>
              <a:t>(verb / noun).</a:t>
            </a:r>
            <a:br>
              <a:rPr sz="4000" dirty="0" smtClean="0">
                <a:latin typeface="+mn-lt"/>
              </a:rPr>
            </a:br>
            <a:r>
              <a:rPr sz="4000" dirty="0" smtClean="0">
                <a:latin typeface="+mn-lt"/>
              </a:rPr>
              <a:t>                                                         </a:t>
            </a:r>
            <a:endParaRPr lang="zh-CN" altLang="en-US" sz="4000" dirty="0">
              <a:latin typeface="+mn-lt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57</a:t>
            </a:fld>
            <a:endParaRPr lang="zh-CN" altLang="en-US"/>
          </a:p>
        </p:txBody>
      </p:sp>
      <p:sp>
        <p:nvSpPr>
          <p:cNvPr id="272" name=" 272"/>
          <p:cNvSpPr/>
          <p:nvPr/>
        </p:nvSpPr>
        <p:spPr>
          <a:xfrm>
            <a:off x="3563770" y="2854963"/>
            <a:ext cx="1332411" cy="537210"/>
          </a:xfrm>
          <a:custGeom>
            <a:avLst/>
            <a:gdLst>
              <a:gd name="connsiteX0" fmla="*/ 1293718 w 2587436"/>
              <a:gd name="connsiteY0" fmla="*/ 105586 h 2587437"/>
              <a:gd name="connsiteX1" fmla="*/ 105586 w 2587436"/>
              <a:gd name="connsiteY1" fmla="*/ 1293718 h 2587437"/>
              <a:gd name="connsiteX2" fmla="*/ 1293718 w 2587436"/>
              <a:gd name="connsiteY2" fmla="*/ 2481850 h 2587437"/>
              <a:gd name="connsiteX3" fmla="*/ 2481850 w 2587436"/>
              <a:gd name="connsiteY3" fmla="*/ 1293718 h 2587437"/>
              <a:gd name="connsiteX4" fmla="*/ 1293718 w 2587436"/>
              <a:gd name="connsiteY4" fmla="*/ 105586 h 2587437"/>
              <a:gd name="connsiteX5" fmla="*/ 1178351 w 2587436"/>
              <a:gd name="connsiteY5" fmla="*/ 781 h 2587437"/>
              <a:gd name="connsiteX6" fmla="*/ 1293718 w 2587436"/>
              <a:gd name="connsiteY6" fmla="*/ 92011 h 2587437"/>
              <a:gd name="connsiteX7" fmla="*/ 1409085 w 2587436"/>
              <a:gd name="connsiteY7" fmla="*/ 781 h 2587437"/>
              <a:gd name="connsiteX8" fmla="*/ 1472207 w 2587436"/>
              <a:gd name="connsiteY8" fmla="*/ 43607 h 2587437"/>
              <a:gd name="connsiteX9" fmla="*/ 1484604 w 2587436"/>
              <a:gd name="connsiteY9" fmla="*/ 88506 h 2587437"/>
              <a:gd name="connsiteX10" fmla="*/ 1510269 w 2587436"/>
              <a:gd name="connsiteY10" fmla="*/ 49635 h 2587437"/>
              <a:gd name="connsiteX11" fmla="*/ 1665065 w 2587436"/>
              <a:gd name="connsiteY11" fmla="*/ 150827 h 2587437"/>
              <a:gd name="connsiteX12" fmla="*/ 1849776 w 2587436"/>
              <a:gd name="connsiteY12" fmla="*/ 159948 h 2587437"/>
              <a:gd name="connsiteX13" fmla="*/ 1847820 w 2587436"/>
              <a:gd name="connsiteY13" fmla="*/ 203618 h 2587437"/>
              <a:gd name="connsiteX14" fmla="*/ 1858676 w 2587436"/>
              <a:gd name="connsiteY14" fmla="*/ 192501 h 2587437"/>
              <a:gd name="connsiteX15" fmla="*/ 2000063 w 2587436"/>
              <a:gd name="connsiteY15" fmla="*/ 321517 h 2587437"/>
              <a:gd name="connsiteX16" fmla="*/ 2172915 w 2587436"/>
              <a:gd name="connsiteY16" fmla="*/ 387271 h 2587437"/>
              <a:gd name="connsiteX17" fmla="*/ 2157560 w 2587436"/>
              <a:gd name="connsiteY17" fmla="*/ 428199 h 2587437"/>
              <a:gd name="connsiteX18" fmla="*/ 2171320 w 2587436"/>
              <a:gd name="connsiteY18" fmla="*/ 420980 h 2587437"/>
              <a:gd name="connsiteX19" fmla="*/ 2265919 w 2587436"/>
              <a:gd name="connsiteY19" fmla="*/ 587373 h 2587437"/>
              <a:gd name="connsiteX20" fmla="*/ 2409992 w 2587436"/>
              <a:gd name="connsiteY20" fmla="*/ 703323 h 2587437"/>
              <a:gd name="connsiteX21" fmla="*/ 2382741 w 2587436"/>
              <a:gd name="connsiteY21" fmla="*/ 737503 h 2587437"/>
              <a:gd name="connsiteX22" fmla="*/ 2398059 w 2587436"/>
              <a:gd name="connsiteY22" fmla="*/ 734889 h 2587437"/>
              <a:gd name="connsiteX23" fmla="*/ 2436609 w 2587436"/>
              <a:gd name="connsiteY23" fmla="*/ 922371 h 2587437"/>
              <a:gd name="connsiteX24" fmla="*/ 2537801 w 2587436"/>
              <a:gd name="connsiteY24" fmla="*/ 1077167 h 2587437"/>
              <a:gd name="connsiteX25" fmla="*/ 2501321 w 2587436"/>
              <a:gd name="connsiteY25" fmla="*/ 1101253 h 2587437"/>
              <a:gd name="connsiteX26" fmla="*/ 2516697 w 2587436"/>
              <a:gd name="connsiteY26" fmla="*/ 1103501 h 2587437"/>
              <a:gd name="connsiteX27" fmla="*/ 2495425 w 2587436"/>
              <a:gd name="connsiteY27" fmla="*/ 1293719 h 2587437"/>
              <a:gd name="connsiteX28" fmla="*/ 2543829 w 2587436"/>
              <a:gd name="connsiteY28" fmla="*/ 1472208 h 2587437"/>
              <a:gd name="connsiteX29" fmla="*/ 2498930 w 2587436"/>
              <a:gd name="connsiteY29" fmla="*/ 1484605 h 2587437"/>
              <a:gd name="connsiteX30" fmla="*/ 2537800 w 2587436"/>
              <a:gd name="connsiteY30" fmla="*/ 1510270 h 2587437"/>
              <a:gd name="connsiteX31" fmla="*/ 2436609 w 2587436"/>
              <a:gd name="connsiteY31" fmla="*/ 1665066 h 2587437"/>
              <a:gd name="connsiteX32" fmla="*/ 2427488 w 2587436"/>
              <a:gd name="connsiteY32" fmla="*/ 1849777 h 2587437"/>
              <a:gd name="connsiteX33" fmla="*/ 2383816 w 2587436"/>
              <a:gd name="connsiteY33" fmla="*/ 1847821 h 2587437"/>
              <a:gd name="connsiteX34" fmla="*/ 2394935 w 2587436"/>
              <a:gd name="connsiteY34" fmla="*/ 1858678 h 2587437"/>
              <a:gd name="connsiteX35" fmla="*/ 2265918 w 2587436"/>
              <a:gd name="connsiteY35" fmla="*/ 2000065 h 2587437"/>
              <a:gd name="connsiteX36" fmla="*/ 2200165 w 2587436"/>
              <a:gd name="connsiteY36" fmla="*/ 2172917 h 2587437"/>
              <a:gd name="connsiteX37" fmla="*/ 2159237 w 2587436"/>
              <a:gd name="connsiteY37" fmla="*/ 2157562 h 2587437"/>
              <a:gd name="connsiteX38" fmla="*/ 2166455 w 2587436"/>
              <a:gd name="connsiteY38" fmla="*/ 2171321 h 2587437"/>
              <a:gd name="connsiteX39" fmla="*/ 2000062 w 2587436"/>
              <a:gd name="connsiteY39" fmla="*/ 2265920 h 2587437"/>
              <a:gd name="connsiteX40" fmla="*/ 1884113 w 2587436"/>
              <a:gd name="connsiteY40" fmla="*/ 2409993 h 2587437"/>
              <a:gd name="connsiteX41" fmla="*/ 1849933 w 2587436"/>
              <a:gd name="connsiteY41" fmla="*/ 2382742 h 2587437"/>
              <a:gd name="connsiteX42" fmla="*/ 1852546 w 2587436"/>
              <a:gd name="connsiteY42" fmla="*/ 2398060 h 2587437"/>
              <a:gd name="connsiteX43" fmla="*/ 1665064 w 2587436"/>
              <a:gd name="connsiteY43" fmla="*/ 2436610 h 2587437"/>
              <a:gd name="connsiteX44" fmla="*/ 1510269 w 2587436"/>
              <a:gd name="connsiteY44" fmla="*/ 2537802 h 2587437"/>
              <a:gd name="connsiteX45" fmla="*/ 1486184 w 2587436"/>
              <a:gd name="connsiteY45" fmla="*/ 2501323 h 2587437"/>
              <a:gd name="connsiteX46" fmla="*/ 1483936 w 2587436"/>
              <a:gd name="connsiteY46" fmla="*/ 2516698 h 2587437"/>
              <a:gd name="connsiteX47" fmla="*/ 1293717 w 2587436"/>
              <a:gd name="connsiteY47" fmla="*/ 2495426 h 2587437"/>
              <a:gd name="connsiteX48" fmla="*/ 1103499 w 2587436"/>
              <a:gd name="connsiteY48" fmla="*/ 2516698 h 2587437"/>
              <a:gd name="connsiteX49" fmla="*/ 1101252 w 2587436"/>
              <a:gd name="connsiteY49" fmla="*/ 2501322 h 2587437"/>
              <a:gd name="connsiteX50" fmla="*/ 1077165 w 2587436"/>
              <a:gd name="connsiteY50" fmla="*/ 2537801 h 2587437"/>
              <a:gd name="connsiteX51" fmla="*/ 922369 w 2587436"/>
              <a:gd name="connsiteY51" fmla="*/ 2436610 h 2587437"/>
              <a:gd name="connsiteX52" fmla="*/ 734888 w 2587436"/>
              <a:gd name="connsiteY52" fmla="*/ 2398060 h 2587437"/>
              <a:gd name="connsiteX53" fmla="*/ 737501 w 2587436"/>
              <a:gd name="connsiteY53" fmla="*/ 2382741 h 2587437"/>
              <a:gd name="connsiteX54" fmla="*/ 703321 w 2587436"/>
              <a:gd name="connsiteY54" fmla="*/ 2409993 h 2587437"/>
              <a:gd name="connsiteX55" fmla="*/ 587371 w 2587436"/>
              <a:gd name="connsiteY55" fmla="*/ 2265919 h 2587437"/>
              <a:gd name="connsiteX56" fmla="*/ 420978 w 2587436"/>
              <a:gd name="connsiteY56" fmla="*/ 2171321 h 2587437"/>
              <a:gd name="connsiteX57" fmla="*/ 426346 w 2587436"/>
              <a:gd name="connsiteY57" fmla="*/ 2161089 h 2587437"/>
              <a:gd name="connsiteX58" fmla="*/ 416114 w 2587436"/>
              <a:gd name="connsiteY58" fmla="*/ 2166457 h 2587437"/>
              <a:gd name="connsiteX59" fmla="*/ 321515 w 2587436"/>
              <a:gd name="connsiteY59" fmla="*/ 2000064 h 2587437"/>
              <a:gd name="connsiteX60" fmla="*/ 192499 w 2587436"/>
              <a:gd name="connsiteY60" fmla="*/ 1858678 h 2587437"/>
              <a:gd name="connsiteX61" fmla="*/ 200768 w 2587436"/>
              <a:gd name="connsiteY61" fmla="*/ 1850603 h 2587437"/>
              <a:gd name="connsiteX62" fmla="*/ 189375 w 2587436"/>
              <a:gd name="connsiteY62" fmla="*/ 1852547 h 2587437"/>
              <a:gd name="connsiteX63" fmla="*/ 150825 w 2587436"/>
              <a:gd name="connsiteY63" fmla="*/ 1665065 h 2587437"/>
              <a:gd name="connsiteX64" fmla="*/ 49634 w 2587436"/>
              <a:gd name="connsiteY64" fmla="*/ 1510270 h 2587437"/>
              <a:gd name="connsiteX65" fmla="*/ 86113 w 2587436"/>
              <a:gd name="connsiteY65" fmla="*/ 1486184 h 2587437"/>
              <a:gd name="connsiteX66" fmla="*/ 70739 w 2587436"/>
              <a:gd name="connsiteY66" fmla="*/ 1483937 h 2587437"/>
              <a:gd name="connsiteX67" fmla="*/ 92010 w 2587436"/>
              <a:gd name="connsiteY67" fmla="*/ 1293718 h 2587437"/>
              <a:gd name="connsiteX68" fmla="*/ 70739 w 2587436"/>
              <a:gd name="connsiteY68" fmla="*/ 1103500 h 2587437"/>
              <a:gd name="connsiteX69" fmla="*/ 86114 w 2587436"/>
              <a:gd name="connsiteY69" fmla="*/ 1101253 h 2587437"/>
              <a:gd name="connsiteX70" fmla="*/ 49634 w 2587436"/>
              <a:gd name="connsiteY70" fmla="*/ 1077166 h 2587437"/>
              <a:gd name="connsiteX71" fmla="*/ 150825 w 2587436"/>
              <a:gd name="connsiteY71" fmla="*/ 922370 h 2587437"/>
              <a:gd name="connsiteX72" fmla="*/ 189375 w 2587436"/>
              <a:gd name="connsiteY72" fmla="*/ 734889 h 2587437"/>
              <a:gd name="connsiteX73" fmla="*/ 200767 w 2587436"/>
              <a:gd name="connsiteY73" fmla="*/ 736833 h 2587437"/>
              <a:gd name="connsiteX74" fmla="*/ 192499 w 2587436"/>
              <a:gd name="connsiteY74" fmla="*/ 728759 h 2587437"/>
              <a:gd name="connsiteX75" fmla="*/ 321516 w 2587436"/>
              <a:gd name="connsiteY75" fmla="*/ 587372 h 2587437"/>
              <a:gd name="connsiteX76" fmla="*/ 416114 w 2587436"/>
              <a:gd name="connsiteY76" fmla="*/ 420980 h 2587437"/>
              <a:gd name="connsiteX77" fmla="*/ 426347 w 2587436"/>
              <a:gd name="connsiteY77" fmla="*/ 426349 h 2587437"/>
              <a:gd name="connsiteX78" fmla="*/ 420979 w 2587436"/>
              <a:gd name="connsiteY78" fmla="*/ 416115 h 2587437"/>
              <a:gd name="connsiteX79" fmla="*/ 587372 w 2587436"/>
              <a:gd name="connsiteY79" fmla="*/ 321517 h 2587437"/>
              <a:gd name="connsiteX80" fmla="*/ 728758 w 2587436"/>
              <a:gd name="connsiteY80" fmla="*/ 192500 h 2587437"/>
              <a:gd name="connsiteX81" fmla="*/ 736832 w 2587436"/>
              <a:gd name="connsiteY81" fmla="*/ 200768 h 2587437"/>
              <a:gd name="connsiteX82" fmla="*/ 734888 w 2587436"/>
              <a:gd name="connsiteY82" fmla="*/ 189377 h 2587437"/>
              <a:gd name="connsiteX83" fmla="*/ 922370 w 2587436"/>
              <a:gd name="connsiteY83" fmla="*/ 150826 h 2587437"/>
              <a:gd name="connsiteX84" fmla="*/ 1077165 w 2587436"/>
              <a:gd name="connsiteY84" fmla="*/ 49635 h 2587437"/>
              <a:gd name="connsiteX85" fmla="*/ 1101686 w 2587436"/>
              <a:gd name="connsiteY85" fmla="*/ 86772 h 2587437"/>
              <a:gd name="connsiteX86" fmla="*/ 1102495 w 2587436"/>
              <a:gd name="connsiteY86" fmla="*/ 74529 h 2587437"/>
              <a:gd name="connsiteX87" fmla="*/ 1178351 w 2587436"/>
              <a:gd name="connsiteY87" fmla="*/ 781 h 258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 272"/>
          <p:cNvSpPr/>
          <p:nvPr/>
        </p:nvSpPr>
        <p:spPr>
          <a:xfrm>
            <a:off x="413760" y="5096435"/>
            <a:ext cx="1163682" cy="537210"/>
          </a:xfrm>
          <a:custGeom>
            <a:avLst/>
            <a:gdLst>
              <a:gd name="connsiteX0" fmla="*/ 1293718 w 2587436"/>
              <a:gd name="connsiteY0" fmla="*/ 105586 h 2587437"/>
              <a:gd name="connsiteX1" fmla="*/ 105586 w 2587436"/>
              <a:gd name="connsiteY1" fmla="*/ 1293718 h 2587437"/>
              <a:gd name="connsiteX2" fmla="*/ 1293718 w 2587436"/>
              <a:gd name="connsiteY2" fmla="*/ 2481850 h 2587437"/>
              <a:gd name="connsiteX3" fmla="*/ 2481850 w 2587436"/>
              <a:gd name="connsiteY3" fmla="*/ 1293718 h 2587437"/>
              <a:gd name="connsiteX4" fmla="*/ 1293718 w 2587436"/>
              <a:gd name="connsiteY4" fmla="*/ 105586 h 2587437"/>
              <a:gd name="connsiteX5" fmla="*/ 1178351 w 2587436"/>
              <a:gd name="connsiteY5" fmla="*/ 781 h 2587437"/>
              <a:gd name="connsiteX6" fmla="*/ 1293718 w 2587436"/>
              <a:gd name="connsiteY6" fmla="*/ 92011 h 2587437"/>
              <a:gd name="connsiteX7" fmla="*/ 1409085 w 2587436"/>
              <a:gd name="connsiteY7" fmla="*/ 781 h 2587437"/>
              <a:gd name="connsiteX8" fmla="*/ 1472207 w 2587436"/>
              <a:gd name="connsiteY8" fmla="*/ 43607 h 2587437"/>
              <a:gd name="connsiteX9" fmla="*/ 1484604 w 2587436"/>
              <a:gd name="connsiteY9" fmla="*/ 88506 h 2587437"/>
              <a:gd name="connsiteX10" fmla="*/ 1510269 w 2587436"/>
              <a:gd name="connsiteY10" fmla="*/ 49635 h 2587437"/>
              <a:gd name="connsiteX11" fmla="*/ 1665065 w 2587436"/>
              <a:gd name="connsiteY11" fmla="*/ 150827 h 2587437"/>
              <a:gd name="connsiteX12" fmla="*/ 1849776 w 2587436"/>
              <a:gd name="connsiteY12" fmla="*/ 159948 h 2587437"/>
              <a:gd name="connsiteX13" fmla="*/ 1847820 w 2587436"/>
              <a:gd name="connsiteY13" fmla="*/ 203618 h 2587437"/>
              <a:gd name="connsiteX14" fmla="*/ 1858676 w 2587436"/>
              <a:gd name="connsiteY14" fmla="*/ 192501 h 2587437"/>
              <a:gd name="connsiteX15" fmla="*/ 2000063 w 2587436"/>
              <a:gd name="connsiteY15" fmla="*/ 321517 h 2587437"/>
              <a:gd name="connsiteX16" fmla="*/ 2172915 w 2587436"/>
              <a:gd name="connsiteY16" fmla="*/ 387271 h 2587437"/>
              <a:gd name="connsiteX17" fmla="*/ 2157560 w 2587436"/>
              <a:gd name="connsiteY17" fmla="*/ 428199 h 2587437"/>
              <a:gd name="connsiteX18" fmla="*/ 2171320 w 2587436"/>
              <a:gd name="connsiteY18" fmla="*/ 420980 h 2587437"/>
              <a:gd name="connsiteX19" fmla="*/ 2265919 w 2587436"/>
              <a:gd name="connsiteY19" fmla="*/ 587373 h 2587437"/>
              <a:gd name="connsiteX20" fmla="*/ 2409992 w 2587436"/>
              <a:gd name="connsiteY20" fmla="*/ 703323 h 2587437"/>
              <a:gd name="connsiteX21" fmla="*/ 2382741 w 2587436"/>
              <a:gd name="connsiteY21" fmla="*/ 737503 h 2587437"/>
              <a:gd name="connsiteX22" fmla="*/ 2398059 w 2587436"/>
              <a:gd name="connsiteY22" fmla="*/ 734889 h 2587437"/>
              <a:gd name="connsiteX23" fmla="*/ 2436609 w 2587436"/>
              <a:gd name="connsiteY23" fmla="*/ 922371 h 2587437"/>
              <a:gd name="connsiteX24" fmla="*/ 2537801 w 2587436"/>
              <a:gd name="connsiteY24" fmla="*/ 1077167 h 2587437"/>
              <a:gd name="connsiteX25" fmla="*/ 2501321 w 2587436"/>
              <a:gd name="connsiteY25" fmla="*/ 1101253 h 2587437"/>
              <a:gd name="connsiteX26" fmla="*/ 2516697 w 2587436"/>
              <a:gd name="connsiteY26" fmla="*/ 1103501 h 2587437"/>
              <a:gd name="connsiteX27" fmla="*/ 2495425 w 2587436"/>
              <a:gd name="connsiteY27" fmla="*/ 1293719 h 2587437"/>
              <a:gd name="connsiteX28" fmla="*/ 2543829 w 2587436"/>
              <a:gd name="connsiteY28" fmla="*/ 1472208 h 2587437"/>
              <a:gd name="connsiteX29" fmla="*/ 2498930 w 2587436"/>
              <a:gd name="connsiteY29" fmla="*/ 1484605 h 2587437"/>
              <a:gd name="connsiteX30" fmla="*/ 2537800 w 2587436"/>
              <a:gd name="connsiteY30" fmla="*/ 1510270 h 2587437"/>
              <a:gd name="connsiteX31" fmla="*/ 2436609 w 2587436"/>
              <a:gd name="connsiteY31" fmla="*/ 1665066 h 2587437"/>
              <a:gd name="connsiteX32" fmla="*/ 2427488 w 2587436"/>
              <a:gd name="connsiteY32" fmla="*/ 1849777 h 2587437"/>
              <a:gd name="connsiteX33" fmla="*/ 2383816 w 2587436"/>
              <a:gd name="connsiteY33" fmla="*/ 1847821 h 2587437"/>
              <a:gd name="connsiteX34" fmla="*/ 2394935 w 2587436"/>
              <a:gd name="connsiteY34" fmla="*/ 1858678 h 2587437"/>
              <a:gd name="connsiteX35" fmla="*/ 2265918 w 2587436"/>
              <a:gd name="connsiteY35" fmla="*/ 2000065 h 2587437"/>
              <a:gd name="connsiteX36" fmla="*/ 2200165 w 2587436"/>
              <a:gd name="connsiteY36" fmla="*/ 2172917 h 2587437"/>
              <a:gd name="connsiteX37" fmla="*/ 2159237 w 2587436"/>
              <a:gd name="connsiteY37" fmla="*/ 2157562 h 2587437"/>
              <a:gd name="connsiteX38" fmla="*/ 2166455 w 2587436"/>
              <a:gd name="connsiteY38" fmla="*/ 2171321 h 2587437"/>
              <a:gd name="connsiteX39" fmla="*/ 2000062 w 2587436"/>
              <a:gd name="connsiteY39" fmla="*/ 2265920 h 2587437"/>
              <a:gd name="connsiteX40" fmla="*/ 1884113 w 2587436"/>
              <a:gd name="connsiteY40" fmla="*/ 2409993 h 2587437"/>
              <a:gd name="connsiteX41" fmla="*/ 1849933 w 2587436"/>
              <a:gd name="connsiteY41" fmla="*/ 2382742 h 2587437"/>
              <a:gd name="connsiteX42" fmla="*/ 1852546 w 2587436"/>
              <a:gd name="connsiteY42" fmla="*/ 2398060 h 2587437"/>
              <a:gd name="connsiteX43" fmla="*/ 1665064 w 2587436"/>
              <a:gd name="connsiteY43" fmla="*/ 2436610 h 2587437"/>
              <a:gd name="connsiteX44" fmla="*/ 1510269 w 2587436"/>
              <a:gd name="connsiteY44" fmla="*/ 2537802 h 2587437"/>
              <a:gd name="connsiteX45" fmla="*/ 1486184 w 2587436"/>
              <a:gd name="connsiteY45" fmla="*/ 2501323 h 2587437"/>
              <a:gd name="connsiteX46" fmla="*/ 1483936 w 2587436"/>
              <a:gd name="connsiteY46" fmla="*/ 2516698 h 2587437"/>
              <a:gd name="connsiteX47" fmla="*/ 1293717 w 2587436"/>
              <a:gd name="connsiteY47" fmla="*/ 2495426 h 2587437"/>
              <a:gd name="connsiteX48" fmla="*/ 1103499 w 2587436"/>
              <a:gd name="connsiteY48" fmla="*/ 2516698 h 2587437"/>
              <a:gd name="connsiteX49" fmla="*/ 1101252 w 2587436"/>
              <a:gd name="connsiteY49" fmla="*/ 2501322 h 2587437"/>
              <a:gd name="connsiteX50" fmla="*/ 1077165 w 2587436"/>
              <a:gd name="connsiteY50" fmla="*/ 2537801 h 2587437"/>
              <a:gd name="connsiteX51" fmla="*/ 922369 w 2587436"/>
              <a:gd name="connsiteY51" fmla="*/ 2436610 h 2587437"/>
              <a:gd name="connsiteX52" fmla="*/ 734888 w 2587436"/>
              <a:gd name="connsiteY52" fmla="*/ 2398060 h 2587437"/>
              <a:gd name="connsiteX53" fmla="*/ 737501 w 2587436"/>
              <a:gd name="connsiteY53" fmla="*/ 2382741 h 2587437"/>
              <a:gd name="connsiteX54" fmla="*/ 703321 w 2587436"/>
              <a:gd name="connsiteY54" fmla="*/ 2409993 h 2587437"/>
              <a:gd name="connsiteX55" fmla="*/ 587371 w 2587436"/>
              <a:gd name="connsiteY55" fmla="*/ 2265919 h 2587437"/>
              <a:gd name="connsiteX56" fmla="*/ 420978 w 2587436"/>
              <a:gd name="connsiteY56" fmla="*/ 2171321 h 2587437"/>
              <a:gd name="connsiteX57" fmla="*/ 426346 w 2587436"/>
              <a:gd name="connsiteY57" fmla="*/ 2161089 h 2587437"/>
              <a:gd name="connsiteX58" fmla="*/ 416114 w 2587436"/>
              <a:gd name="connsiteY58" fmla="*/ 2166457 h 2587437"/>
              <a:gd name="connsiteX59" fmla="*/ 321515 w 2587436"/>
              <a:gd name="connsiteY59" fmla="*/ 2000064 h 2587437"/>
              <a:gd name="connsiteX60" fmla="*/ 192499 w 2587436"/>
              <a:gd name="connsiteY60" fmla="*/ 1858678 h 2587437"/>
              <a:gd name="connsiteX61" fmla="*/ 200768 w 2587436"/>
              <a:gd name="connsiteY61" fmla="*/ 1850603 h 2587437"/>
              <a:gd name="connsiteX62" fmla="*/ 189375 w 2587436"/>
              <a:gd name="connsiteY62" fmla="*/ 1852547 h 2587437"/>
              <a:gd name="connsiteX63" fmla="*/ 150825 w 2587436"/>
              <a:gd name="connsiteY63" fmla="*/ 1665065 h 2587437"/>
              <a:gd name="connsiteX64" fmla="*/ 49634 w 2587436"/>
              <a:gd name="connsiteY64" fmla="*/ 1510270 h 2587437"/>
              <a:gd name="connsiteX65" fmla="*/ 86113 w 2587436"/>
              <a:gd name="connsiteY65" fmla="*/ 1486184 h 2587437"/>
              <a:gd name="connsiteX66" fmla="*/ 70739 w 2587436"/>
              <a:gd name="connsiteY66" fmla="*/ 1483937 h 2587437"/>
              <a:gd name="connsiteX67" fmla="*/ 92010 w 2587436"/>
              <a:gd name="connsiteY67" fmla="*/ 1293718 h 2587437"/>
              <a:gd name="connsiteX68" fmla="*/ 70739 w 2587436"/>
              <a:gd name="connsiteY68" fmla="*/ 1103500 h 2587437"/>
              <a:gd name="connsiteX69" fmla="*/ 86114 w 2587436"/>
              <a:gd name="connsiteY69" fmla="*/ 1101253 h 2587437"/>
              <a:gd name="connsiteX70" fmla="*/ 49634 w 2587436"/>
              <a:gd name="connsiteY70" fmla="*/ 1077166 h 2587437"/>
              <a:gd name="connsiteX71" fmla="*/ 150825 w 2587436"/>
              <a:gd name="connsiteY71" fmla="*/ 922370 h 2587437"/>
              <a:gd name="connsiteX72" fmla="*/ 189375 w 2587436"/>
              <a:gd name="connsiteY72" fmla="*/ 734889 h 2587437"/>
              <a:gd name="connsiteX73" fmla="*/ 200767 w 2587436"/>
              <a:gd name="connsiteY73" fmla="*/ 736833 h 2587437"/>
              <a:gd name="connsiteX74" fmla="*/ 192499 w 2587436"/>
              <a:gd name="connsiteY74" fmla="*/ 728759 h 2587437"/>
              <a:gd name="connsiteX75" fmla="*/ 321516 w 2587436"/>
              <a:gd name="connsiteY75" fmla="*/ 587372 h 2587437"/>
              <a:gd name="connsiteX76" fmla="*/ 416114 w 2587436"/>
              <a:gd name="connsiteY76" fmla="*/ 420980 h 2587437"/>
              <a:gd name="connsiteX77" fmla="*/ 426347 w 2587436"/>
              <a:gd name="connsiteY77" fmla="*/ 426349 h 2587437"/>
              <a:gd name="connsiteX78" fmla="*/ 420979 w 2587436"/>
              <a:gd name="connsiteY78" fmla="*/ 416115 h 2587437"/>
              <a:gd name="connsiteX79" fmla="*/ 587372 w 2587436"/>
              <a:gd name="connsiteY79" fmla="*/ 321517 h 2587437"/>
              <a:gd name="connsiteX80" fmla="*/ 728758 w 2587436"/>
              <a:gd name="connsiteY80" fmla="*/ 192500 h 2587437"/>
              <a:gd name="connsiteX81" fmla="*/ 736832 w 2587436"/>
              <a:gd name="connsiteY81" fmla="*/ 200768 h 2587437"/>
              <a:gd name="connsiteX82" fmla="*/ 734888 w 2587436"/>
              <a:gd name="connsiteY82" fmla="*/ 189377 h 2587437"/>
              <a:gd name="connsiteX83" fmla="*/ 922370 w 2587436"/>
              <a:gd name="connsiteY83" fmla="*/ 150826 h 2587437"/>
              <a:gd name="connsiteX84" fmla="*/ 1077165 w 2587436"/>
              <a:gd name="connsiteY84" fmla="*/ 49635 h 2587437"/>
              <a:gd name="connsiteX85" fmla="*/ 1101686 w 2587436"/>
              <a:gd name="connsiteY85" fmla="*/ 86772 h 2587437"/>
              <a:gd name="connsiteX86" fmla="*/ 1102495 w 2587436"/>
              <a:gd name="connsiteY86" fmla="*/ 74529 h 2587437"/>
              <a:gd name="connsiteX87" fmla="*/ 1178351 w 2587436"/>
              <a:gd name="connsiteY87" fmla="*/ 781 h 258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949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bldLvl="0" animBg="1"/>
      <p:bldP spid="5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8208" y="515155"/>
            <a:ext cx="8080789" cy="1540712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+mn-lt"/>
              </a:rPr>
              <a:t>Let’s watch a video about fire safety!</a:t>
            </a:r>
            <a:br>
              <a:rPr lang="en-US" altLang="zh-CN" dirty="0" smtClean="0">
                <a:latin typeface="+mn-lt"/>
              </a:rPr>
            </a:br>
            <a:r>
              <a:rPr lang="en-US" altLang="zh-CN" sz="2100" dirty="0" smtClean="0">
                <a:latin typeface="+mn-lt"/>
              </a:rPr>
              <a:t>(</a:t>
            </a:r>
            <a:r>
              <a:rPr lang="en-US" altLang="zh-CN" sz="2000" u="sng" dirty="0">
                <a:hlinkClick r:id="rId2"/>
              </a:rPr>
              <a:t>https://</a:t>
            </a:r>
            <a:r>
              <a:rPr lang="en-US" altLang="zh-CN" sz="2000" u="sng" dirty="0" smtClean="0">
                <a:hlinkClick r:id="rId2"/>
              </a:rPr>
              <a:t>www.youtube.com/watch?v=qM8jW4sRfRk&amp;t=1s</a:t>
            </a:r>
            <a:r>
              <a:rPr lang="en-US" altLang="zh-CN" sz="2000" dirty="0"/>
              <a:t> </a:t>
            </a:r>
            <a:r>
              <a:rPr lang="en-US" altLang="zh-CN" sz="2100" dirty="0" smtClean="0">
                <a:latin typeface="+mn-lt"/>
              </a:rPr>
              <a:t>from </a:t>
            </a:r>
            <a:r>
              <a:rPr lang="en-US" altLang="zh-CN" sz="2100" dirty="0">
                <a:latin typeface="+mn-lt"/>
              </a:rPr>
              <a:t>4’20’’ to 11’05’’)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28" y="2055867"/>
            <a:ext cx="8056032" cy="392000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48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374" y="378618"/>
            <a:ext cx="8623935" cy="1385888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/>
              <a:t>Activity </a:t>
            </a:r>
            <a:r>
              <a:rPr lang="en-US" altLang="zh-CN" b="1" dirty="0"/>
              <a:t>3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59</a:t>
            </a:fld>
            <a:endParaRPr lang="zh-CN" altLang="en-US"/>
          </a:p>
        </p:txBody>
      </p:sp>
      <p:graphicFrame>
        <p:nvGraphicFramePr>
          <p:cNvPr id="5" name="表格 -1"/>
          <p:cNvGraphicFramePr/>
          <p:nvPr/>
        </p:nvGraphicFramePr>
        <p:xfrm>
          <a:off x="925830" y="1787843"/>
          <a:ext cx="7429024" cy="3836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82201"/>
                <a:gridCol w="593884"/>
                <a:gridCol w="652939"/>
              </a:tblGrid>
              <a:tr h="548164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2700" b="1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 there is fire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(1)   Try to extinguish (put out) the fire.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Shout to alert people.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Cry and wait until the flame is off.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(2)   Find the way out immediately.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Hide inside a refrigerator.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Find Saving Pig and bring it together.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7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zh-CN" altLang="en-US" sz="2700" b="0" u="none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7829550" y="235077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46620" y="296037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829550" y="348900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829550" y="455676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29550" y="5090637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246620" y="399288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74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内容占位符 2"/>
          <p:cNvSpPr>
            <a:spLocks noGrp="1"/>
          </p:cNvSpPr>
          <p:nvPr>
            <p:ph idx="1"/>
          </p:nvPr>
        </p:nvSpPr>
        <p:spPr>
          <a:xfrm>
            <a:off x="1154113" y="4725988"/>
            <a:ext cx="7886700" cy="20224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2400" u="sng" dirty="0" smtClean="0">
                <a:hlinkClick r:id="rId2"/>
              </a:rPr>
              <a:t>https://www.youtube.com/watch?v=Yo5a22-qgq4</a:t>
            </a:r>
            <a:endParaRPr lang="en-US" altLang="zh-CN" sz="2400" i="1" dirty="0" smtClean="0"/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CN" sz="4800" i="1" dirty="0" smtClean="0"/>
              <a:t>Let’s find out what the author says about fire uses!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zh-CN" altLang="en-US" sz="2400" i="1" smtClean="0"/>
          </a:p>
        </p:txBody>
      </p:sp>
      <p:pic>
        <p:nvPicPr>
          <p:cNvPr id="18434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9263" y="234950"/>
            <a:ext cx="3468687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8365" y="393383"/>
            <a:ext cx="8623935" cy="1385888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/>
              <a:t>Activity </a:t>
            </a:r>
            <a:r>
              <a:rPr lang="en-US" altLang="zh-CN" b="1" dirty="0"/>
              <a:t>3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60</a:t>
            </a:fld>
            <a:endParaRPr lang="zh-CN" altLang="en-US"/>
          </a:p>
        </p:txBody>
      </p:sp>
      <p:graphicFrame>
        <p:nvGraphicFramePr>
          <p:cNvPr id="3" name="表格 -1"/>
          <p:cNvGraphicFramePr/>
          <p:nvPr>
            <p:extLst>
              <p:ext uri="{D42A27DB-BD31-4B8C-83A1-F6EECF244321}">
                <p14:modId xmlns:p14="http://schemas.microsoft.com/office/powerpoint/2010/main" val="2293132503"/>
              </p:ext>
            </p:extLst>
          </p:nvPr>
        </p:nvGraphicFramePr>
        <p:xfrm>
          <a:off x="340043" y="1787843"/>
          <a:ext cx="8460581" cy="3836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0404"/>
                <a:gridCol w="676751"/>
                <a:gridCol w="743426"/>
              </a:tblGrid>
              <a:tr h="548164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2400" b="1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 there is smoke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(3)   Use a wet towel to </a:t>
                      </a: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cover your 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mouth and nose.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Cover 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your mouth. Breath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PMingLiU" panose="02020500000000000000" charset="-120"/>
                          <a:cs typeface="PMingLiU" panose="02020500000000000000" charset="-120"/>
                        </a:rPr>
                        <a:t>e 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PMingLiU" panose="02020500000000000000" charset="-120"/>
                          <a:cs typeface="PMingLiU" panose="02020500000000000000" charset="-120"/>
                        </a:rPr>
                        <a:t>your 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nose.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Do nothing and breathe as usual.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(4)   Find the phone and call Mom.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Stay low and creep along the wall.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Stand up and run out.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zh-CN" altLang="en-US" sz="2400" b="0" u="none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543800" y="456057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229600" y="2968943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29600" y="348900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229600" y="402193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29600" y="511683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543800" y="236982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13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2922" y="606177"/>
            <a:ext cx="8623935" cy="688181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/>
              <a:t>Activity </a:t>
            </a:r>
            <a:r>
              <a:rPr lang="en-US" altLang="zh-CN" b="1" dirty="0"/>
              <a:t>3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61</a:t>
            </a:fld>
            <a:endParaRPr lang="zh-CN" altLang="en-US"/>
          </a:p>
        </p:txBody>
      </p:sp>
      <p:graphicFrame>
        <p:nvGraphicFramePr>
          <p:cNvPr id="3" name="表格 -1"/>
          <p:cNvGraphicFramePr/>
          <p:nvPr/>
        </p:nvGraphicFramePr>
        <p:xfrm>
          <a:off x="246698" y="1513523"/>
          <a:ext cx="8369141" cy="43848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64680"/>
                <a:gridCol w="669131"/>
                <a:gridCol w="735330"/>
              </a:tblGrid>
              <a:tr h="548164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2400" b="1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If there is lots of fire outside the door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(5)   Open the door and run away immediately.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Hide under the bed.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Find a wet cloth and cover your mouth and nose.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(6)   Keep running out.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Close the door and block it with wet clothes.</a:t>
                      </a:r>
                      <a:endParaRPr lang="en-US" altLang="zh-CN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altLang="zh-CN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en-US" altLang="zh-CN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Open the door and wait for help.</a:t>
                      </a:r>
                      <a:endParaRPr lang="en-US" altLang="zh-CN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Call 119 (the emergency number).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314724" y="3187066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314724" y="434340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071961" y="2139792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071961" y="2705577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071961" y="3801428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71961" y="4900613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14724" y="5414487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20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0043" y="964882"/>
            <a:ext cx="8623935" cy="1385888"/>
          </a:xfrm>
        </p:spPr>
        <p:txBody>
          <a:bodyPr>
            <a:noAutofit/>
          </a:bodyPr>
          <a:lstStyle/>
          <a:p>
            <a:pPr algn="ctr"/>
            <a:r>
              <a:rPr lang="zh-CN" altLang="en-US" b="1" dirty="0"/>
              <a:t>Activity </a:t>
            </a:r>
            <a:r>
              <a:rPr lang="en-US" altLang="zh-CN" b="1" dirty="0"/>
              <a:t>3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619-8796-4E85-95E1-676F6370EA31}" type="slidenum">
              <a:rPr lang="zh-CN" altLang="en-US" smtClean="0"/>
              <a:t>62</a:t>
            </a:fld>
            <a:endParaRPr lang="zh-CN" altLang="en-US"/>
          </a:p>
        </p:txBody>
      </p:sp>
      <p:graphicFrame>
        <p:nvGraphicFramePr>
          <p:cNvPr id="3" name="表格 -1"/>
          <p:cNvGraphicFramePr/>
          <p:nvPr>
            <p:extLst>
              <p:ext uri="{D42A27DB-BD31-4B8C-83A1-F6EECF244321}">
                <p14:modId xmlns:p14="http://schemas.microsoft.com/office/powerpoint/2010/main" val="2913405766"/>
              </p:ext>
            </p:extLst>
          </p:nvPr>
        </p:nvGraphicFramePr>
        <p:xfrm>
          <a:off x="352902" y="2485072"/>
          <a:ext cx="8438673" cy="1904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22306"/>
                <a:gridCol w="674846"/>
                <a:gridCol w="741521"/>
              </a:tblGrid>
              <a:tr h="548164">
                <a:tc gridSpan="3"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2400" b="1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When there is fire on your clothes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164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(7)   Use your hands to put out the flame.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77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Lie down and roll back and forth to put out the  </a:t>
                      </a: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altLang="zh-CN" sz="2400" b="0" u="none" dirty="0" smtClean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altLang="zh-CN" sz="2400" b="0" u="none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flame</a:t>
                      </a: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altLang="zh-CN" sz="2400" b="0" u="none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1435" marR="51435" marT="0" marB="7620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endParaRPr lang="zh-CN" altLang="en-US" sz="2400" b="0" u="none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76200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475220" y="3691891"/>
            <a:ext cx="4800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700" b="1" dirty="0"/>
              <a:t>√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229600" y="3093720"/>
            <a:ext cx="494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/>
              <a:t>×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50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0767" y="806464"/>
            <a:ext cx="7886700" cy="1043189"/>
          </a:xfrm>
        </p:spPr>
        <p:txBody>
          <a:bodyPr/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3600" b="1" dirty="0" smtClean="0"/>
              <a:t>(1) School </a:t>
            </a:r>
            <a:r>
              <a:rPr lang="en-US" altLang="zh-CN" sz="3600" b="1" dirty="0"/>
              <a:t>Safety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63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1380" y="270457"/>
            <a:ext cx="4481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solidFill>
                  <a:schemeClr val="accent5"/>
                </a:solidFill>
                <a:latin typeface="+mn-lt"/>
              </a:rPr>
              <a:t>Safety measures</a:t>
            </a:r>
            <a:endParaRPr lang="zh-CN" altLang="en-US" sz="44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08" y="1809339"/>
            <a:ext cx="3988292" cy="246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climb on desks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360" y="1006945"/>
            <a:ext cx="2673975" cy="356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no push的圖片搜尋結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640" y="4567237"/>
            <a:ext cx="2337114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497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64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1071" y="265551"/>
            <a:ext cx="7886700" cy="1043189"/>
          </a:xfrm>
        </p:spPr>
        <p:txBody>
          <a:bodyPr/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3600" b="1" dirty="0" smtClean="0"/>
              <a:t>(2) Road </a:t>
            </a:r>
            <a:r>
              <a:rPr lang="en-US" altLang="zh-CN" sz="3600" b="1" dirty="0"/>
              <a:t>Safety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4098" name="图片 13" descr="1489034070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2"/>
          <a:stretch>
            <a:fillRect/>
          </a:stretch>
        </p:blipFill>
        <p:spPr bwMode="auto">
          <a:xfrm>
            <a:off x="1460076" y="4029648"/>
            <a:ext cx="5684704" cy="27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18" descr="1489034158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2" y="1308740"/>
            <a:ext cx="3639958" cy="259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图片 6" descr="IMG_2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707" y="1156410"/>
            <a:ext cx="3502125" cy="247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8146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1E055E-2383-402E-B6E2-C98783A84183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371071" y="265551"/>
            <a:ext cx="7886700" cy="1043189"/>
          </a:xfrm>
        </p:spPr>
        <p:txBody>
          <a:bodyPr/>
          <a:lstStyle/>
          <a:p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en-US" altLang="zh-CN" sz="3600" b="1" dirty="0" smtClean="0"/>
              <a:t>(3) Water </a:t>
            </a:r>
            <a:r>
              <a:rPr lang="en-US" altLang="zh-CN" sz="3600" b="1" dirty="0"/>
              <a:t>Safety</a:t>
            </a:r>
            <a:r>
              <a:rPr lang="zh-CN" altLang="zh-CN" dirty="0"/>
              <a:t/>
            </a:r>
            <a:br>
              <a:rPr lang="zh-CN" altLang="zh-CN" dirty="0"/>
            </a:br>
            <a:endParaRPr lang="zh-CN" altLang="en-US" dirty="0"/>
          </a:p>
        </p:txBody>
      </p:sp>
      <p:pic>
        <p:nvPicPr>
          <p:cNvPr id="5122" name="图片 38" descr="1489037928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499" y="1605125"/>
            <a:ext cx="3227835" cy="322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9" descr="IMG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r="13908" b="-970"/>
          <a:stretch>
            <a:fillRect/>
          </a:stretch>
        </p:blipFill>
        <p:spPr bwMode="auto">
          <a:xfrm>
            <a:off x="5089566" y="1424821"/>
            <a:ext cx="3168205" cy="443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52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8650" y="99702"/>
            <a:ext cx="7886700" cy="1325563"/>
          </a:xfrm>
        </p:spPr>
        <p:txBody>
          <a:bodyPr/>
          <a:lstStyle/>
          <a:p>
            <a:r>
              <a:rPr lang="en-US" altLang="zh-TW" b="1" dirty="0" smtClean="0">
                <a:latin typeface="+mn-lt"/>
              </a:rPr>
              <a:t>Let’s design a poster!</a:t>
            </a:r>
            <a:endParaRPr lang="zh-TW" altLang="en-US" b="1" dirty="0">
              <a:latin typeface="+mn-lt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48264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z="1600" smtClean="0">
                <a:solidFill>
                  <a:schemeClr val="tx1"/>
                </a:solidFill>
                <a:latin typeface="Comic Sans MS" panose="030F0702030302020204" pitchFamily="66" charset="0"/>
              </a:rPr>
              <a:t>66</a:t>
            </a:fld>
            <a:endParaRPr lang="zh-TW" altLang="en-US" sz="1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1547664" y="1396802"/>
            <a:ext cx="6048672" cy="4984526"/>
            <a:chOff x="1547664" y="1396802"/>
            <a:chExt cx="6048672" cy="4984526"/>
          </a:xfrm>
        </p:grpSpPr>
        <p:sp>
          <p:nvSpPr>
            <p:cNvPr id="5" name="矩形 4"/>
            <p:cNvSpPr/>
            <p:nvPr/>
          </p:nvSpPr>
          <p:spPr>
            <a:xfrm>
              <a:off x="1547664" y="1396802"/>
              <a:ext cx="6048672" cy="4984526"/>
            </a:xfrm>
            <a:prstGeom prst="rect">
              <a:avLst/>
            </a:prstGeom>
            <a:solidFill>
              <a:srgbClr val="FFFFD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1907704" y="1628800"/>
              <a:ext cx="5328592" cy="720080"/>
            </a:xfrm>
            <a:prstGeom prst="roundRect">
              <a:avLst/>
            </a:prstGeom>
            <a:solidFill>
              <a:srgbClr val="EBEB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 b="1" dirty="0" smtClean="0">
                  <a:solidFill>
                    <a:srgbClr val="002060"/>
                  </a:solidFill>
                  <a:latin typeface="Comic Sans MS" panose="030F0702030302020204" pitchFamily="66" charset="0"/>
                </a:rPr>
                <a:t> _________ safety tips</a:t>
              </a:r>
              <a:endParaRPr lang="zh-TW" altLang="en-US" sz="30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cxnSp>
          <p:nvCxnSpPr>
            <p:cNvPr id="9" name="直線接點 8"/>
            <p:cNvCxnSpPr/>
            <p:nvPr/>
          </p:nvCxnSpPr>
          <p:spPr>
            <a:xfrm>
              <a:off x="4572000" y="2564904"/>
              <a:ext cx="0" cy="3672408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圓角矩形 9"/>
            <p:cNvSpPr/>
            <p:nvPr/>
          </p:nvSpPr>
          <p:spPr>
            <a:xfrm>
              <a:off x="1907703" y="2708920"/>
              <a:ext cx="2241401" cy="720080"/>
            </a:xfrm>
            <a:prstGeom prst="roundRect">
              <a:avLst/>
            </a:prstGeom>
            <a:solidFill>
              <a:srgbClr val="D1FFD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 b="1" dirty="0" smtClean="0">
                  <a:solidFill>
                    <a:srgbClr val="004000"/>
                  </a:solidFill>
                  <a:latin typeface="Comic Sans MS" panose="030F0702030302020204" pitchFamily="66" charset="0"/>
                </a:rPr>
                <a:t>do</a:t>
              </a:r>
              <a:endParaRPr lang="zh-TW" altLang="en-US" sz="3000" b="1" dirty="0">
                <a:solidFill>
                  <a:srgbClr val="004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4994894" y="2708920"/>
              <a:ext cx="2241401" cy="720080"/>
            </a:xfrm>
            <a:prstGeom prst="roundRect">
              <a:avLst/>
            </a:prstGeom>
            <a:solidFill>
              <a:srgbClr val="FFE1E1"/>
            </a:solidFill>
            <a:ln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3000" b="1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don’t</a:t>
              </a:r>
              <a:endParaRPr lang="zh-TW" altLang="en-US" sz="3000" b="1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21" name="群組 20"/>
            <p:cNvGrpSpPr/>
            <p:nvPr/>
          </p:nvGrpSpPr>
          <p:grpSpPr>
            <a:xfrm>
              <a:off x="1907704" y="3789040"/>
              <a:ext cx="2407693" cy="936104"/>
              <a:chOff x="1907704" y="3789040"/>
              <a:chExt cx="2407693" cy="936104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907704" y="3789040"/>
                <a:ext cx="936104" cy="936104"/>
              </a:xfrm>
              <a:prstGeom prst="rect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4" name="直線接點 13"/>
              <p:cNvCxnSpPr/>
              <p:nvPr/>
            </p:nvCxnSpPr>
            <p:spPr>
              <a:xfrm>
                <a:off x="2987824" y="4077072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/>
              <p:cNvCxnSpPr/>
              <p:nvPr/>
            </p:nvCxnSpPr>
            <p:spPr>
              <a:xfrm>
                <a:off x="2987824" y="4365104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/>
              <p:cNvCxnSpPr/>
              <p:nvPr/>
            </p:nvCxnSpPr>
            <p:spPr>
              <a:xfrm>
                <a:off x="2987824" y="4653136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群組 21"/>
            <p:cNvGrpSpPr/>
            <p:nvPr/>
          </p:nvGrpSpPr>
          <p:grpSpPr>
            <a:xfrm>
              <a:off x="1907704" y="4941168"/>
              <a:ext cx="2407693" cy="936104"/>
              <a:chOff x="1907704" y="4941168"/>
              <a:chExt cx="2407693" cy="936104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1907704" y="4941168"/>
                <a:ext cx="936104" cy="936104"/>
              </a:xfrm>
              <a:prstGeom prst="rect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18" name="直線接點 17"/>
              <p:cNvCxnSpPr/>
              <p:nvPr/>
            </p:nvCxnSpPr>
            <p:spPr>
              <a:xfrm>
                <a:off x="2987824" y="5229200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接點 18"/>
              <p:cNvCxnSpPr/>
              <p:nvPr/>
            </p:nvCxnSpPr>
            <p:spPr>
              <a:xfrm>
                <a:off x="2987824" y="5517232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接點 19"/>
              <p:cNvCxnSpPr/>
              <p:nvPr/>
            </p:nvCxnSpPr>
            <p:spPr>
              <a:xfrm>
                <a:off x="2987824" y="5805264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群組 22"/>
            <p:cNvGrpSpPr/>
            <p:nvPr/>
          </p:nvGrpSpPr>
          <p:grpSpPr>
            <a:xfrm>
              <a:off x="4860032" y="3789040"/>
              <a:ext cx="2407693" cy="936104"/>
              <a:chOff x="1907704" y="3789040"/>
              <a:chExt cx="2407693" cy="936104"/>
            </a:xfrm>
          </p:grpSpPr>
          <p:sp>
            <p:nvSpPr>
              <p:cNvPr id="24" name="矩形 23"/>
              <p:cNvSpPr/>
              <p:nvPr/>
            </p:nvSpPr>
            <p:spPr>
              <a:xfrm>
                <a:off x="1907704" y="3789040"/>
                <a:ext cx="936104" cy="936104"/>
              </a:xfrm>
              <a:prstGeom prst="rect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25" name="直線接點 24"/>
              <p:cNvCxnSpPr/>
              <p:nvPr/>
            </p:nvCxnSpPr>
            <p:spPr>
              <a:xfrm>
                <a:off x="2987824" y="4077072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>
                <a:off x="2987824" y="4365104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接點 26"/>
              <p:cNvCxnSpPr/>
              <p:nvPr/>
            </p:nvCxnSpPr>
            <p:spPr>
              <a:xfrm>
                <a:off x="2987824" y="4653136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群組 27"/>
            <p:cNvGrpSpPr/>
            <p:nvPr/>
          </p:nvGrpSpPr>
          <p:grpSpPr>
            <a:xfrm>
              <a:off x="4860032" y="4941168"/>
              <a:ext cx="2407693" cy="936104"/>
              <a:chOff x="1907704" y="4941168"/>
              <a:chExt cx="2407693" cy="936104"/>
            </a:xfrm>
          </p:grpSpPr>
          <p:sp>
            <p:nvSpPr>
              <p:cNvPr id="29" name="矩形 28"/>
              <p:cNvSpPr/>
              <p:nvPr/>
            </p:nvSpPr>
            <p:spPr>
              <a:xfrm>
                <a:off x="1907704" y="4941168"/>
                <a:ext cx="936104" cy="936104"/>
              </a:xfrm>
              <a:prstGeom prst="rect">
                <a:avLst/>
              </a:prstGeom>
              <a:solidFill>
                <a:srgbClr val="FF8000"/>
              </a:solidFill>
              <a:ln>
                <a:solidFill>
                  <a:srgbClr val="FF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cxnSp>
            <p:nvCxnSpPr>
              <p:cNvPr id="30" name="直線接點 29"/>
              <p:cNvCxnSpPr/>
              <p:nvPr/>
            </p:nvCxnSpPr>
            <p:spPr>
              <a:xfrm>
                <a:off x="2987824" y="5229200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>
              <a:xfrm>
                <a:off x="2987824" y="5517232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/>
              <p:cNvCxnSpPr/>
              <p:nvPr/>
            </p:nvCxnSpPr>
            <p:spPr>
              <a:xfrm>
                <a:off x="2987824" y="5805264"/>
                <a:ext cx="1327573" cy="0"/>
              </a:xfrm>
              <a:prstGeom prst="line">
                <a:avLst/>
              </a:prstGeom>
              <a:ln w="38100">
                <a:solidFill>
                  <a:srgbClr val="FF8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94" y="2492856"/>
            <a:ext cx="518182" cy="5400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456952"/>
            <a:ext cx="540000" cy="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14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xfrm>
            <a:off x="628650" y="68263"/>
            <a:ext cx="7886700" cy="863600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4</a:t>
            </a:r>
            <a:endParaRPr lang="zh-CN" altLang="en-US" sz="5400" b="1" dirty="0" smtClean="0"/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20" y="737859"/>
            <a:ext cx="5091154" cy="4780912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76170-F023-4EFB-8DC9-8CB468D0214C}" type="slidenum">
              <a:rPr lang="zh-CN" altLang="en-US"/>
              <a:t>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49628" y="5766180"/>
            <a:ext cx="704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smtClean="0"/>
              <a:t>Fire heats your soup.</a:t>
            </a:r>
            <a:endParaRPr lang="zh-CN" altLang="en-US" sz="4000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>
          <a:xfrm>
            <a:off x="628650" y="25400"/>
            <a:ext cx="7886700" cy="747713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</a:t>
            </a:r>
            <a:r>
              <a:rPr lang="en-US" altLang="zh-CN" sz="5400" b="1" dirty="0"/>
              <a:t>5</a:t>
            </a:r>
            <a:endParaRPr lang="zh-CN" altLang="en-US" sz="5400" dirty="0" smtClean="0"/>
          </a:p>
        </p:txBody>
      </p:sp>
      <p:sp>
        <p:nvSpPr>
          <p:cNvPr id="20482" name="内容占位符 2"/>
          <p:cNvSpPr>
            <a:spLocks noGrp="1"/>
          </p:cNvSpPr>
          <p:nvPr>
            <p:ph idx="1"/>
          </p:nvPr>
        </p:nvSpPr>
        <p:spPr>
          <a:xfrm>
            <a:off x="706815" y="5837729"/>
            <a:ext cx="7886700" cy="793594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4000" b="1" dirty="0" smtClean="0"/>
              <a:t>Fire warms your rooms.</a:t>
            </a:r>
            <a:endParaRPr lang="zh-CN" altLang="en-US" sz="4000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E481-DD63-473E-8129-D4EED393F52C}" type="slidenum">
              <a:rPr lang="zh-CN" altLang="en-US"/>
              <a:t>8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628" y="773113"/>
            <a:ext cx="6605075" cy="495380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标题 1"/>
          <p:cNvSpPr>
            <a:spLocks noGrp="1"/>
          </p:cNvSpPr>
          <p:nvPr>
            <p:ph type="title"/>
          </p:nvPr>
        </p:nvSpPr>
        <p:spPr>
          <a:xfrm>
            <a:off x="628650" y="134938"/>
            <a:ext cx="7886700" cy="661987"/>
          </a:xfrm>
        </p:spPr>
        <p:txBody>
          <a:bodyPr/>
          <a:lstStyle/>
          <a:p>
            <a:pPr algn="ctr" eaLnBrk="1" hangingPunct="1"/>
            <a:r>
              <a:rPr lang="en-US" altLang="zh-CN" sz="5400" b="1" dirty="0" smtClean="0"/>
              <a:t>P. </a:t>
            </a:r>
            <a:r>
              <a:rPr lang="en-US" altLang="zh-CN" sz="5400" b="1" dirty="0"/>
              <a:t>6</a:t>
            </a:r>
            <a:endParaRPr lang="zh-CN" altLang="en-US" sz="5400" dirty="0" smtClean="0"/>
          </a:p>
        </p:txBody>
      </p:sp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628650" y="5691544"/>
            <a:ext cx="7886700" cy="664805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4000" b="1" dirty="0" smtClean="0"/>
              <a:t>Fire lights your life.</a:t>
            </a:r>
            <a:endParaRPr lang="zh-CN" altLang="en-US" sz="4000" b="1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1B3F1D-364D-45D2-AB7B-3E3E08E19734}" type="slidenum">
              <a:rPr lang="zh-CN" altLang="en-US"/>
              <a:t>9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11" y="1002964"/>
            <a:ext cx="6926258" cy="432891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Supervisors: Dr Jackie Lee, Dr Rebecca Chen, Dr Angel Ma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2481</Words>
  <Application>Microsoft Office PowerPoint</Application>
  <PresentationFormat>On-screen Show (4:3)</PresentationFormat>
  <Paragraphs>443</Paragraphs>
  <Slides>66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主题</vt:lpstr>
      <vt:lpstr>PowerPoint Presentation</vt:lpstr>
      <vt:lpstr>Cover Page</vt:lpstr>
      <vt:lpstr>PowerPoint Presentation</vt:lpstr>
      <vt:lpstr>PowerPoint Presentation</vt:lpstr>
      <vt:lpstr>PowerPoint Presentation</vt:lpstr>
      <vt:lpstr>PowerPoint Presentation</vt:lpstr>
      <vt:lpstr>P. 4</vt:lpstr>
      <vt:lpstr>P. 5</vt:lpstr>
      <vt:lpstr>P. 6</vt:lpstr>
      <vt:lpstr>P. 4</vt:lpstr>
      <vt:lpstr>P. 5</vt:lpstr>
      <vt:lpstr>P. 6</vt:lpstr>
      <vt:lpstr>(verb) heat soup/milk    make something hot or warm </vt:lpstr>
      <vt:lpstr>PowerPoint Presentation</vt:lpstr>
      <vt:lpstr>(verb) light matches/candles  make something start to burn</vt:lpstr>
      <vt:lpstr>PowerPoint Presentation</vt:lpstr>
      <vt:lpstr>PowerPoint Presentation</vt:lpstr>
      <vt:lpstr>Answers for Activity 1 (a):</vt:lpstr>
      <vt:lpstr>PowerPoint Presentation</vt:lpstr>
      <vt:lpstr>Fire can make a ______.</vt:lpstr>
      <vt:lpstr>Fire can be a signal for _____.</vt:lpstr>
      <vt:lpstr>P. 7</vt:lpstr>
      <vt:lpstr>PowerPoint Presentation</vt:lpstr>
      <vt:lpstr>PowerPoint Presentation</vt:lpstr>
      <vt:lpstr>PowerPoint Presentation</vt:lpstr>
      <vt:lpstr>PowerPoint Presentation</vt:lpstr>
      <vt:lpstr>(verb) prevent fire  stop something from happening</vt:lpstr>
      <vt:lpstr>PowerPoint Presentation</vt:lpstr>
      <vt:lpstr>p.8 </vt:lpstr>
      <vt:lpstr>p. 9</vt:lpstr>
      <vt:lpstr>p. 10</vt:lpstr>
      <vt:lpstr>p. 11</vt:lpstr>
      <vt:lpstr>p. 12</vt:lpstr>
      <vt:lpstr>p. 13</vt:lpstr>
      <vt:lpstr>(verb) practise fire drills   to do an activity regularly</vt:lpstr>
      <vt:lpstr>PowerPoint Presentation</vt:lpstr>
      <vt:lpstr>PowerPoint Presentation</vt:lpstr>
      <vt:lpstr>p. 14</vt:lpstr>
      <vt:lpstr>p. 15</vt:lpstr>
      <vt:lpstr>p. 15</vt:lpstr>
      <vt:lpstr>(verb) crawl under smoke   to move forward on hands and knees</vt:lpstr>
      <vt:lpstr>p. 16</vt:lpstr>
      <vt:lpstr>PowerPoint Presentation</vt:lpstr>
      <vt:lpstr>p. 17</vt:lpstr>
      <vt:lpstr>p. 18</vt:lpstr>
      <vt:lpstr>   Revision</vt:lpstr>
      <vt:lpstr>PowerPoint Presentation</vt:lpstr>
      <vt:lpstr>PowerPoint Presentation</vt:lpstr>
      <vt:lpstr>PowerPoint Presentation</vt:lpstr>
      <vt:lpstr>Fire Song</vt:lpstr>
      <vt:lpstr>Bingo game</vt:lpstr>
      <vt:lpstr>PowerPoint Presentation</vt:lpstr>
      <vt:lpstr>PowerPoint Presentation</vt:lpstr>
      <vt:lpstr>Activity 2 (a) What should/shouldn't you do with fire? The first two have been done as examples. </vt:lpstr>
      <vt:lpstr> </vt:lpstr>
      <vt:lpstr> </vt:lpstr>
      <vt:lpstr> Activity 2 (b)  1.When you tell people not to do something, you can start the sentence with           (Do / Don’t).   2.When you tell people to do something, you can start the sentence with a               (verb / noun).                                                          </vt:lpstr>
      <vt:lpstr>Let’s watch a video about fire safety! (https://www.youtube.com/watch?v=qM8jW4sRfRk&amp;t=1s from 4’20’’ to 11’05’’)</vt:lpstr>
      <vt:lpstr>Activity 3 </vt:lpstr>
      <vt:lpstr>Activity 3 </vt:lpstr>
      <vt:lpstr>Activity 3 </vt:lpstr>
      <vt:lpstr>Activity 3 </vt:lpstr>
      <vt:lpstr> (1) School Safety </vt:lpstr>
      <vt:lpstr> (2) Road Safety </vt:lpstr>
      <vt:lpstr> (3) Water Safety </vt:lpstr>
      <vt:lpstr>Let’s design a poster!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</dc:title>
  <dc:creator>Sharon</dc:creator>
  <cp:lastModifiedBy>HKIEd</cp:lastModifiedBy>
  <cp:revision>245</cp:revision>
  <dcterms:created xsi:type="dcterms:W3CDTF">2017-02-08T13:11:00Z</dcterms:created>
  <dcterms:modified xsi:type="dcterms:W3CDTF">2017-05-10T07:41:01Z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2052-10.1.0.6207</vt:lpwstr>
  </property>
</Properties>
</file>