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2" r:id="rId3"/>
    <p:sldId id="285" r:id="rId4"/>
    <p:sldId id="321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65" r:id="rId14"/>
    <p:sldId id="323" r:id="rId15"/>
    <p:sldId id="324" r:id="rId16"/>
    <p:sldId id="290" r:id="rId17"/>
    <p:sldId id="326" r:id="rId18"/>
    <p:sldId id="327" r:id="rId19"/>
    <p:sldId id="329" r:id="rId20"/>
    <p:sldId id="330" r:id="rId21"/>
    <p:sldId id="331" r:id="rId22"/>
    <p:sldId id="332" r:id="rId23"/>
    <p:sldId id="333" r:id="rId24"/>
    <p:sldId id="334" r:id="rId25"/>
    <p:sldId id="353" r:id="rId26"/>
    <p:sldId id="284" r:id="rId27"/>
    <p:sldId id="335" r:id="rId28"/>
    <p:sldId id="304" r:id="rId29"/>
    <p:sldId id="340" r:id="rId30"/>
    <p:sldId id="362" r:id="rId31"/>
    <p:sldId id="363" r:id="rId32"/>
    <p:sldId id="364" r:id="rId33"/>
    <p:sldId id="336" r:id="rId34"/>
    <p:sldId id="357" r:id="rId35"/>
    <p:sldId id="358" r:id="rId36"/>
    <p:sldId id="359" r:id="rId37"/>
    <p:sldId id="361" r:id="rId38"/>
    <p:sldId id="360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5EEE-14F8-4D83-9BB0-834FADDBE54D}" type="datetimeFigureOut">
              <a:rPr lang="zh-HK" altLang="en-US" smtClean="0"/>
              <a:t>2/7/2016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73504-6DBD-406A-8DC6-2217145649D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1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3504-6DBD-406A-8DC6-2217145649DE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88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3504-6DBD-406A-8DC6-2217145649DE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87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F1A3-677F-4F6F-A3A6-B8D2CD7DC97E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A0B6-3E0C-431C-9432-24B60BB465A2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C345-016E-4443-A406-0E8896509C43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2DE1-F93B-4E36-8874-42AEE7B16439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87B-1D4E-4D52-9AE1-CDCD45EA8745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89E-0B77-487C-BD08-2E6CF45BB03C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DE55-501B-4DED-9930-F8693D81F6D4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F5AE-8D66-46FA-A851-92DDA199FF1F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08A1-FFEE-482A-99E2-2F6C295D82E4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452E-5708-4DED-80F0-7E5D879980B3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35CE-AD84-4758-97B5-3C7846885F5B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9442-5A76-431F-A914-F2EC8DAA3BC8}" type="datetime1">
              <a:rPr lang="zh-TW" altLang="en-US" smtClean="0"/>
              <a:t>2016/7/2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hk/url?url=http://www.dreamstime.com/stock-illustration-cartoon-sausage-arms-legs-fork-knife-hands-d-illustration-image44158302&amp;rct=j&amp;frm=1&amp;q=&amp;esrc=s&amp;sa=U&amp;ved=0ahUKEwiK47TUnMjNAhWMRI8KHRv_ClwQwW4IJTAI&amp;sig2=F34NXITa72xekueTdfMZ5A&amp;usg=AFQjCNFQB6VLLEHTzEqgQDRH2zUwKEZ_1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Zinb6rVoz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Lesson 1:</a:t>
            </a:r>
            <a:br>
              <a:rPr lang="en-US" altLang="zh-HK" dirty="0" smtClean="0"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Move our hands and legs!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612504"/>
            <a:ext cx="6400800" cy="1752600"/>
          </a:xfrm>
        </p:spPr>
        <p:txBody>
          <a:bodyPr/>
          <a:lstStyle/>
          <a:p>
            <a:r>
              <a:rPr lang="en-US" altLang="zh-HK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Imperatives – Junior Primary</a:t>
            </a:r>
          </a:p>
          <a:p>
            <a:r>
              <a:rPr lang="en-US" altLang="zh-HK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(Giving Instructions)</a:t>
            </a:r>
            <a:endParaRPr lang="zh-HK" alt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1043608" y="4387751"/>
            <a:ext cx="637270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2300" dirty="0">
                <a:latin typeface="Comic Sans MS" panose="030F0702030302020204" pitchFamily="66" charset="0"/>
              </a:rPr>
              <a:t>POON, Ka Chun Jason; LEE, Fung King Jackie</a:t>
            </a:r>
            <a:endParaRPr lang="zh-TW" altLang="zh-TW" sz="23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altLang="zh-TW" sz="2300" dirty="0">
                <a:latin typeface="Comic Sans MS" panose="030F0702030302020204" pitchFamily="66" charset="0"/>
              </a:rPr>
              <a:t>The Education University of Hong Kong</a:t>
            </a:r>
            <a:endParaRPr lang="zh-TW" altLang="zh-TW" sz="23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ands and legs cartoon的圖片搜尋結果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 bwMode="auto">
          <a:xfrm>
            <a:off x="7308304" y="3455603"/>
            <a:ext cx="1691679" cy="27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knees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knees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knees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</a:t>
            </a:r>
            <a:r>
              <a:rPr lang="en-GB" altLang="zh-HK" dirty="0" smtClean="0">
                <a:latin typeface="Comic Sans MS" panose="030F0702030302020204" pitchFamily="66" charset="0"/>
              </a:rPr>
              <a:t>them </a:t>
            </a:r>
            <a:r>
              <a:rPr lang="en-GB" altLang="zh-HK" dirty="0">
                <a:latin typeface="Comic Sans MS" panose="030F0702030302020204" pitchFamily="66" charset="0"/>
              </a:rPr>
              <a:t>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59" y="1592011"/>
            <a:ext cx="3398800" cy="21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shoulders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shoulders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shoulders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</a:t>
            </a:r>
            <a:r>
              <a:rPr lang="en-GB" altLang="zh-HK" dirty="0" smtClean="0">
                <a:latin typeface="Comic Sans MS" panose="030F0702030302020204" pitchFamily="66" charset="0"/>
              </a:rPr>
              <a:t>them </a:t>
            </a:r>
            <a:r>
              <a:rPr lang="en-GB" altLang="zh-HK" dirty="0">
                <a:latin typeface="Comic Sans MS" panose="030F0702030302020204" pitchFamily="66" charset="0"/>
              </a:rPr>
              <a:t>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37" y="2082071"/>
            <a:ext cx="3371088" cy="20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elbows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elbows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elbows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</a:t>
            </a:r>
            <a:r>
              <a:rPr lang="en-GB" altLang="zh-HK" dirty="0" smtClean="0">
                <a:latin typeface="Comic Sans MS" panose="030F0702030302020204" pitchFamily="66" charset="0"/>
              </a:rPr>
              <a:t>them </a:t>
            </a:r>
            <a:r>
              <a:rPr lang="en-GB" altLang="zh-HK" dirty="0">
                <a:latin typeface="Comic Sans MS" panose="030F0702030302020204" pitchFamily="66" charset="0"/>
              </a:rPr>
              <a:t>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41" y="1892935"/>
            <a:ext cx="3193985" cy="20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</a:t>
            </a:r>
            <a:r>
              <a:rPr lang="en-GB" altLang="zh-HK" dirty="0" smtClean="0">
                <a:latin typeface="Comic Sans MS" panose="030F0702030302020204" pitchFamily="66" charset="0"/>
              </a:rPr>
              <a:t>bottom </a:t>
            </a:r>
            <a:r>
              <a:rPr lang="en-GB" altLang="zh-HK" dirty="0">
                <a:latin typeface="Comic Sans MS" panose="030F0702030302020204" pitchFamily="66" charset="0"/>
              </a:rPr>
              <a:t>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</a:t>
            </a:r>
            <a:r>
              <a:rPr lang="en-GB" altLang="zh-HK" dirty="0" smtClean="0">
                <a:latin typeface="Comic Sans MS" panose="030F0702030302020204" pitchFamily="66" charset="0"/>
              </a:rPr>
              <a:t>bottom </a:t>
            </a:r>
            <a:r>
              <a:rPr lang="en-GB" altLang="zh-HK" dirty="0">
                <a:latin typeface="Comic Sans MS" panose="030F0702030302020204" pitchFamily="66" charset="0"/>
              </a:rPr>
              <a:t>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</a:t>
            </a:r>
            <a:r>
              <a:rPr lang="en-GB" altLang="zh-HK" dirty="0" smtClean="0">
                <a:latin typeface="Comic Sans MS" panose="030F0702030302020204" pitchFamily="66" charset="0"/>
              </a:rPr>
              <a:t>bottom </a:t>
            </a:r>
            <a:r>
              <a:rPr lang="en-GB" altLang="zh-HK" dirty="0">
                <a:latin typeface="Comic Sans MS" panose="030F0702030302020204" pitchFamily="66" charset="0"/>
              </a:rPr>
              <a:t>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</a:t>
            </a:r>
            <a:r>
              <a:rPr lang="en-GB" altLang="zh-HK" dirty="0" smtClean="0">
                <a:latin typeface="Comic Sans MS" panose="030F0702030302020204" pitchFamily="66" charset="0"/>
              </a:rPr>
              <a:t>it </a:t>
            </a:r>
            <a:r>
              <a:rPr lang="en-GB" altLang="zh-HK" dirty="0">
                <a:latin typeface="Comic Sans MS" panose="030F0702030302020204" pitchFamily="66" charset="0"/>
              </a:rPr>
              <a:t>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060847"/>
            <a:ext cx="3592764" cy="22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(verb) + 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GB" altLang="zh-HK" dirty="0" smtClean="0">
                <a:latin typeface="Comic Sans MS" panose="030F0702030302020204" pitchFamily="66" charset="0"/>
              </a:rPr>
              <a:t>To tell somebody what to do, we may start the sentence </a:t>
            </a:r>
            <a:r>
              <a:rPr lang="en-GB" altLang="zh-HK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a base verb</a:t>
            </a:r>
            <a:r>
              <a:rPr lang="en-GB" altLang="zh-HK" dirty="0" smtClean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endParaRPr lang="en-GB" altLang="zh-HK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 </a:t>
            </a:r>
            <a:r>
              <a:rPr lang="en-GB" altLang="zh-HK" dirty="0" smtClean="0">
                <a:latin typeface="Comic Sans MS" panose="030F0702030302020204" pitchFamily="66" charset="0"/>
              </a:rPr>
              <a:t>  Examples:</a:t>
            </a:r>
          </a:p>
          <a:p>
            <a:pPr lvl="1"/>
            <a:endParaRPr lang="en-GB" altLang="zh-HK" sz="3200" dirty="0">
              <a:latin typeface="Comic Sans MS" panose="030F0702030302020204" pitchFamily="66" charset="0"/>
            </a:endParaRPr>
          </a:p>
          <a:p>
            <a:pPr lvl="1">
              <a:buClr>
                <a:schemeClr val="tx1"/>
              </a:buClr>
            </a:pPr>
            <a:r>
              <a:rPr lang="en-GB" altLang="zh-HK" sz="32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Keep</a:t>
            </a:r>
            <a:r>
              <a:rPr lang="en-GB" altLang="zh-HK" sz="3200" dirty="0" smtClean="0">
                <a:latin typeface="Comic Sans MS" panose="030F0702030302020204" pitchFamily="66" charset="0"/>
              </a:rPr>
              <a:t> quiet.</a:t>
            </a:r>
          </a:p>
          <a:p>
            <a:pPr lvl="1">
              <a:buClr>
                <a:schemeClr val="tx1"/>
              </a:buClr>
            </a:pPr>
            <a:endParaRPr lang="en-GB" altLang="zh-HK" sz="3200" dirty="0">
              <a:latin typeface="Comic Sans MS" panose="030F0702030302020204" pitchFamily="66" charset="0"/>
            </a:endParaRPr>
          </a:p>
          <a:p>
            <a:pPr lvl="1">
              <a:buClr>
                <a:schemeClr val="tx1"/>
              </a:buClr>
            </a:pPr>
            <a:r>
              <a:rPr lang="en-GB" altLang="zh-HK" sz="32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Open</a:t>
            </a:r>
            <a:r>
              <a:rPr lang="en-GB" altLang="zh-HK" sz="3200" dirty="0" smtClean="0">
                <a:latin typeface="Comic Sans MS" panose="030F0702030302020204" pitchFamily="66" charset="0"/>
              </a:rPr>
              <a:t> your book and </a:t>
            </a:r>
            <a:r>
              <a:rPr lang="en-GB" altLang="zh-HK" sz="32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turn</a:t>
            </a:r>
            <a:r>
              <a:rPr lang="en-GB" altLang="zh-HK" sz="3200" dirty="0" smtClean="0">
                <a:latin typeface="Comic Sans MS" panose="030F0702030302020204" pitchFamily="66" charset="0"/>
              </a:rPr>
              <a:t> to page 4.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6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Brainstorming…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What can you do with your hands, arms, legs and feet?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Learn some action verbs!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6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beckon with my hand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017335"/>
            <a:ext cx="5544616" cy="369594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4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clap my hands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472608" cy="364177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jump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3744416" cy="374441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knock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16" y="1052736"/>
            <a:ext cx="5655369" cy="364746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Listen to </a:t>
            </a:r>
            <a:r>
              <a:rPr lang="en-US" altLang="zh-HK" dirty="0">
                <a:latin typeface="Comic Sans MS" panose="030F0702030302020204" pitchFamily="66" charset="0"/>
              </a:rPr>
              <a:t>a song!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209331"/>
          </a:xfrm>
        </p:spPr>
        <p:txBody>
          <a:bodyPr>
            <a:normAutofit/>
          </a:bodyPr>
          <a:lstStyle/>
          <a:p>
            <a:r>
              <a:rPr lang="en-GB" altLang="zh-HK" dirty="0" smtClean="0">
                <a:latin typeface="Comic Sans MS" panose="030F0702030302020204" pitchFamily="66" charset="0"/>
              </a:rPr>
              <a:t>You are going to listen to </a:t>
            </a:r>
            <a:r>
              <a:rPr lang="en-GB" altLang="zh-HK" i="1" dirty="0" smtClean="0">
                <a:latin typeface="Comic Sans MS" panose="030F0702030302020204" pitchFamily="66" charset="0"/>
              </a:rPr>
              <a:t>Hokey Pokey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</a:p>
          <a:p>
            <a:endParaRPr lang="en-GB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Listen, follow and do the actions!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put up my hand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33" y="1052736"/>
            <a:ext cx="5277535" cy="362181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scratch my skin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8" y="1196752"/>
            <a:ext cx="6623264" cy="331236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squat (down)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980651"/>
            <a:ext cx="4032447" cy="367248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stamp my feet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79" y="830477"/>
            <a:ext cx="1959843" cy="389466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364" y="5085184"/>
            <a:ext cx="8363272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wave my hand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090307"/>
            <a:ext cx="4824536" cy="377885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2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altLang="zh-HK" dirty="0">
                <a:latin typeface="Comic Sans MS" panose="030F0702030302020204" pitchFamily="66" charset="0"/>
              </a:rPr>
              <a:t>Match the </a:t>
            </a:r>
            <a:r>
              <a:rPr lang="en-GB" altLang="zh-HK" dirty="0" smtClean="0">
                <a:latin typeface="Comic Sans MS" panose="030F0702030302020204" pitchFamily="66" charset="0"/>
              </a:rPr>
              <a:t>action </a:t>
            </a:r>
            <a:r>
              <a:rPr lang="en-GB" altLang="zh-HK" dirty="0">
                <a:latin typeface="Comic Sans MS" panose="030F0702030302020204" pitchFamily="66" charset="0"/>
              </a:rPr>
              <a:t>verbs with the pictures.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5" y="2847973"/>
            <a:ext cx="8498676" cy="230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022" y="4437112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eckon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064" y="4428401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clap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792" y="442840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jump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2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altLang="zh-HK" dirty="0">
                <a:latin typeface="Comic Sans MS" panose="030F0702030302020204" pitchFamily="66" charset="0"/>
              </a:rPr>
              <a:t>Match the </a:t>
            </a:r>
            <a:r>
              <a:rPr lang="en-GB" altLang="zh-HK" dirty="0" smtClean="0">
                <a:latin typeface="Comic Sans MS" panose="030F0702030302020204" pitchFamily="66" charset="0"/>
              </a:rPr>
              <a:t>action </a:t>
            </a:r>
            <a:r>
              <a:rPr lang="en-GB" altLang="zh-HK" dirty="0">
                <a:latin typeface="Comic Sans MS" panose="030F0702030302020204" pitchFamily="66" charset="0"/>
              </a:rPr>
              <a:t>verbs with the pictures.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" y="2852936"/>
            <a:ext cx="8398151" cy="23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9262" y="4437112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knock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408445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ut up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7803" y="4437112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scratch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2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altLang="zh-HK" dirty="0">
                <a:latin typeface="Comic Sans MS" panose="030F0702030302020204" pitchFamily="66" charset="0"/>
              </a:rPr>
              <a:t>Match the </a:t>
            </a:r>
            <a:r>
              <a:rPr lang="en-GB" altLang="zh-HK" dirty="0" smtClean="0">
                <a:latin typeface="Comic Sans MS" panose="030F0702030302020204" pitchFamily="66" charset="0"/>
              </a:rPr>
              <a:t>action </a:t>
            </a:r>
            <a:r>
              <a:rPr lang="en-GB" altLang="zh-HK" dirty="0">
                <a:latin typeface="Comic Sans MS" panose="030F0702030302020204" pitchFamily="66" charset="0"/>
              </a:rPr>
              <a:t>verbs with the pictures.</a:t>
            </a:r>
            <a:endParaRPr lang="en-US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3" y="2843212"/>
            <a:ext cx="8428155" cy="23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8371" y="436510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squat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472" y="4365103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stamp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6395" y="4356393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wave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Game: “Someone Says”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GB" altLang="zh-HK" dirty="0" smtClean="0">
                <a:latin typeface="Comic Sans MS" panose="030F0702030302020204" pitchFamily="66" charset="0"/>
              </a:rPr>
              <a:t>Listen </a:t>
            </a:r>
            <a:r>
              <a:rPr lang="en-GB" altLang="zh-HK" dirty="0">
                <a:latin typeface="Comic Sans MS" panose="030F0702030302020204" pitchFamily="66" charset="0"/>
              </a:rPr>
              <a:t>to </a:t>
            </a:r>
            <a:r>
              <a:rPr lang="en-GB" altLang="zh-HK" dirty="0" smtClean="0">
                <a:latin typeface="Comic Sans MS" panose="030F0702030302020204" pitchFamily="66" charset="0"/>
              </a:rPr>
              <a:t>your </a:t>
            </a:r>
            <a:r>
              <a:rPr lang="en-GB" altLang="zh-HK" dirty="0">
                <a:latin typeface="Comic Sans MS" panose="030F0702030302020204" pitchFamily="66" charset="0"/>
              </a:rPr>
              <a:t>teacher’s or </a:t>
            </a:r>
            <a:r>
              <a:rPr lang="en-GB" altLang="zh-HK" dirty="0" smtClean="0">
                <a:latin typeface="Comic Sans MS" panose="030F0702030302020204" pitchFamily="66" charset="0"/>
              </a:rPr>
              <a:t>a classmate’s </a:t>
            </a:r>
            <a:r>
              <a:rPr lang="en-GB" altLang="zh-HK" dirty="0">
                <a:latin typeface="Comic Sans MS" panose="030F0702030302020204" pitchFamily="66" charset="0"/>
              </a:rPr>
              <a:t>instructions and do the </a:t>
            </a:r>
            <a:r>
              <a:rPr lang="en-GB" altLang="zh-HK" dirty="0" smtClean="0">
                <a:latin typeface="Comic Sans MS" panose="030F0702030302020204" pitchFamily="66" charset="0"/>
              </a:rPr>
              <a:t>actions.</a:t>
            </a:r>
          </a:p>
          <a:p>
            <a:endParaRPr lang="en-GB" altLang="zh-HK" dirty="0">
              <a:latin typeface="Comic Sans MS" panose="030F0702030302020204" pitchFamily="66" charset="0"/>
            </a:endParaRPr>
          </a:p>
          <a:p>
            <a:r>
              <a:rPr lang="en-GB" altLang="zh-H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Remember: Start </a:t>
            </a:r>
            <a:r>
              <a:rPr lang="en-GB" altLang="zh-HK" b="1" dirty="0">
                <a:solidFill>
                  <a:srgbClr val="FF0000"/>
                </a:solidFill>
                <a:latin typeface="Comic Sans MS" panose="030F0702030302020204" pitchFamily="66" charset="0"/>
              </a:rPr>
              <a:t>each instruction with a base </a:t>
            </a:r>
            <a:r>
              <a:rPr lang="en-GB" altLang="zh-H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verb!</a:t>
            </a:r>
          </a:p>
          <a:p>
            <a:endParaRPr lang="en-GB" altLang="zh-HK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zh-HK" b="1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n-GB" altLang="zh-HK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.g. Mr Poon says, ‘</a:t>
            </a:r>
            <a:r>
              <a:rPr lang="en-GB" altLang="zh-HK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Put</a:t>
            </a:r>
            <a:r>
              <a:rPr lang="en-GB" altLang="zh-HK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up your hand.’</a:t>
            </a:r>
            <a:endParaRPr lang="zh-HK" alt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2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3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altLang="zh-HK" dirty="0">
                <a:latin typeface="Comic Sans MS" panose="030F0702030302020204" pitchFamily="66" charset="0"/>
              </a:rPr>
              <a:t>Read the </a:t>
            </a:r>
            <a:r>
              <a:rPr lang="en-GB" altLang="zh-HK" dirty="0" smtClean="0">
                <a:latin typeface="Comic Sans MS" panose="030F0702030302020204" pitchFamily="66" charset="0"/>
              </a:rPr>
              <a:t>sentences.</a:t>
            </a:r>
          </a:p>
          <a:p>
            <a:endParaRPr lang="en-GB" altLang="zh-HK" dirty="0" smtClean="0">
              <a:latin typeface="Comic Sans MS" panose="030F0702030302020204" pitchFamily="66" charset="0"/>
            </a:endParaRPr>
          </a:p>
          <a:p>
            <a:r>
              <a:rPr lang="en-GB" altLang="zh-HK" dirty="0" smtClean="0">
                <a:latin typeface="Comic Sans MS" panose="030F0702030302020204" pitchFamily="66" charset="0"/>
              </a:rPr>
              <a:t>Fill </a:t>
            </a:r>
            <a:r>
              <a:rPr lang="en-GB" altLang="zh-HK" dirty="0">
                <a:latin typeface="Comic Sans MS" panose="030F0702030302020204" pitchFamily="66" charset="0"/>
              </a:rPr>
              <a:t>in the blanks with the correct forms of the verbs </a:t>
            </a:r>
            <a:r>
              <a:rPr lang="en-GB" altLang="zh-HK" dirty="0" smtClean="0">
                <a:latin typeface="Comic Sans MS" panose="030F0702030302020204" pitchFamily="66" charset="0"/>
              </a:rPr>
              <a:t>given.</a:t>
            </a:r>
            <a:endParaRPr lang="en-US" altLang="zh-HK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>
                <a:latin typeface="Comic Sans MS" panose="030F0702030302020204" pitchFamily="66" charset="0"/>
              </a:rPr>
              <a:t>Hokey Pokey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HK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altLang="zh-HK" dirty="0" smtClean="0">
                <a:latin typeface="Comic Sans MS" panose="030F0702030302020204" pitchFamily="66" charset="0"/>
                <a:hlinkClick r:id="rId2"/>
              </a:rPr>
              <a:t>www.youtube.com/watch?v=iZinb6rVozc</a:t>
            </a:r>
            <a:r>
              <a:rPr lang="en-GB" altLang="zh-HK" dirty="0" smtClean="0">
                <a:latin typeface="Comic Sans MS" panose="030F0702030302020204" pitchFamily="66" charset="0"/>
              </a:rPr>
              <a:t> (00:13 – 02:28)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46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3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zh-HK" dirty="0" smtClean="0">
                <a:latin typeface="Comic Sans MS" panose="030F0702030302020204" pitchFamily="66" charset="0"/>
              </a:rPr>
              <a:t>Many </a:t>
            </a:r>
            <a:r>
              <a:rPr lang="en-GB" altLang="zh-HK" dirty="0">
                <a:latin typeface="Comic Sans MS" panose="030F0702030302020204" pitchFamily="66" charset="0"/>
              </a:rPr>
              <a:t>students are shouting their answers in their seats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  <a:br>
              <a:rPr lang="en-GB" altLang="zh-HK" dirty="0" smtClean="0">
                <a:latin typeface="Comic Sans MS" panose="030F0702030302020204" pitchFamily="66" charset="0"/>
              </a:rPr>
            </a:br>
            <a:r>
              <a:rPr lang="en-GB" altLang="zh-HK" dirty="0" smtClean="0">
                <a:latin typeface="Comic Sans MS" panose="030F0702030302020204" pitchFamily="66" charset="0"/>
              </a:rPr>
              <a:t>“____________ </a:t>
            </a:r>
            <a:r>
              <a:rPr lang="en-GB" altLang="zh-HK" dirty="0">
                <a:latin typeface="Comic Sans MS" panose="030F0702030302020204" pitchFamily="66" charset="0"/>
              </a:rPr>
              <a:t>your hand first,” said Mr. Chan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altLang="zh-HK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altLang="zh-HK" dirty="0">
                <a:latin typeface="Comic Sans MS" panose="030F0702030302020204" pitchFamily="66" charset="0"/>
              </a:rPr>
              <a:t>Angel has a mosquito bite.</a:t>
            </a:r>
            <a:br>
              <a:rPr lang="en-GB" altLang="zh-HK" dirty="0">
                <a:latin typeface="Comic Sans MS" panose="030F0702030302020204" pitchFamily="66" charset="0"/>
              </a:rPr>
            </a:br>
            <a:r>
              <a:rPr lang="en-GB" altLang="zh-HK" dirty="0">
                <a:latin typeface="Comic Sans MS" panose="030F0702030302020204" pitchFamily="66" charset="0"/>
              </a:rPr>
              <a:t>“Don’t ____________ it, Angel!” said her mother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  <a:endParaRPr lang="en-GB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53618" y="2564904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Put up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653136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scratch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3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altLang="zh-HK" dirty="0" smtClean="0">
                <a:latin typeface="Comic Sans MS" panose="030F0702030302020204" pitchFamily="66" charset="0"/>
              </a:rPr>
              <a:t>Charlie </a:t>
            </a:r>
            <a:r>
              <a:rPr lang="en-GB" altLang="zh-HK" dirty="0">
                <a:latin typeface="Comic Sans MS" panose="030F0702030302020204" pitchFamily="66" charset="0"/>
              </a:rPr>
              <a:t>wants to call Don, but Don cannot hear</a:t>
            </a:r>
            <a:r>
              <a:rPr lang="en-GB" altLang="zh-HK" dirty="0" smtClean="0">
                <a:latin typeface="Comic Sans MS" panose="030F0702030302020204" pitchFamily="66" charset="0"/>
              </a:rPr>
              <a:t>.</a:t>
            </a:r>
            <a:br>
              <a:rPr lang="en-GB" altLang="zh-HK" dirty="0" smtClean="0">
                <a:latin typeface="Comic Sans MS" panose="030F0702030302020204" pitchFamily="66" charset="0"/>
              </a:rPr>
            </a:br>
            <a:r>
              <a:rPr lang="en-GB" altLang="zh-HK" dirty="0" smtClean="0">
                <a:latin typeface="Comic Sans MS" panose="030F0702030302020204" pitchFamily="66" charset="0"/>
              </a:rPr>
              <a:t>“____________ </a:t>
            </a:r>
            <a:r>
              <a:rPr lang="en-GB" altLang="zh-HK" dirty="0">
                <a:latin typeface="Comic Sans MS" panose="030F0702030302020204" pitchFamily="66" charset="0"/>
              </a:rPr>
              <a:t>him over with your hand,” said Miss </a:t>
            </a:r>
            <a:r>
              <a:rPr lang="en-GB" altLang="zh-HK" dirty="0" smtClean="0">
                <a:latin typeface="Comic Sans MS" panose="030F0702030302020204" pitchFamily="66" charset="0"/>
              </a:rPr>
              <a:t>Lam.</a:t>
            </a:r>
          </a:p>
          <a:p>
            <a:pPr marL="514350" indent="-514350">
              <a:buFont typeface="+mj-lt"/>
              <a:buAutoNum type="arabicPeriod" startAt="3"/>
            </a:pPr>
            <a:endParaRPr lang="en-GB" altLang="zh-HK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GB" altLang="zh-HK" dirty="0" smtClean="0">
                <a:latin typeface="Comic Sans MS" panose="030F0702030302020204" pitchFamily="66" charset="0"/>
              </a:rPr>
              <a:t>Kenny </a:t>
            </a:r>
            <a:r>
              <a:rPr lang="en-GB" altLang="zh-HK" dirty="0">
                <a:latin typeface="Comic Sans MS" panose="030F0702030302020204" pitchFamily="66" charset="0"/>
              </a:rPr>
              <a:t>is waiting for the bus no. 25. His mum sees the bus coming. </a:t>
            </a:r>
            <a:br>
              <a:rPr lang="en-GB" altLang="zh-HK" dirty="0">
                <a:latin typeface="Comic Sans MS" panose="030F0702030302020204" pitchFamily="66" charset="0"/>
              </a:rPr>
            </a:br>
            <a:r>
              <a:rPr lang="en-GB" altLang="zh-HK" dirty="0">
                <a:latin typeface="Comic Sans MS" panose="030F0702030302020204" pitchFamily="66" charset="0"/>
              </a:rPr>
              <a:t>“Kenny, the bus is coming. ___________ your hand!” said his mum.</a:t>
            </a:r>
          </a:p>
          <a:p>
            <a:pPr marL="514350" indent="-514350">
              <a:buFont typeface="+mj-lt"/>
              <a:buAutoNum type="arabicPeriod" startAt="5"/>
            </a:pPr>
            <a:endParaRPr lang="en-GB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88684" y="2447711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Beckon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661248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Wave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3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altLang="zh-HK" dirty="0" smtClean="0">
                <a:latin typeface="Comic Sans MS" panose="030F0702030302020204" pitchFamily="66" charset="0"/>
              </a:rPr>
              <a:t>Jack </a:t>
            </a:r>
            <a:r>
              <a:rPr lang="en-GB" altLang="zh-HK" dirty="0">
                <a:latin typeface="Comic Sans MS" panose="030F0702030302020204" pitchFamily="66" charset="0"/>
              </a:rPr>
              <a:t>goes back to the classroom</a:t>
            </a:r>
            <a:r>
              <a:rPr lang="en-GB" altLang="zh-HK" dirty="0" smtClean="0">
                <a:latin typeface="Comic Sans MS" panose="030F0702030302020204" pitchFamily="66" charset="0"/>
              </a:rPr>
              <a:t>. </a:t>
            </a:r>
            <a:br>
              <a:rPr lang="en-GB" altLang="zh-HK" dirty="0" smtClean="0">
                <a:latin typeface="Comic Sans MS" panose="030F0702030302020204" pitchFamily="66" charset="0"/>
              </a:rPr>
            </a:br>
            <a:r>
              <a:rPr lang="en-GB" altLang="zh-HK" dirty="0" smtClean="0">
                <a:latin typeface="Comic Sans MS" panose="030F0702030302020204" pitchFamily="66" charset="0"/>
              </a:rPr>
              <a:t>“____________ </a:t>
            </a:r>
            <a:r>
              <a:rPr lang="en-GB" altLang="zh-HK" dirty="0">
                <a:latin typeface="Comic Sans MS" panose="030F0702030302020204" pitchFamily="66" charset="0"/>
              </a:rPr>
              <a:t>the door before you come in,” said Miss </a:t>
            </a:r>
            <a:r>
              <a:rPr lang="en-GB" altLang="zh-HK" dirty="0" smtClean="0">
                <a:latin typeface="Comic Sans MS" panose="030F0702030302020204" pitchFamily="66" charset="0"/>
              </a:rPr>
              <a:t>Chow.</a:t>
            </a:r>
          </a:p>
          <a:p>
            <a:pPr marL="0" indent="0">
              <a:buNone/>
            </a:pPr>
            <a:endParaRPr lang="en-GB" altLang="zh-HK" dirty="0"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53617" y="2060848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Knock</a:t>
            </a:r>
            <a:endParaRPr lang="zh-TW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Activity: “Listen and Do”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Each of you will get a paper strip.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Write down an instruction with a verb you know or you have just learned in the lesson.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Activity: “Listen and Do”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You must write in a </a:t>
            </a:r>
            <a:r>
              <a:rPr lang="en-US" altLang="zh-HK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</a:t>
            </a:r>
            <a:r>
              <a:rPr lang="en-US" altLang="zh-HK" dirty="0" smtClean="0">
                <a:latin typeface="Comic Sans MS" panose="030F0702030302020204" pitchFamily="66" charset="0"/>
              </a:rPr>
              <a:t> sentence!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Your sentence should begin with </a:t>
            </a:r>
            <a:r>
              <a:rPr lang="en-US" altLang="zh-HK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verb</a:t>
            </a:r>
            <a:r>
              <a:rPr lang="en-US" altLang="zh-HK" dirty="0" smtClean="0">
                <a:latin typeface="Comic Sans MS" panose="030F0702030302020204" pitchFamily="66" charset="0"/>
              </a:rPr>
              <a:t>!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The action </a:t>
            </a:r>
            <a:r>
              <a:rPr lang="en-US" altLang="zh-HK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be done</a:t>
            </a:r>
            <a:r>
              <a:rPr lang="en-US" altLang="zh-HK" dirty="0" smtClean="0">
                <a:latin typeface="Comic Sans MS" panose="030F0702030302020204" pitchFamily="66" charset="0"/>
              </a:rPr>
              <a:t> by students in class.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The action must not be dangerous, e.g. </a:t>
            </a:r>
            <a:r>
              <a:rPr lang="en-US" altLang="zh-H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zh-HK" dirty="0" smtClean="0">
                <a:latin typeface="Comic Sans MS" panose="030F0702030302020204" pitchFamily="66" charset="0"/>
              </a:rPr>
              <a:t> fight, </a:t>
            </a:r>
            <a:r>
              <a:rPr lang="en-US" altLang="zh-H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zh-HK" dirty="0" smtClean="0">
                <a:latin typeface="Comic Sans MS" panose="030F0702030302020204" pitchFamily="66" charset="0"/>
              </a:rPr>
              <a:t> kick, </a:t>
            </a:r>
            <a:r>
              <a:rPr lang="en-US" altLang="zh-H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zh-HK" dirty="0" smtClean="0">
                <a:latin typeface="Comic Sans MS" panose="030F0702030302020204" pitchFamily="66" charset="0"/>
              </a:rPr>
              <a:t> hit, 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Activity: “Listen and Do”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Put the strip into your teacher’s bag.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I will draw some strips, or invite you to come out and draw them.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Read the instruction to the class.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4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Activity: “Listen and Do”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Some of you will be chosen and do the action following the instruction.</a:t>
            </a:r>
          </a:p>
          <a:p>
            <a:endParaRPr lang="en-US" altLang="zh-HK" dirty="0" smtClean="0">
              <a:latin typeface="Comic Sans MS" panose="030F0702030302020204" pitchFamily="66" charset="0"/>
            </a:endParaRPr>
          </a:p>
          <a:p>
            <a:r>
              <a:rPr lang="en-US" altLang="zh-HK" dirty="0" smtClean="0">
                <a:latin typeface="Comic Sans MS" panose="030F0702030302020204" pitchFamily="66" charset="0"/>
              </a:rPr>
              <a:t>The others have to judge if the action is correctly done.</a:t>
            </a:r>
          </a:p>
          <a:p>
            <a:endParaRPr lang="en-US" altLang="zh-HK" dirty="0">
              <a:latin typeface="Comic Sans MS" panose="030F0702030302020204" pitchFamily="66" charset="0"/>
            </a:endParaRPr>
          </a:p>
          <a:p>
            <a:r>
              <a:rPr lang="en-US" altLang="zh-HK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Here we go!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5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Worksheet 4 (Homework)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altLang="zh-HK" dirty="0">
                <a:latin typeface="Comic Sans MS" panose="030F0702030302020204" pitchFamily="66" charset="0"/>
              </a:rPr>
              <a:t>Read the </a:t>
            </a:r>
            <a:r>
              <a:rPr lang="en-GB" altLang="zh-HK" dirty="0" smtClean="0">
                <a:latin typeface="Comic Sans MS" panose="030F0702030302020204" pitchFamily="66" charset="0"/>
              </a:rPr>
              <a:t>sentences.</a:t>
            </a:r>
          </a:p>
          <a:p>
            <a:endParaRPr lang="en-GB" altLang="zh-HK" dirty="0" smtClean="0">
              <a:latin typeface="Comic Sans MS" panose="030F0702030302020204" pitchFamily="66" charset="0"/>
            </a:endParaRPr>
          </a:p>
          <a:p>
            <a:r>
              <a:rPr lang="en-GB" altLang="zh-HK" dirty="0" smtClean="0">
                <a:latin typeface="Comic Sans MS" panose="030F0702030302020204" pitchFamily="66" charset="0"/>
              </a:rPr>
              <a:t>Fill </a:t>
            </a:r>
            <a:r>
              <a:rPr lang="en-GB" altLang="zh-HK" dirty="0">
                <a:latin typeface="Comic Sans MS" panose="030F0702030302020204" pitchFamily="66" charset="0"/>
              </a:rPr>
              <a:t>in the blanks with the correct forms of the verbs </a:t>
            </a:r>
            <a:r>
              <a:rPr lang="en-GB" altLang="zh-HK" dirty="0" smtClean="0">
                <a:latin typeface="Comic Sans MS" panose="030F0702030302020204" pitchFamily="66" charset="0"/>
              </a:rPr>
              <a:t>given.</a:t>
            </a:r>
            <a:endParaRPr lang="en-US" altLang="zh-HK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7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Comic Sans MS" panose="030F0702030302020204" pitchFamily="66" charset="0"/>
              </a:rPr>
              <a:t>We have learned …</a:t>
            </a:r>
            <a:endParaRPr lang="zh-HK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3"/>
          </a:xfrm>
        </p:spPr>
        <p:txBody>
          <a:bodyPr>
            <a:noAutofit/>
          </a:bodyPr>
          <a:lstStyle/>
          <a:p>
            <a:r>
              <a:rPr lang="en-GB" altLang="zh-HK" dirty="0" smtClean="0">
                <a:latin typeface="Comic Sans MS" panose="030F0702030302020204" pitchFamily="66" charset="0"/>
              </a:rPr>
              <a:t>We may use </a:t>
            </a:r>
            <a:r>
              <a:rPr lang="en-GB" altLang="zh-H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‘(verb) + …’</a:t>
            </a:r>
            <a:r>
              <a:rPr lang="en-GB" altLang="zh-HK" dirty="0" smtClean="0">
                <a:latin typeface="Comic Sans MS" panose="030F0702030302020204" pitchFamily="66" charset="0"/>
              </a:rPr>
              <a:t> to tell others what to do.</a:t>
            </a:r>
          </a:p>
          <a:p>
            <a:endParaRPr lang="en-GB" altLang="zh-HK" dirty="0">
              <a:latin typeface="Comic Sans MS" panose="030F0702030302020204" pitchFamily="66" charset="0"/>
            </a:endParaRPr>
          </a:p>
          <a:p>
            <a:r>
              <a:rPr lang="en-GB" altLang="zh-HK" dirty="0" smtClean="0">
                <a:latin typeface="Comic Sans MS" panose="030F0702030302020204" pitchFamily="66" charset="0"/>
              </a:rPr>
              <a:t>We use the </a:t>
            </a:r>
            <a:r>
              <a:rPr lang="en-GB" altLang="zh-HK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base</a:t>
            </a:r>
            <a:r>
              <a:rPr lang="en-GB" altLang="zh-HK" dirty="0" smtClean="0">
                <a:latin typeface="Comic Sans MS" panose="030F0702030302020204" pitchFamily="66" charset="0"/>
              </a:rPr>
              <a:t> form of the verb.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8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3993307"/>
          </a:xfrm>
        </p:spPr>
        <p:txBody>
          <a:bodyPr>
            <a:normAutofit/>
          </a:bodyPr>
          <a:lstStyle/>
          <a:p>
            <a:r>
              <a:rPr lang="en-GB" altLang="zh-HK" dirty="0" smtClean="0">
                <a:latin typeface="Comic Sans MS" panose="030F0702030302020204" pitchFamily="66" charset="0"/>
              </a:rPr>
              <a:t>On Worksheet 1, circle ALL the VERBS.</a:t>
            </a:r>
          </a:p>
          <a:p>
            <a:endParaRPr lang="en-GB" altLang="zh-HK" dirty="0">
              <a:latin typeface="Comic Sans MS" panose="030F0702030302020204" pitchFamily="66" charset="0"/>
            </a:endParaRPr>
          </a:p>
          <a:p>
            <a:r>
              <a:rPr lang="en-GB" altLang="zh-HK" dirty="0" smtClean="0">
                <a:latin typeface="Comic Sans MS" panose="030F0702030302020204" pitchFamily="66" charset="0"/>
              </a:rPr>
              <a:t>What have you noticed?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8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right foot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right foot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right foot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it 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</a:t>
            </a:r>
            <a:r>
              <a:rPr lang="en-GB" altLang="zh-HK" dirty="0" smtClean="0">
                <a:latin typeface="Comic Sans MS" panose="030F0702030302020204" pitchFamily="66" charset="0"/>
              </a:rPr>
              <a:t>!</a:t>
            </a:r>
            <a:endParaRPr lang="en-GB" altLang="zh-HK" dirty="0">
              <a:latin typeface="Comic Sans MS" panose="030F0702030302020204" pitchFamily="66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橢圓 9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037" y="1772817"/>
            <a:ext cx="344955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left foot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left foot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left foot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it 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195936"/>
            <a:ext cx="3110565" cy="17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right arm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right arm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right arm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it 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28" y="1880828"/>
            <a:ext cx="3403512" cy="21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left arm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left arm 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left arm 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it 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15942"/>
            <a:ext cx="368681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i="1" dirty="0" smtClean="0">
                <a:latin typeface="Comic Sans MS" panose="030F0702030302020204" pitchFamily="66" charset="0"/>
              </a:rPr>
              <a:t>Hokey Pokey</a:t>
            </a:r>
            <a:endParaRPr lang="zh-HK" altLang="en-US" i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</a:t>
            </a:r>
            <a:r>
              <a:rPr lang="en-GB" altLang="zh-HK" dirty="0" smtClean="0">
                <a:latin typeface="Comic Sans MS" panose="030F0702030302020204" pitchFamily="66" charset="0"/>
              </a:rPr>
              <a:t>head </a:t>
            </a:r>
            <a:r>
              <a:rPr lang="en-GB" altLang="zh-HK" dirty="0">
                <a:latin typeface="Comic Sans MS" panose="030F0702030302020204" pitchFamily="66" charset="0"/>
              </a:rPr>
              <a:t>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</a:t>
            </a:r>
            <a:r>
              <a:rPr lang="en-GB" altLang="zh-HK" dirty="0" smtClean="0">
                <a:latin typeface="Comic Sans MS" panose="030F0702030302020204" pitchFamily="66" charset="0"/>
              </a:rPr>
              <a:t>head </a:t>
            </a:r>
            <a:r>
              <a:rPr lang="en-GB" altLang="zh-HK" dirty="0">
                <a:latin typeface="Comic Sans MS" panose="030F0702030302020204" pitchFamily="66" charset="0"/>
              </a:rPr>
              <a:t>out;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Put your </a:t>
            </a:r>
            <a:r>
              <a:rPr lang="en-GB" altLang="zh-HK" dirty="0" smtClean="0">
                <a:latin typeface="Comic Sans MS" panose="030F0702030302020204" pitchFamily="66" charset="0"/>
              </a:rPr>
              <a:t>head </a:t>
            </a:r>
            <a:r>
              <a:rPr lang="en-GB" altLang="zh-HK" dirty="0">
                <a:latin typeface="Comic Sans MS" panose="030F0702030302020204" pitchFamily="66" charset="0"/>
              </a:rPr>
              <a:t>in,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shake it all about.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Do the Hokey-Pokey,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And turn yourself around.</a:t>
            </a:r>
          </a:p>
          <a:p>
            <a:pPr marL="0" indent="0">
              <a:buNone/>
            </a:pPr>
            <a:r>
              <a:rPr lang="en-GB" altLang="zh-HK" dirty="0">
                <a:latin typeface="Comic Sans MS" panose="030F0702030302020204" pitchFamily="66" charset="0"/>
              </a:rPr>
              <a:t>That's what it's all about!</a:t>
            </a:r>
          </a:p>
        </p:txBody>
      </p:sp>
      <p:sp>
        <p:nvSpPr>
          <p:cNvPr id="4" name="橢圓 3"/>
          <p:cNvSpPr/>
          <p:nvPr/>
        </p:nvSpPr>
        <p:spPr>
          <a:xfrm>
            <a:off x="395536" y="155679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395536" y="2132856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395536" y="270892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3356992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395536" y="3933056"/>
            <a:ext cx="792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1331640" y="4509120"/>
            <a:ext cx="10080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50626"/>
            <a:ext cx="3826768" cy="2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905</Words>
  <Application>Microsoft Office PowerPoint</Application>
  <PresentationFormat>On-screen Show (4:3)</PresentationFormat>
  <Paragraphs>220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新細明體</vt:lpstr>
      <vt:lpstr>Arial</vt:lpstr>
      <vt:lpstr>Calibri</vt:lpstr>
      <vt:lpstr>Comic Sans MS</vt:lpstr>
      <vt:lpstr>Office 佈景主題</vt:lpstr>
      <vt:lpstr>Lesson 1: Move our hands and legs!</vt:lpstr>
      <vt:lpstr>Listen to a song!</vt:lpstr>
      <vt:lpstr>Hokey Pokey</vt:lpstr>
      <vt:lpstr>Hokey Pokey</vt:lpstr>
      <vt:lpstr>Hokey Pokey</vt:lpstr>
      <vt:lpstr>Hokey Pokey</vt:lpstr>
      <vt:lpstr>Hokey Pokey</vt:lpstr>
      <vt:lpstr>Hokey Pokey</vt:lpstr>
      <vt:lpstr>Hokey Pokey</vt:lpstr>
      <vt:lpstr>Hokey Pokey</vt:lpstr>
      <vt:lpstr>Hokey Pokey</vt:lpstr>
      <vt:lpstr>Hokey Pokey</vt:lpstr>
      <vt:lpstr>Hokey Pokey</vt:lpstr>
      <vt:lpstr>(verb) + …</vt:lpstr>
      <vt:lpstr>Brainstorming…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 2</vt:lpstr>
      <vt:lpstr>Worksheet 2</vt:lpstr>
      <vt:lpstr>Worksheet 2</vt:lpstr>
      <vt:lpstr>Game: “Someone Says”</vt:lpstr>
      <vt:lpstr>Worksheet 3</vt:lpstr>
      <vt:lpstr>Worksheet 3</vt:lpstr>
      <vt:lpstr>Worksheet 3</vt:lpstr>
      <vt:lpstr>Worksheet 3</vt:lpstr>
      <vt:lpstr>Activity: “Listen and Do”</vt:lpstr>
      <vt:lpstr>Activity: “Listen and Do”</vt:lpstr>
      <vt:lpstr>Activity: “Listen and Do”</vt:lpstr>
      <vt:lpstr>Activity: “Listen and Do”</vt:lpstr>
      <vt:lpstr>Worksheet 4 (Homework)</vt:lpstr>
      <vt:lpstr>We have learned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Jason Poon</dc:creator>
  <cp:lastModifiedBy>LEE, Fung King Jackie</cp:lastModifiedBy>
  <cp:revision>183</cp:revision>
  <dcterms:created xsi:type="dcterms:W3CDTF">2016-04-18T11:44:49Z</dcterms:created>
  <dcterms:modified xsi:type="dcterms:W3CDTF">2016-07-02T12:52:59Z</dcterms:modified>
</cp:coreProperties>
</file>