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85" r:id="rId3"/>
    <p:sldId id="286" r:id="rId4"/>
    <p:sldId id="288" r:id="rId5"/>
    <p:sldId id="274" r:id="rId6"/>
    <p:sldId id="287" r:id="rId7"/>
    <p:sldId id="289" r:id="rId8"/>
    <p:sldId id="292" r:id="rId9"/>
    <p:sldId id="290" r:id="rId10"/>
    <p:sldId id="327" r:id="rId11"/>
    <p:sldId id="328" r:id="rId12"/>
    <p:sldId id="329" r:id="rId13"/>
    <p:sldId id="330" r:id="rId14"/>
    <p:sldId id="331" r:id="rId15"/>
    <p:sldId id="33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21" r:id="rId24"/>
    <p:sldId id="322" r:id="rId25"/>
    <p:sldId id="323" r:id="rId26"/>
    <p:sldId id="326" r:id="rId27"/>
    <p:sldId id="324" r:id="rId28"/>
    <p:sldId id="325" r:id="rId29"/>
    <p:sldId id="284" r:id="rId30"/>
    <p:sldId id="300" r:id="rId31"/>
    <p:sldId id="301" r:id="rId32"/>
    <p:sldId id="302" r:id="rId33"/>
    <p:sldId id="303" r:id="rId34"/>
    <p:sldId id="304" r:id="rId35"/>
    <p:sldId id="306" r:id="rId36"/>
    <p:sldId id="305" r:id="rId37"/>
    <p:sldId id="307" r:id="rId38"/>
    <p:sldId id="308" r:id="rId39"/>
    <p:sldId id="311" r:id="rId40"/>
    <p:sldId id="310" r:id="rId41"/>
    <p:sldId id="309" r:id="rId42"/>
    <p:sldId id="312" r:id="rId43"/>
    <p:sldId id="313" r:id="rId44"/>
    <p:sldId id="320" r:id="rId4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KIEd" initials="HKIE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C3"/>
    <a:srgbClr val="FFD1FF"/>
    <a:srgbClr val="D1FFFF"/>
    <a:srgbClr val="FFD1D1"/>
    <a:srgbClr val="D1FFD1"/>
    <a:srgbClr val="FFF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9E2BD-0DB5-4395-936E-ABBF63557CA6}" type="datetimeFigureOut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BA93F-061F-49AC-9CCE-1F337ED291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324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BA93F-061F-49AC-9CCE-1F337ED291D0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765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BDCC-492E-4FD5-A946-3863D8436384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5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0CF2-DE14-432D-9BA1-D524390F6FA4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E19E-2DF4-428C-B3F3-FBA17E3C8D64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54B80-3043-46E7-BDA5-53EC9FA023E4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42D3-B7C1-4BBC-A93F-2E3668F86AF2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970D-D3AD-4FE9-9679-5988DF407040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E4EE6-FFCB-4F2A-BED9-EED07E5C6691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0563D-65E0-4209-BEE6-BCF44095EAE6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DADF8-5629-4C76-AB67-B5B5EE576DC3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B7AC-59C5-428A-AD3A-566E3D59A8DC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1609-31CD-4DDE-AACB-726F02655307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82395-9EFF-42F7-9D3B-7B93BEAD8BFD}" type="datetime1">
              <a:rPr lang="zh-TW" altLang="en-US" smtClean="0"/>
              <a:t>2016/7/2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hk/url?url=http://www.citypass.com/southern-california/disneyland&amp;rct=j&amp;frm=1&amp;q=&amp;esrc=s&amp;sa=U&amp;ved=0ahUKEwjvy6DqncjNAhVIP48KHbowATUQwW4IJTAI&amp;sig2=aSrgOor8M5ZtOavT5jSL0Q&amp;usg=AFQjCNE9LuaSUl0Pr59bBuYtwEF-SazqC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s://www.google.com.hk/url?url=https://www.adventuresbydisney.com/north-america/hollywood-disneyland-tour/daily-itinerary/disneyland-park-visit/&amp;rct=j&amp;frm=1&amp;q=&amp;esrc=s&amp;sa=U&amp;ved=0ahUKEwjh-dKInsjNAhUQTo8KHajkBy44FBDBbggpMAo&amp;sig2=ChkLyId5S6VNwrURruIe2A&amp;usg=AFQjCNFHxi5cGZR7ExClz03h8_bOfrjBDQ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1814959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Lesson 2:</a:t>
            </a:r>
            <a:br>
              <a:rPr lang="en-US" altLang="zh-HK" dirty="0" smtClean="0">
                <a:latin typeface="Comic Sans MS" panose="030F0702030302020204" pitchFamily="66" charset="0"/>
              </a:rPr>
            </a:br>
            <a:r>
              <a:rPr lang="en-US" altLang="zh-HK" dirty="0" smtClean="0">
                <a:latin typeface="Comic Sans MS" panose="030F0702030302020204" pitchFamily="66" charset="0"/>
              </a:rPr>
              <a:t>Visiting Disneyland Park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692624"/>
            <a:ext cx="6400800" cy="1752600"/>
          </a:xfrm>
        </p:spPr>
        <p:txBody>
          <a:bodyPr/>
          <a:lstStyle/>
          <a:p>
            <a:r>
              <a:rPr lang="en-US" altLang="zh-HK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Imperatives - Primary</a:t>
            </a:r>
          </a:p>
          <a:p>
            <a:r>
              <a:rPr lang="en-US" altLang="zh-HK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(Giving Directions)</a:t>
            </a:r>
          </a:p>
          <a:p>
            <a:endParaRPr lang="en-US" altLang="zh-HK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zh-HK" altLang="en-US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Rectangle 4"/>
          <p:cNvSpPr/>
          <p:nvPr/>
        </p:nvSpPr>
        <p:spPr>
          <a:xfrm>
            <a:off x="1065802" y="5190291"/>
            <a:ext cx="70123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zh-TW" sz="2400" dirty="0">
                <a:latin typeface="Comic Sans MS" panose="030F0702030302020204" pitchFamily="66" charset="0"/>
              </a:rPr>
              <a:t>POON, Ka Chun Jason; LEE, Fung King Jackie</a:t>
            </a:r>
            <a:endParaRPr lang="zh-TW" altLang="zh-TW" sz="2400" dirty="0">
              <a:latin typeface="Comic Sans MS" panose="030F0702030302020204" pitchFamily="66" charset="0"/>
            </a:endParaRPr>
          </a:p>
          <a:p>
            <a:pPr algn="ctr"/>
            <a:r>
              <a:rPr lang="en-GB" altLang="zh-TW" sz="2400" dirty="0">
                <a:latin typeface="Comic Sans MS" panose="030F0702030302020204" pitchFamily="66" charset="0"/>
              </a:rPr>
              <a:t>The Education University of Hong Kong</a:t>
            </a:r>
            <a:endParaRPr lang="zh-TW" altLang="zh-TW" sz="2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disneyland park的圖片搜尋結果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229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sneyland park的圖片搜尋結果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005" y="0"/>
            <a:ext cx="3151995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35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directions (I)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8" name="群組 7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15" name="群組 14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17" name="群組 16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19" name="圖片 18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0" name="矩形 19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18" name="矩形 17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can I get to the library from the church?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927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directions (I)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8" name="群組 7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15" name="群組 14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17" name="群組 16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19" name="圖片 18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0" name="矩形 19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18" name="矩形 17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Get out of the church and </a:t>
            </a:r>
            <a:r>
              <a:rPr lang="en-US" altLang="zh-HK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left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cxnSp>
        <p:nvCxnSpPr>
          <p:cNvPr id="22" name="直線接點 21"/>
          <p:cNvCxnSpPr/>
          <p:nvPr/>
        </p:nvCxnSpPr>
        <p:spPr>
          <a:xfrm>
            <a:off x="7052238" y="4374770"/>
            <a:ext cx="0" cy="4320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Arrow 3"/>
          <p:cNvSpPr/>
          <p:nvPr/>
        </p:nvSpPr>
        <p:spPr>
          <a:xfrm rot="10800000">
            <a:off x="5472100" y="4374770"/>
            <a:ext cx="1580138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8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directions (I)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8" name="群組 7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15" name="群組 14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17" name="群組 16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19" name="圖片 18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0" name="矩形 19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18" name="矩形 17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Central Avenue.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12</a:t>
            </a:fld>
            <a:endParaRPr lang="zh-TW" altLang="en-US"/>
          </a:p>
        </p:txBody>
      </p:sp>
      <p:cxnSp>
        <p:nvCxnSpPr>
          <p:cNvPr id="22" name="直線接點 21"/>
          <p:cNvCxnSpPr>
            <a:stCxn id="26" idx="1"/>
          </p:cNvCxnSpPr>
          <p:nvPr/>
        </p:nvCxnSpPr>
        <p:spPr>
          <a:xfrm flipH="1">
            <a:off x="7052238" y="4528946"/>
            <a:ext cx="24368" cy="277872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 rot="10800000" flipV="1">
            <a:off x="4859920" y="4467098"/>
            <a:ext cx="2216686" cy="12369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1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directions (I)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8" name="群組 7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15" name="群組 14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17" name="群組 16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19" name="圖片 18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0" name="矩形 19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18" name="矩形 17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 past 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restaurant and the school. 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13</a:t>
            </a:fld>
            <a:endParaRPr lang="zh-TW" altLang="en-US"/>
          </a:p>
        </p:txBody>
      </p:sp>
      <p:cxnSp>
        <p:nvCxnSpPr>
          <p:cNvPr id="22" name="直線接點 21"/>
          <p:cNvCxnSpPr/>
          <p:nvPr/>
        </p:nvCxnSpPr>
        <p:spPr>
          <a:xfrm>
            <a:off x="7052238" y="4374770"/>
            <a:ext cx="0" cy="43204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Arrow 25"/>
          <p:cNvSpPr/>
          <p:nvPr/>
        </p:nvSpPr>
        <p:spPr>
          <a:xfrm rot="10800000" flipV="1">
            <a:off x="2989741" y="4384168"/>
            <a:ext cx="4062497" cy="4571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00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directions (I)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664296" y="1314466"/>
            <a:ext cx="6300560" cy="4418790"/>
            <a:chOff x="1547664" y="1772816"/>
            <a:chExt cx="6300560" cy="4418790"/>
          </a:xfrm>
        </p:grpSpPr>
        <p:grpSp>
          <p:nvGrpSpPr>
            <p:cNvPr id="8" name="群組 7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15" name="群組 14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17" name="群組 16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19" name="圖片 18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  <p:sp>
                <p:nvSpPr>
                  <p:cNvPr id="20" name="矩形 19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18" name="矩形 17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right 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into First Street. 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14</a:t>
            </a:fld>
            <a:endParaRPr lang="zh-TW" altLang="en-US"/>
          </a:p>
        </p:txBody>
      </p:sp>
      <p:cxnSp>
        <p:nvCxnSpPr>
          <p:cNvPr id="22" name="直線接點 21"/>
          <p:cNvCxnSpPr/>
          <p:nvPr/>
        </p:nvCxnSpPr>
        <p:spPr>
          <a:xfrm>
            <a:off x="6996846" y="4504688"/>
            <a:ext cx="0" cy="259964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4"/>
          <p:cNvCxnSpPr/>
          <p:nvPr/>
        </p:nvCxnSpPr>
        <p:spPr>
          <a:xfrm>
            <a:off x="2627784" y="3798706"/>
            <a:ext cx="0" cy="681966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2"/>
          <p:cNvCxnSpPr/>
          <p:nvPr/>
        </p:nvCxnSpPr>
        <p:spPr>
          <a:xfrm>
            <a:off x="2627784" y="4504688"/>
            <a:ext cx="4408595" cy="19586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directions (I)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8" name="群組 7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15" name="群組 14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17" name="群組 16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19" name="圖片 18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0" name="矩形 19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18" name="矩形 17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library </a:t>
            </a:r>
            <a:r>
              <a:rPr lang="en-US" altLang="zh-HK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is on your </a:t>
            </a:r>
            <a:r>
              <a:rPr lang="en-US" altLang="zh-HK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left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15</a:t>
            </a:fld>
            <a:endParaRPr lang="zh-TW" altLang="en-US"/>
          </a:p>
        </p:txBody>
      </p:sp>
      <p:cxnSp>
        <p:nvCxnSpPr>
          <p:cNvPr id="22" name="直線接點 21"/>
          <p:cNvCxnSpPr/>
          <p:nvPr/>
        </p:nvCxnSpPr>
        <p:spPr>
          <a:xfrm>
            <a:off x="7052238" y="4374770"/>
            <a:ext cx="0" cy="43204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2555776" y="4374770"/>
            <a:ext cx="4464496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2554396" y="3474634"/>
            <a:ext cx="0" cy="90013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1969948" y="3474778"/>
            <a:ext cx="584448" cy="0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8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directions (II)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grpSp>
        <p:nvGrpSpPr>
          <p:cNvPr id="7" name="群組 6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8" name="群組 7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15" name="群組 14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17" name="群組 16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19" name="圖片 18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0" name="矩形 19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1" name="矩形 20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18" name="矩形 17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16" name="矩形 15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9" name="矩形 8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How can I get to the school from the store?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51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14" name="群組 13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23" name="群組 22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25" name="群組 24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27" name="圖片 26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8" name="矩形 27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26" name="矩形 25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</a:t>
            </a:r>
            <a:r>
              <a:rPr lang="en-US" altLang="zh-HK" dirty="0">
                <a:latin typeface="Comic Sans MS" panose="030F0702030302020204" pitchFamily="66" charset="0"/>
              </a:rPr>
              <a:t>directions </a:t>
            </a:r>
            <a:r>
              <a:rPr lang="en-US" altLang="zh-HK" dirty="0" smtClean="0">
                <a:latin typeface="Comic Sans MS" panose="030F0702030302020204" pitchFamily="66" charset="0"/>
              </a:rPr>
              <a:t>(II</a:t>
            </a:r>
            <a:r>
              <a:rPr lang="en-US" altLang="zh-HK" dirty="0">
                <a:latin typeface="Comic Sans MS" panose="030F0702030302020204" pitchFamily="66" charset="0"/>
              </a:rPr>
              <a:t>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Get out of the store and </a:t>
            </a:r>
            <a:r>
              <a:rPr lang="en-US" altLang="zh-HK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left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17</a:t>
            </a:fld>
            <a:endParaRPr lang="zh-TW" alt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5472100" y="2132856"/>
            <a:ext cx="0" cy="43204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>
            <a:off x="5472100" y="2564904"/>
            <a:ext cx="756084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5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群組 29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31" name="群組 30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38" name="群組 37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40" name="群組 39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42" name="圖片 41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43" name="矩形 42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44" name="矩形 43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41" name="矩形 40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39" name="矩形 38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32" name="矩形 31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</a:t>
            </a:r>
            <a:r>
              <a:rPr lang="en-US" altLang="zh-HK" dirty="0">
                <a:latin typeface="Comic Sans MS" panose="030F0702030302020204" pitchFamily="66" charset="0"/>
              </a:rPr>
              <a:t>directions </a:t>
            </a:r>
            <a:r>
              <a:rPr lang="en-US" altLang="zh-HK" dirty="0" smtClean="0">
                <a:latin typeface="Comic Sans MS" panose="030F0702030302020204" pitchFamily="66" charset="0"/>
              </a:rPr>
              <a:t>(II</a:t>
            </a:r>
            <a:r>
              <a:rPr lang="en-US" altLang="zh-HK" dirty="0">
                <a:latin typeface="Comic Sans MS" panose="030F0702030302020204" pitchFamily="66" charset="0"/>
              </a:rPr>
              <a:t>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Take the first turning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on the right.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18</a:t>
            </a:fld>
            <a:endParaRPr lang="zh-TW" altLang="en-US"/>
          </a:p>
        </p:txBody>
      </p:sp>
      <p:cxnSp>
        <p:nvCxnSpPr>
          <p:cNvPr id="45" name="直線接點 44"/>
          <p:cNvCxnSpPr/>
          <p:nvPr/>
        </p:nvCxnSpPr>
        <p:spPr>
          <a:xfrm>
            <a:off x="5472100" y="2132856"/>
            <a:ext cx="0" cy="43204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H="1">
            <a:off x="5476317" y="2569121"/>
            <a:ext cx="82387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own Arrow 3"/>
          <p:cNvSpPr/>
          <p:nvPr/>
        </p:nvSpPr>
        <p:spPr>
          <a:xfrm>
            <a:off x="6300192" y="2569121"/>
            <a:ext cx="144016" cy="71586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2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14" name="群組 13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23" name="群組 22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25" name="群組 24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27" name="圖片 26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8" name="矩形 27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26" name="矩形 25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</a:t>
            </a:r>
            <a:r>
              <a:rPr lang="en-US" altLang="zh-HK" dirty="0">
                <a:latin typeface="Comic Sans MS" panose="030F0702030302020204" pitchFamily="66" charset="0"/>
              </a:rPr>
              <a:t>directions (</a:t>
            </a:r>
            <a:r>
              <a:rPr lang="en-US" altLang="zh-HK" dirty="0" smtClean="0">
                <a:latin typeface="Comic Sans MS" panose="030F0702030302020204" pitchFamily="66" charset="0"/>
              </a:rPr>
              <a:t>II)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Second Street.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19</a:t>
            </a:fld>
            <a:endParaRPr lang="zh-TW" altLang="en-US"/>
          </a:p>
        </p:txBody>
      </p:sp>
      <p:cxnSp>
        <p:nvCxnSpPr>
          <p:cNvPr id="30" name="直線接點 29"/>
          <p:cNvCxnSpPr/>
          <p:nvPr/>
        </p:nvCxnSpPr>
        <p:spPr>
          <a:xfrm>
            <a:off x="5472100" y="2132856"/>
            <a:ext cx="0" cy="43204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>
            <a:stCxn id="7" idx="0"/>
          </p:cNvCxnSpPr>
          <p:nvPr/>
        </p:nvCxnSpPr>
        <p:spPr>
          <a:xfrm flipH="1">
            <a:off x="5476318" y="2564904"/>
            <a:ext cx="846734" cy="4217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>
            <a:off x="6300192" y="2564904"/>
            <a:ext cx="45719" cy="172819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19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Have you ever…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asked someone for directions?</a:t>
            </a:r>
          </a:p>
          <a:p>
            <a:pPr lvl="1"/>
            <a:r>
              <a:rPr lang="en-US" altLang="zh-HK" sz="3200" dirty="0" smtClean="0">
                <a:latin typeface="Comic Sans MS" panose="030F0702030302020204" pitchFamily="66" charset="0"/>
              </a:rPr>
              <a:t>e.g. How can I go to … from here?</a:t>
            </a:r>
          </a:p>
          <a:p>
            <a:endParaRPr lang="en-US" altLang="zh-HK" dirty="0">
              <a:latin typeface="Comic Sans MS" panose="030F0702030302020204" pitchFamily="66" charset="0"/>
            </a:endParaRPr>
          </a:p>
          <a:p>
            <a:r>
              <a:rPr lang="en-US" altLang="zh-HK" dirty="0" smtClean="0">
                <a:latin typeface="Comic Sans MS" panose="030F0702030302020204" pitchFamily="66" charset="0"/>
              </a:rPr>
              <a:t>met someone who doesn’t know the way?</a:t>
            </a:r>
          </a:p>
          <a:p>
            <a:pPr lvl="1"/>
            <a:r>
              <a:rPr lang="en-US" altLang="zh-HK" sz="3200" dirty="0">
                <a:latin typeface="Comic Sans MS" panose="030F0702030302020204" pitchFamily="66" charset="0"/>
              </a:rPr>
              <a:t>e.g. How can I </a:t>
            </a:r>
            <a:r>
              <a:rPr lang="en-US" altLang="zh-HK" sz="3200" dirty="0" smtClean="0">
                <a:latin typeface="Comic Sans MS" panose="030F0702030302020204" pitchFamily="66" charset="0"/>
              </a:rPr>
              <a:t>go </a:t>
            </a:r>
            <a:r>
              <a:rPr lang="en-US" altLang="zh-HK" sz="3200" dirty="0">
                <a:latin typeface="Comic Sans MS" panose="030F0702030302020204" pitchFamily="66" charset="0"/>
              </a:rPr>
              <a:t>to … from here</a:t>
            </a:r>
            <a:r>
              <a:rPr lang="en-US" altLang="zh-HK" sz="3200" dirty="0" smtClean="0">
                <a:latin typeface="Comic Sans MS" panose="030F0702030302020204" pitchFamily="66" charset="0"/>
              </a:rPr>
              <a:t>?</a:t>
            </a:r>
          </a:p>
          <a:p>
            <a:endParaRPr lang="en-US" altLang="zh-HK" dirty="0">
              <a:latin typeface="Comic Sans MS" panose="030F0702030302020204" pitchFamily="66" charset="0"/>
            </a:endParaRPr>
          </a:p>
          <a:p>
            <a:r>
              <a:rPr lang="en-US" altLang="zh-HK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How did you reply?</a:t>
            </a:r>
            <a:endParaRPr lang="en-US" altLang="zh-HK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25144"/>
            <a:ext cx="2704216" cy="203076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69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14" name="群組 13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23" name="群組 22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25" name="群組 24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27" name="圖片 26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8" name="矩形 27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26" name="矩形 25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</a:t>
            </a:r>
            <a:r>
              <a:rPr lang="en-US" altLang="zh-HK" dirty="0">
                <a:latin typeface="Comic Sans MS" panose="030F0702030302020204" pitchFamily="66" charset="0"/>
              </a:rPr>
              <a:t>directions </a:t>
            </a:r>
            <a:r>
              <a:rPr lang="en-US" altLang="zh-HK" dirty="0" smtClean="0">
                <a:latin typeface="Comic Sans MS" panose="030F0702030302020204" pitchFamily="66" charset="0"/>
              </a:rPr>
              <a:t>(II</a:t>
            </a:r>
            <a:r>
              <a:rPr lang="en-US" altLang="zh-HK" dirty="0">
                <a:latin typeface="Comic Sans MS" panose="030F0702030302020204" pitchFamily="66" charset="0"/>
              </a:rPr>
              <a:t>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right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into General Avenue.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20</a:t>
            </a:fld>
            <a:endParaRPr lang="zh-TW" altLang="en-US"/>
          </a:p>
        </p:txBody>
      </p:sp>
      <p:cxnSp>
        <p:nvCxnSpPr>
          <p:cNvPr id="30" name="直線接點 29"/>
          <p:cNvCxnSpPr/>
          <p:nvPr/>
        </p:nvCxnSpPr>
        <p:spPr>
          <a:xfrm>
            <a:off x="5472100" y="2132856"/>
            <a:ext cx="0" cy="43204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5476317" y="2569121"/>
            <a:ext cx="823875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6256328" y="2611402"/>
            <a:ext cx="0" cy="18257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24"/>
          <p:cNvCxnSpPr/>
          <p:nvPr/>
        </p:nvCxnSpPr>
        <p:spPr>
          <a:xfrm>
            <a:off x="5379656" y="4437112"/>
            <a:ext cx="876672" cy="0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14" name="群組 13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23" name="群組 22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25" name="群組 24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27" name="圖片 26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8" name="矩形 27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26" name="矩形 25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</a:t>
            </a:r>
            <a:r>
              <a:rPr lang="en-US" altLang="zh-HK" dirty="0">
                <a:latin typeface="Comic Sans MS" panose="030F0702030302020204" pitchFamily="66" charset="0"/>
              </a:rPr>
              <a:t>directions </a:t>
            </a:r>
            <a:r>
              <a:rPr lang="en-US" altLang="zh-HK" dirty="0" smtClean="0">
                <a:latin typeface="Comic Sans MS" panose="030F0702030302020204" pitchFamily="66" charset="0"/>
              </a:rPr>
              <a:t>(II</a:t>
            </a:r>
            <a:r>
              <a:rPr lang="en-US" altLang="zh-HK" dirty="0">
                <a:latin typeface="Comic Sans MS" panose="030F0702030302020204" pitchFamily="66" charset="0"/>
              </a:rPr>
              <a:t>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 past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the restaurant.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21</a:t>
            </a:fld>
            <a:endParaRPr lang="zh-TW" altLang="en-US"/>
          </a:p>
        </p:txBody>
      </p:sp>
      <p:cxnSp>
        <p:nvCxnSpPr>
          <p:cNvPr id="30" name="直線接點 29"/>
          <p:cNvCxnSpPr/>
          <p:nvPr/>
        </p:nvCxnSpPr>
        <p:spPr>
          <a:xfrm>
            <a:off x="5472100" y="2132856"/>
            <a:ext cx="0" cy="43204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5476317" y="2569121"/>
            <a:ext cx="823875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6300192" y="2611402"/>
            <a:ext cx="0" cy="182571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24"/>
          <p:cNvCxnSpPr/>
          <p:nvPr/>
        </p:nvCxnSpPr>
        <p:spPr>
          <a:xfrm>
            <a:off x="4355920" y="4485104"/>
            <a:ext cx="1948111" cy="0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00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/>
        </p:nvGrpSpPr>
        <p:grpSpPr>
          <a:xfrm>
            <a:off x="1547664" y="1314466"/>
            <a:ext cx="6300560" cy="4418790"/>
            <a:chOff x="1547664" y="1772816"/>
            <a:chExt cx="6300560" cy="4418790"/>
          </a:xfrm>
        </p:grpSpPr>
        <p:grpSp>
          <p:nvGrpSpPr>
            <p:cNvPr id="14" name="群組 13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23" name="群組 22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25" name="群組 24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27" name="圖片 26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28" name="矩形 27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29" name="矩形 28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26" name="矩形 25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24" name="矩形 23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16" name="矩形 15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How to give </a:t>
            </a:r>
            <a:r>
              <a:rPr lang="en-US" altLang="zh-HK" dirty="0">
                <a:latin typeface="Comic Sans MS" panose="030F0702030302020204" pitchFamily="66" charset="0"/>
              </a:rPr>
              <a:t>directions </a:t>
            </a:r>
            <a:r>
              <a:rPr lang="en-US" altLang="zh-HK" dirty="0" smtClean="0">
                <a:latin typeface="Comic Sans MS" panose="030F0702030302020204" pitchFamily="66" charset="0"/>
              </a:rPr>
              <a:t>(II</a:t>
            </a:r>
            <a:r>
              <a:rPr lang="en-US" altLang="zh-HK" dirty="0">
                <a:latin typeface="Comic Sans MS" panose="030F0702030302020204" pitchFamily="66" charset="0"/>
              </a:rPr>
              <a:t>)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23528" y="5661248"/>
            <a:ext cx="8496944" cy="10081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school is on your </a:t>
            </a:r>
            <a:r>
              <a:rPr lang="en-US" altLang="zh-HK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right</a:t>
            </a:r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22</a:t>
            </a:fld>
            <a:endParaRPr lang="zh-TW" altLang="en-US" dirty="0"/>
          </a:p>
        </p:txBody>
      </p:sp>
      <p:cxnSp>
        <p:nvCxnSpPr>
          <p:cNvPr id="30" name="直線接點 29"/>
          <p:cNvCxnSpPr/>
          <p:nvPr/>
        </p:nvCxnSpPr>
        <p:spPr>
          <a:xfrm>
            <a:off x="5472100" y="2132856"/>
            <a:ext cx="0" cy="432048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5476317" y="2569121"/>
            <a:ext cx="823875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/>
          <p:nvPr/>
        </p:nvCxnSpPr>
        <p:spPr>
          <a:xfrm>
            <a:off x="6300192" y="2611402"/>
            <a:ext cx="0" cy="182571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3437808" y="4437112"/>
            <a:ext cx="2858168" cy="0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3419872" y="4005064"/>
            <a:ext cx="0" cy="413936"/>
          </a:xfrm>
          <a:prstGeom prst="line">
            <a:avLst/>
          </a:prstGeom>
          <a:ln w="762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9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1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Read the map on Worksheet 1.</a:t>
            </a:r>
          </a:p>
          <a:p>
            <a:endParaRPr lang="en-US" altLang="zh-HK" dirty="0" smtClean="0">
              <a:latin typeface="Comic Sans MS" panose="030F0702030302020204" pitchFamily="66" charset="0"/>
            </a:endParaRPr>
          </a:p>
          <a:p>
            <a:r>
              <a:rPr lang="en-US" altLang="zh-HK" dirty="0" smtClean="0">
                <a:latin typeface="Comic Sans MS" panose="030F0702030302020204" pitchFamily="66" charset="0"/>
              </a:rPr>
              <a:t>Fill in the blanks with suitable words to give directions.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23</a:t>
            </a:fld>
            <a:endParaRPr lang="zh-TW" altLang="en-US"/>
          </a:p>
        </p:txBody>
      </p:sp>
      <p:sp>
        <p:nvSpPr>
          <p:cNvPr id="5" name="橢圓形圖說文字 4"/>
          <p:cNvSpPr/>
          <p:nvPr/>
        </p:nvSpPr>
        <p:spPr>
          <a:xfrm>
            <a:off x="2843808" y="4293096"/>
            <a:ext cx="5976664" cy="1944216"/>
          </a:xfrm>
          <a:prstGeom prst="wedgeEllipseCallout">
            <a:avLst>
              <a:gd name="adj1" fmla="val -53063"/>
              <a:gd name="adj2" fmla="val -59374"/>
            </a:avLst>
          </a:prstGeom>
          <a:solidFill>
            <a:srgbClr val="FFFFB4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Hint:</a:t>
            </a:r>
          </a:p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Start your direction with </a:t>
            </a:r>
            <a:r>
              <a:rPr lang="en-US" altLang="zh-HK" sz="32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base verb</a:t>
            </a:r>
            <a:r>
              <a:rPr lang="en-US" altLang="zh-HK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1617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1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pic>
        <p:nvPicPr>
          <p:cNvPr id="5" name="圖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1340768"/>
            <a:ext cx="7128792" cy="51125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1 – Q1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altLang="zh-HK" sz="3500" dirty="0">
                <a:latin typeface="Comic Sans MS" panose="030F0702030302020204" pitchFamily="66" charset="0"/>
              </a:rPr>
              <a:t>Get out of the sports centre and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right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Northern </a:t>
            </a:r>
            <a:r>
              <a:rPr lang="en-GB" altLang="zh-HK" sz="3500" dirty="0">
                <a:latin typeface="Comic Sans MS" panose="030F0702030302020204" pitchFamily="66" charset="0"/>
              </a:rPr>
              <a:t>Road.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Take the second turning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on the left.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Western Street. 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The </a:t>
            </a:r>
            <a:r>
              <a:rPr lang="en-GB" altLang="zh-HK" sz="3500" dirty="0">
                <a:latin typeface="Comic Sans MS" panose="030F0702030302020204" pitchFamily="66" charset="0"/>
              </a:rPr>
              <a:t>hospital is on your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right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.</a:t>
            </a:r>
            <a:endParaRPr lang="en-US" altLang="zh-HK" sz="35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82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1 – Q2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altLang="zh-HK" sz="3500" dirty="0">
                <a:latin typeface="Comic Sans MS" panose="030F0702030302020204" pitchFamily="66" charset="0"/>
              </a:rPr>
              <a:t>Get out of the fire station and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left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Southern Road.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 past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the convenience store.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left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into Eastern Street.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Take the first turning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on the right.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 past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the church. The sports centre is on your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left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.</a:t>
            </a:r>
            <a:endParaRPr lang="en-US" altLang="zh-HK" sz="35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1 – Q3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39341"/>
            <a:ext cx="8363272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altLang="zh-HK" sz="3500" dirty="0">
                <a:latin typeface="Comic Sans MS" panose="030F0702030302020204" pitchFamily="66" charset="0"/>
              </a:rPr>
              <a:t>Get out of the library and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left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Northern Road.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Take the second turning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on the right.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Eastern Street. The supermarket is on your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right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.</a:t>
            </a:r>
            <a:endParaRPr lang="en-US" altLang="zh-HK" sz="35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2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1 – Q4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altLang="zh-HK" sz="3500" dirty="0">
                <a:latin typeface="Comic Sans MS" panose="030F0702030302020204" pitchFamily="66" charset="0"/>
              </a:rPr>
              <a:t>Get out of the church and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left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Take the first turning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on the left.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Eastern Street.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left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into Southern </a:t>
            </a:r>
            <a:r>
              <a:rPr lang="en-GB" altLang="zh-HK" sz="3500" dirty="0">
                <a:latin typeface="Comic Sans MS" panose="030F0702030302020204" pitchFamily="66" charset="0"/>
              </a:rPr>
              <a:t>Road.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 </a:t>
            </a:r>
            <a:r>
              <a:rPr lang="en-GB" altLang="zh-HK" sz="3500" dirty="0">
                <a:latin typeface="Comic Sans MS" panose="030F0702030302020204" pitchFamily="66" charset="0"/>
              </a:rPr>
              <a:t>the road. The police station is on your </a:t>
            </a:r>
            <a:r>
              <a:rPr lang="en-GB" altLang="zh-HK" sz="35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right</a:t>
            </a:r>
            <a:r>
              <a:rPr lang="en-GB" altLang="zh-HK" sz="3500" dirty="0" smtClean="0">
                <a:latin typeface="Comic Sans MS" panose="030F0702030302020204" pitchFamily="66" charset="0"/>
              </a:rPr>
              <a:t>.</a:t>
            </a:r>
            <a:endParaRPr lang="en-US" altLang="zh-HK" sz="35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</a:t>
            </a:r>
            <a:r>
              <a:rPr lang="en-US" altLang="zh-HK" dirty="0">
                <a:latin typeface="Comic Sans MS" panose="030F0702030302020204" pitchFamily="66" charset="0"/>
              </a:rPr>
              <a:t>2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GB" altLang="zh-HK" dirty="0">
                <a:latin typeface="Comic Sans MS" panose="030F0702030302020204" pitchFamily="66" charset="0"/>
              </a:rPr>
              <a:t>You are </a:t>
            </a:r>
            <a:r>
              <a:rPr lang="en-GB" altLang="zh-HK" dirty="0" smtClean="0">
                <a:latin typeface="Comic Sans MS" panose="030F0702030302020204" pitchFamily="66" charset="0"/>
              </a:rPr>
              <a:t>Sue and Noby. </a:t>
            </a:r>
            <a:r>
              <a:rPr lang="en-GB" altLang="zh-HK" dirty="0">
                <a:latin typeface="Comic Sans MS" panose="030F0702030302020204" pitchFamily="66" charset="0"/>
              </a:rPr>
              <a:t>You are visiting </a:t>
            </a:r>
            <a:r>
              <a:rPr lang="en-GB" altLang="zh-HK" dirty="0" smtClean="0">
                <a:latin typeface="Comic Sans MS" panose="030F0702030302020204" pitchFamily="66" charset="0"/>
              </a:rPr>
              <a:t>Disneyland Park together!</a:t>
            </a:r>
          </a:p>
          <a:p>
            <a:endParaRPr lang="en-GB" altLang="zh-HK" dirty="0" smtClean="0">
              <a:latin typeface="Comic Sans MS" panose="030F0702030302020204" pitchFamily="66" charset="0"/>
            </a:endParaRPr>
          </a:p>
          <a:p>
            <a:r>
              <a:rPr lang="en-GB" altLang="zh-HK" dirty="0" smtClean="0">
                <a:latin typeface="Comic Sans MS" panose="030F0702030302020204" pitchFamily="66" charset="0"/>
              </a:rPr>
              <a:t>You </a:t>
            </a:r>
            <a:r>
              <a:rPr lang="en-GB" altLang="zh-HK" dirty="0">
                <a:latin typeface="Comic Sans MS" panose="030F0702030302020204" pitchFamily="66" charset="0"/>
              </a:rPr>
              <a:t>want to take photos with some cartoon </a:t>
            </a:r>
            <a:r>
              <a:rPr lang="en-GB" altLang="zh-HK" dirty="0" smtClean="0">
                <a:latin typeface="Comic Sans MS" panose="030F0702030302020204" pitchFamily="66" charset="0"/>
              </a:rPr>
              <a:t>characters. </a:t>
            </a:r>
            <a:r>
              <a:rPr lang="en-GB" altLang="zh-HK" dirty="0">
                <a:latin typeface="Comic Sans MS" panose="030F0702030302020204" pitchFamily="66" charset="0"/>
              </a:rPr>
              <a:t>But you don’t know where they are!</a:t>
            </a:r>
            <a:endParaRPr lang="en-US" altLang="zh-HK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29</a:t>
            </a:fld>
            <a:endParaRPr lang="zh-TW" altLang="en-US"/>
          </a:p>
        </p:txBody>
      </p:sp>
      <p:pic>
        <p:nvPicPr>
          <p:cNvPr id="5" name="圖片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6" r="26699"/>
          <a:stretch/>
        </p:blipFill>
        <p:spPr bwMode="auto">
          <a:xfrm>
            <a:off x="4958494" y="4433552"/>
            <a:ext cx="916260" cy="2160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圖片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6" r="18667"/>
          <a:stretch/>
        </p:blipFill>
        <p:spPr bwMode="auto">
          <a:xfrm>
            <a:off x="6300192" y="4509120"/>
            <a:ext cx="1296144" cy="2009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1021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Have you ever read a map</a:t>
            </a:r>
            <a:r>
              <a:rPr lang="en-US" altLang="zh-HK" sz="3200" dirty="0" smtClean="0">
                <a:latin typeface="Comic Sans MS" panose="030F0702030302020204" pitchFamily="66" charset="0"/>
              </a:rPr>
              <a:t>?</a:t>
            </a:r>
          </a:p>
          <a:p>
            <a:r>
              <a:rPr lang="en-US" altLang="zh-HK" dirty="0" smtClean="0">
                <a:latin typeface="Comic Sans MS" panose="030F0702030302020204" pitchFamily="66" charset="0"/>
              </a:rPr>
              <a:t>When do you need a map?</a:t>
            </a:r>
            <a:endParaRPr lang="en-US" altLang="zh-HK" sz="3200" dirty="0" smtClean="0">
              <a:latin typeface="Comic Sans MS" panose="030F0702030302020204" pitchFamily="66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75556" y="6300028"/>
            <a:ext cx="79928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zh-H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http://nadyo-nadyo.blogspot.hk/2010_12_03_archive.html</a:t>
            </a:r>
            <a:endParaRPr lang="zh-HK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grpSp>
        <p:nvGrpSpPr>
          <p:cNvPr id="20" name="群組 19"/>
          <p:cNvGrpSpPr/>
          <p:nvPr/>
        </p:nvGrpSpPr>
        <p:grpSpPr>
          <a:xfrm>
            <a:off x="1547664" y="1772816"/>
            <a:ext cx="6300560" cy="4418790"/>
            <a:chOff x="1547664" y="1772816"/>
            <a:chExt cx="6300560" cy="4418790"/>
          </a:xfrm>
        </p:grpSpPr>
        <p:grpSp>
          <p:nvGrpSpPr>
            <p:cNvPr id="13" name="群組 12"/>
            <p:cNvGrpSpPr/>
            <p:nvPr/>
          </p:nvGrpSpPr>
          <p:grpSpPr>
            <a:xfrm>
              <a:off x="1547664" y="1772816"/>
              <a:ext cx="6048672" cy="4418790"/>
              <a:chOff x="1547664" y="1772816"/>
              <a:chExt cx="6048672" cy="4418790"/>
            </a:xfrm>
          </p:grpSpPr>
          <p:grpSp>
            <p:nvGrpSpPr>
              <p:cNvPr id="11" name="群組 10"/>
              <p:cNvGrpSpPr/>
              <p:nvPr/>
            </p:nvGrpSpPr>
            <p:grpSpPr>
              <a:xfrm>
                <a:off x="1547664" y="1772816"/>
                <a:ext cx="6048672" cy="4418790"/>
                <a:chOff x="1547664" y="1772816"/>
                <a:chExt cx="6048672" cy="4418790"/>
              </a:xfrm>
            </p:grpSpPr>
            <p:grpSp>
              <p:nvGrpSpPr>
                <p:cNvPr id="8" name="群組 7"/>
                <p:cNvGrpSpPr/>
                <p:nvPr/>
              </p:nvGrpSpPr>
              <p:grpSpPr>
                <a:xfrm>
                  <a:off x="1547664" y="1772816"/>
                  <a:ext cx="6048672" cy="4418790"/>
                  <a:chOff x="1547664" y="1772816"/>
                  <a:chExt cx="6048672" cy="4418790"/>
                </a:xfrm>
              </p:grpSpPr>
              <p:pic>
                <p:nvPicPr>
                  <p:cNvPr id="5" name="圖片 4"/>
                  <p:cNvPicPr>
                    <a:picLocks noChangeAspect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47664" y="1772816"/>
                    <a:ext cx="6048672" cy="4418790"/>
                  </a:xfrm>
                  <a:prstGeom prst="rect">
                    <a:avLst/>
                  </a:prstGeom>
                </p:spPr>
              </p:pic>
              <p:sp>
                <p:nvSpPr>
                  <p:cNvPr id="4" name="矩形 3"/>
                  <p:cNvSpPr/>
                  <p:nvPr/>
                </p:nvSpPr>
                <p:spPr>
                  <a:xfrm>
                    <a:off x="2843808" y="2132856"/>
                    <a:ext cx="864096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  <p:sp>
                <p:nvSpPr>
                  <p:cNvPr id="7" name="矩形 6"/>
                  <p:cNvSpPr/>
                  <p:nvPr/>
                </p:nvSpPr>
                <p:spPr>
                  <a:xfrm>
                    <a:off x="3851920" y="2132856"/>
                    <a:ext cx="1008000" cy="6120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HK" altLang="en-US"/>
                  </a:p>
                </p:txBody>
              </p:sp>
            </p:grpSp>
            <p:sp>
              <p:nvSpPr>
                <p:cNvPr id="10" name="矩形 9"/>
                <p:cNvSpPr/>
                <p:nvPr/>
              </p:nvSpPr>
              <p:spPr>
                <a:xfrm>
                  <a:off x="6588224" y="3366118"/>
                  <a:ext cx="864096" cy="1188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HK" altLang="en-US"/>
                </a:p>
              </p:txBody>
            </p:sp>
          </p:grpSp>
          <p:sp>
            <p:nvSpPr>
              <p:cNvPr id="12" name="矩形 11"/>
              <p:cNvSpPr/>
              <p:nvPr/>
            </p:nvSpPr>
            <p:spPr>
              <a:xfrm>
                <a:off x="2843807" y="3284984"/>
                <a:ext cx="3168000" cy="64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</p:grpSp>
        <p:sp>
          <p:nvSpPr>
            <p:cNvPr id="14" name="矩形 13"/>
            <p:cNvSpPr/>
            <p:nvPr/>
          </p:nvSpPr>
          <p:spPr>
            <a:xfrm>
              <a:off x="4932040" y="2150824"/>
              <a:ext cx="1080120" cy="576064"/>
            </a:xfrm>
            <a:prstGeom prst="rect">
              <a:avLst/>
            </a:prstGeom>
            <a:solidFill>
              <a:srgbClr val="FFFFB4"/>
            </a:solidFill>
            <a:ln>
              <a:solidFill>
                <a:srgbClr val="FFFF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Store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843808" y="3933056"/>
              <a:ext cx="1188000" cy="648000"/>
            </a:xfrm>
            <a:prstGeom prst="rect">
              <a:avLst/>
            </a:prstGeom>
            <a:solidFill>
              <a:srgbClr val="D1FFD1"/>
            </a:solidFill>
            <a:ln>
              <a:solidFill>
                <a:srgbClr val="D1FF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School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4139952" y="3932984"/>
              <a:ext cx="1836000" cy="648000"/>
            </a:xfrm>
            <a:prstGeom prst="rect">
              <a:avLst/>
            </a:prstGeom>
            <a:solidFill>
              <a:srgbClr val="FFD1D1"/>
            </a:solidFill>
            <a:ln>
              <a:solidFill>
                <a:srgbClr val="FFD1D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Restaurant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2915816" y="5157192"/>
              <a:ext cx="2196000" cy="648000"/>
            </a:xfrm>
            <a:prstGeom prst="rect">
              <a:avLst/>
            </a:prstGeom>
            <a:solidFill>
              <a:srgbClr val="D1FFFF"/>
            </a:solidFill>
            <a:ln>
              <a:solidFill>
                <a:srgbClr val="D1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Train Station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6588224" y="5157264"/>
              <a:ext cx="1260000" cy="648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Church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 rot="16200000">
              <a:off x="1259672" y="3645128"/>
              <a:ext cx="1296000" cy="576000"/>
            </a:xfrm>
            <a:prstGeom prst="rect">
              <a:avLst/>
            </a:prstGeom>
            <a:solidFill>
              <a:srgbClr val="FFD1FF"/>
            </a:solidFill>
            <a:ln>
              <a:solidFill>
                <a:srgbClr val="FFD1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HK" sz="25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Library</a:t>
              </a:r>
              <a:endParaRPr lang="zh-HK" altLang="en-US" sz="2500" dirty="0">
                <a:solidFill>
                  <a:schemeClr val="tx1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82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In Disneyland Park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pic>
        <p:nvPicPr>
          <p:cNvPr id="5" name="圖片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" t="13672" r="8203" b="21093"/>
          <a:stretch/>
        </p:blipFill>
        <p:spPr bwMode="auto">
          <a:xfrm>
            <a:off x="2963288" y="2726128"/>
            <a:ext cx="1260000" cy="10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圖片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5" t="11718" r="8594" b="19531"/>
          <a:stretch/>
        </p:blipFill>
        <p:spPr bwMode="auto">
          <a:xfrm>
            <a:off x="4851888" y="1968249"/>
            <a:ext cx="1260000" cy="10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圖片 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4" t="14063" r="7032" b="21484"/>
          <a:stretch/>
        </p:blipFill>
        <p:spPr bwMode="auto">
          <a:xfrm>
            <a:off x="2963288" y="4790926"/>
            <a:ext cx="1260000" cy="10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圖片 7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0" t="19922" r="13672" b="20703"/>
          <a:stretch/>
        </p:blipFill>
        <p:spPr bwMode="auto">
          <a:xfrm>
            <a:off x="1043608" y="3939502"/>
            <a:ext cx="1260000" cy="10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圖片 8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4" t="18085" r="15958" b="19149"/>
          <a:stretch/>
        </p:blipFill>
        <p:spPr bwMode="auto">
          <a:xfrm>
            <a:off x="6696376" y="2726128"/>
            <a:ext cx="1260000" cy="10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圖片 9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2" t="21875" r="14453" b="20703"/>
          <a:stretch/>
        </p:blipFill>
        <p:spPr bwMode="auto">
          <a:xfrm>
            <a:off x="1043608" y="1968249"/>
            <a:ext cx="1260000" cy="10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圖片 10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2" t="19141" r="6640" b="21094"/>
          <a:stretch/>
        </p:blipFill>
        <p:spPr bwMode="auto">
          <a:xfrm>
            <a:off x="6606376" y="4790926"/>
            <a:ext cx="1440000" cy="10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圖片 11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7" t="8985" r="12110" b="21094"/>
          <a:stretch/>
        </p:blipFill>
        <p:spPr bwMode="auto">
          <a:xfrm>
            <a:off x="4851888" y="3939502"/>
            <a:ext cx="1260000" cy="108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8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GB" altLang="zh-HK" dirty="0" smtClean="0">
                <a:latin typeface="Comic Sans MS" panose="030F0702030302020204" pitchFamily="66" charset="0"/>
              </a:rPr>
              <a:t>Get into pairs.</a:t>
            </a:r>
          </a:p>
          <a:p>
            <a:pPr lvl="1"/>
            <a:r>
              <a:rPr lang="en-GB" altLang="zh-HK" sz="3200" dirty="0" smtClean="0">
                <a:latin typeface="Comic Sans MS" panose="030F0702030302020204" pitchFamily="66" charset="0"/>
              </a:rPr>
              <a:t>One of you gets Worksheet 2A.</a:t>
            </a:r>
          </a:p>
          <a:p>
            <a:pPr lvl="1"/>
            <a:r>
              <a:rPr lang="en-GB" altLang="zh-HK" sz="3200" dirty="0">
                <a:latin typeface="Comic Sans MS" panose="030F0702030302020204" pitchFamily="66" charset="0"/>
              </a:rPr>
              <a:t>One of you </a:t>
            </a:r>
            <a:r>
              <a:rPr lang="en-GB" altLang="zh-HK" sz="3200" dirty="0" smtClean="0">
                <a:latin typeface="Comic Sans MS" panose="030F0702030302020204" pitchFamily="66" charset="0"/>
              </a:rPr>
              <a:t>gets </a:t>
            </a:r>
            <a:r>
              <a:rPr lang="en-GB" altLang="zh-HK" sz="3200" dirty="0">
                <a:latin typeface="Comic Sans MS" panose="030F0702030302020204" pitchFamily="66" charset="0"/>
              </a:rPr>
              <a:t>Worksheet 2</a:t>
            </a:r>
            <a:r>
              <a:rPr lang="en-GB" altLang="zh-HK" sz="3200" dirty="0" smtClean="0">
                <a:latin typeface="Comic Sans MS" panose="030F0702030302020204" pitchFamily="66" charset="0"/>
              </a:rPr>
              <a:t>B.</a:t>
            </a:r>
            <a:endParaRPr lang="en-GB" altLang="zh-HK" sz="3200" dirty="0">
              <a:latin typeface="Comic Sans MS" panose="030F0702030302020204" pitchFamily="66" charset="0"/>
            </a:endParaRPr>
          </a:p>
          <a:p>
            <a:endParaRPr lang="en-US" altLang="zh-HK" dirty="0" smtClean="0">
              <a:latin typeface="Comic Sans MS" panose="030F0702030302020204" pitchFamily="66" charset="0"/>
            </a:endParaRPr>
          </a:p>
          <a:p>
            <a:r>
              <a:rPr lang="en-US" altLang="zh-HK" dirty="0" smtClean="0">
                <a:latin typeface="Comic Sans MS" panose="030F0702030302020204" pitchFamily="66" charset="0"/>
              </a:rPr>
              <a:t>You get different maps.</a:t>
            </a:r>
          </a:p>
          <a:p>
            <a:r>
              <a:rPr lang="en-US" altLang="zh-HK" dirty="0" smtClean="0">
                <a:latin typeface="Comic Sans MS" panose="030F0702030302020204" pitchFamily="66" charset="0"/>
              </a:rPr>
              <a:t>Read your own map.</a:t>
            </a:r>
          </a:p>
          <a:p>
            <a:r>
              <a:rPr lang="en-US" altLang="zh-HK" dirty="0" smtClean="0">
                <a:latin typeface="Comic Sans MS" panose="030F0702030302020204" pitchFamily="66" charset="0"/>
              </a:rPr>
              <a:t>Do NOT read your friend’s map!</a:t>
            </a:r>
            <a:endParaRPr lang="en-US" altLang="zh-HK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Find out who Noby / Sue wants to take photos with.</a:t>
            </a:r>
          </a:p>
          <a:p>
            <a:endParaRPr lang="en-US" altLang="zh-HK" dirty="0">
              <a:latin typeface="Comic Sans MS" panose="030F0702030302020204" pitchFamily="66" charset="0"/>
            </a:endParaRPr>
          </a:p>
          <a:p>
            <a:r>
              <a:rPr lang="en-US" altLang="zh-HK" dirty="0" smtClean="0">
                <a:latin typeface="Comic Sans MS" panose="030F0702030302020204" pitchFamily="66" charset="0"/>
              </a:rPr>
              <a:t>Be ready to take turns to </a:t>
            </a:r>
            <a:r>
              <a:rPr lang="en-US" altLang="zh-HK" dirty="0">
                <a:latin typeface="Comic Sans MS" panose="030F0702030302020204" pitchFamily="66" charset="0"/>
              </a:rPr>
              <a:t>ask questions and give directions.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32</a:t>
            </a:fld>
            <a:endParaRPr lang="zh-TW" altLang="en-US"/>
          </a:p>
        </p:txBody>
      </p:sp>
      <p:pic>
        <p:nvPicPr>
          <p:cNvPr id="5" name="圖片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6" r="26699"/>
          <a:stretch/>
        </p:blipFill>
        <p:spPr bwMode="auto">
          <a:xfrm>
            <a:off x="4958494" y="4433552"/>
            <a:ext cx="916260" cy="2160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圖片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6" r="18667"/>
          <a:stretch/>
        </p:blipFill>
        <p:spPr bwMode="auto">
          <a:xfrm>
            <a:off x="6300192" y="4509120"/>
            <a:ext cx="1296144" cy="2009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1303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altLang="zh-HK" dirty="0">
                <a:latin typeface="Comic Sans MS" panose="030F0702030302020204" pitchFamily="66" charset="0"/>
              </a:rPr>
              <a:t>Ask </a:t>
            </a:r>
            <a:r>
              <a:rPr lang="en-US" altLang="zh-HK" dirty="0" smtClean="0">
                <a:latin typeface="Comic Sans MS" panose="030F0702030302020204" pitchFamily="66" charset="0"/>
              </a:rPr>
              <a:t>your friend </a:t>
            </a:r>
            <a:r>
              <a:rPr lang="en-US" altLang="zh-HK" dirty="0">
                <a:latin typeface="Comic Sans MS" panose="030F0702030302020204" pitchFamily="66" charset="0"/>
              </a:rPr>
              <a:t>for the directions</a:t>
            </a:r>
            <a:r>
              <a:rPr lang="en-US" altLang="zh-HK" dirty="0" smtClean="0">
                <a:latin typeface="Comic Sans MS" panose="030F0702030302020204" pitchFamily="66" charset="0"/>
              </a:rPr>
              <a:t>. </a:t>
            </a:r>
            <a:r>
              <a:rPr lang="en-GB" altLang="zh-HK" dirty="0" smtClean="0">
                <a:latin typeface="Comic Sans MS" panose="030F0702030302020204" pitchFamily="66" charset="0"/>
              </a:rPr>
              <a:t>Follow the instructions to </a:t>
            </a:r>
            <a:r>
              <a:rPr lang="en-GB" altLang="zh-HK" dirty="0">
                <a:latin typeface="Comic Sans MS" panose="030F0702030302020204" pitchFamily="66" charset="0"/>
              </a:rPr>
              <a:t>find </a:t>
            </a:r>
            <a:r>
              <a:rPr lang="en-GB" altLang="zh-HK" dirty="0" smtClean="0">
                <a:latin typeface="Comic Sans MS" panose="030F0702030302020204" pitchFamily="66" charset="0"/>
              </a:rPr>
              <a:t>the characters.</a:t>
            </a:r>
            <a:endParaRPr lang="en-GB" altLang="zh-HK" dirty="0">
              <a:latin typeface="Comic Sans MS" panose="030F0702030302020204" pitchFamily="66" charset="0"/>
            </a:endParaRPr>
          </a:p>
          <a:p>
            <a:endParaRPr lang="en-GB" altLang="zh-HK" dirty="0" smtClean="0">
              <a:latin typeface="Comic Sans MS" panose="030F0702030302020204" pitchFamily="66" charset="0"/>
            </a:endParaRPr>
          </a:p>
          <a:p>
            <a:endParaRPr lang="en-GB" altLang="zh-HK" dirty="0" smtClean="0">
              <a:latin typeface="Comic Sans MS" panose="030F0702030302020204" pitchFamily="66" charset="0"/>
            </a:endParaRPr>
          </a:p>
          <a:p>
            <a:endParaRPr lang="en-GB" altLang="zh-HK" dirty="0">
              <a:latin typeface="Comic Sans MS" panose="030F0702030302020204" pitchFamily="66" charset="0"/>
            </a:endParaRPr>
          </a:p>
          <a:p>
            <a:r>
              <a:rPr lang="en-GB" altLang="zh-HK" dirty="0" smtClean="0">
                <a:latin typeface="Comic Sans MS" panose="030F0702030302020204" pitchFamily="66" charset="0"/>
              </a:rPr>
              <a:t>Complete </a:t>
            </a:r>
            <a:r>
              <a:rPr lang="en-GB" altLang="zh-HK" dirty="0">
                <a:latin typeface="Comic Sans MS" panose="030F0702030302020204" pitchFamily="66" charset="0"/>
              </a:rPr>
              <a:t>the map by </a:t>
            </a:r>
            <a:r>
              <a:rPr lang="en-US" altLang="zh-HK" dirty="0">
                <a:latin typeface="Comic Sans MS" panose="030F0702030302020204" pitchFamily="66" charset="0"/>
              </a:rPr>
              <a:t>putting down the names of the cartoon characters in the circles</a:t>
            </a:r>
            <a:r>
              <a:rPr lang="en-GB" altLang="zh-HK" dirty="0" smtClean="0">
                <a:latin typeface="Comic Sans MS" panose="030F0702030302020204" pitchFamily="66" charset="0"/>
              </a:rPr>
              <a:t>.</a:t>
            </a:r>
            <a:endParaRPr lang="en-US" altLang="zh-HK" dirty="0">
              <a:latin typeface="Comic Sans MS" panose="030F0702030302020204" pitchFamily="66" charset="0"/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899592" y="3056586"/>
            <a:ext cx="7200800" cy="804462"/>
          </a:xfrm>
          <a:prstGeom prst="wedgeRoundRectCallout">
            <a:avLst>
              <a:gd name="adj1" fmla="val 60801"/>
              <a:gd name="adj2" fmla="val 4275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Excuse me. Where can I find …?</a:t>
            </a:r>
            <a:endParaRPr lang="zh-HK" altLang="en-US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215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When your partner </a:t>
            </a:r>
            <a:r>
              <a:rPr lang="en-US" altLang="zh-HK" dirty="0">
                <a:latin typeface="Comic Sans MS" panose="030F0702030302020204" pitchFamily="66" charset="0"/>
              </a:rPr>
              <a:t>asks you for directions, </a:t>
            </a:r>
            <a:r>
              <a:rPr lang="en-US" altLang="zh-HK" dirty="0" smtClean="0">
                <a:latin typeface="Comic Sans MS" panose="030F0702030302020204" pitchFamily="66" charset="0"/>
              </a:rPr>
              <a:t>give him/her </a:t>
            </a:r>
            <a:r>
              <a:rPr lang="en-US" altLang="zh-HK" dirty="0">
                <a:latin typeface="Comic Sans MS" panose="030F0702030302020204" pitchFamily="66" charset="0"/>
              </a:rPr>
              <a:t>instructions to find the characters. Use the information given in your map</a:t>
            </a:r>
            <a:r>
              <a:rPr lang="en-US" altLang="zh-HK" dirty="0" smtClean="0">
                <a:latin typeface="Comic Sans MS" panose="030F0702030302020204" pitchFamily="66" charset="0"/>
              </a:rPr>
              <a:t>.</a:t>
            </a:r>
            <a:endParaRPr lang="en-GB" altLang="zh-HK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zh-HK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34</a:t>
            </a:fld>
            <a:endParaRPr lang="zh-TW" altLang="en-US"/>
          </a:p>
        </p:txBody>
      </p:sp>
      <p:sp>
        <p:nvSpPr>
          <p:cNvPr id="5" name="橢圓形圖說文字 4"/>
          <p:cNvSpPr/>
          <p:nvPr/>
        </p:nvSpPr>
        <p:spPr>
          <a:xfrm>
            <a:off x="2699792" y="4221088"/>
            <a:ext cx="5976664" cy="1800200"/>
          </a:xfrm>
          <a:prstGeom prst="wedgeEllipseCallout">
            <a:avLst>
              <a:gd name="adj1" fmla="val -53063"/>
              <a:gd name="adj2" fmla="val -59374"/>
            </a:avLst>
          </a:prstGeom>
          <a:solidFill>
            <a:srgbClr val="FFFFB4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Hint:</a:t>
            </a:r>
          </a:p>
          <a:p>
            <a:pPr algn="ctr"/>
            <a:r>
              <a:rPr lang="en-US" altLang="zh-HK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Start your direction with </a:t>
            </a:r>
            <a:r>
              <a:rPr lang="en-US" altLang="zh-HK" sz="3200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 base verb</a:t>
            </a:r>
            <a:r>
              <a:rPr lang="en-US" altLang="zh-HK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482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en-GB" altLang="zh-HK" sz="3100" dirty="0" smtClean="0">
                <a:latin typeface="Comic Sans MS" panose="030F0702030302020204" pitchFamily="66" charset="0"/>
              </a:rPr>
              <a:t>Don’t forget to </a:t>
            </a:r>
            <a:r>
              <a:rPr lang="en-GB" altLang="zh-HK" sz="3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choose the </a:t>
            </a:r>
            <a:r>
              <a:rPr lang="en-GB" altLang="zh-HK" sz="31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shortest</a:t>
            </a:r>
            <a:r>
              <a:rPr lang="en-GB" altLang="zh-HK" sz="31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route</a:t>
            </a:r>
            <a:r>
              <a:rPr lang="en-GB" altLang="zh-HK" sz="3100" dirty="0" smtClean="0">
                <a:latin typeface="Comic Sans MS" panose="030F0702030302020204" pitchFamily="66" charset="0"/>
              </a:rPr>
              <a:t>!</a:t>
            </a:r>
          </a:p>
          <a:p>
            <a:endParaRPr lang="en-GB" altLang="zh-HK" sz="3100" dirty="0">
              <a:latin typeface="Comic Sans MS" panose="030F0702030302020204" pitchFamily="66" charset="0"/>
            </a:endParaRPr>
          </a:p>
          <a:p>
            <a:r>
              <a:rPr lang="en-GB" altLang="zh-HK" sz="3100" dirty="0" smtClean="0">
                <a:latin typeface="Comic Sans MS" panose="030F0702030302020204" pitchFamily="66" charset="0"/>
              </a:rPr>
              <a:t>Let’s start!</a:t>
            </a:r>
            <a:endParaRPr lang="en-US" altLang="zh-HK" sz="3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97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2: Answers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88" y="1236130"/>
            <a:ext cx="5902225" cy="513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橢圓 5"/>
          <p:cNvSpPr/>
          <p:nvPr/>
        </p:nvSpPr>
        <p:spPr>
          <a:xfrm>
            <a:off x="2411760" y="4437112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</a:t>
            </a:r>
            <a:endParaRPr lang="zh-HK" alt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3131840" y="4041068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endParaRPr lang="zh-HK" alt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2460928" y="2420888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endParaRPr lang="zh-HK" alt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4606124" y="236220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endParaRPr lang="zh-HK" alt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3779912" y="3049880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</a:t>
            </a:r>
            <a:endParaRPr lang="zh-HK" alt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5002168" y="4027708"/>
            <a:ext cx="792088" cy="79208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HK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</a:t>
            </a:r>
            <a:endParaRPr lang="zh-HK" altLang="en-US" sz="2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74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2: Worksheet 2C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 fontScale="92500"/>
          </a:bodyPr>
          <a:lstStyle/>
          <a:p>
            <a:r>
              <a:rPr lang="en-GB" altLang="zh-HK" dirty="0">
                <a:latin typeface="Comic Sans MS" panose="030F0702030302020204" pitchFamily="66" charset="0"/>
              </a:rPr>
              <a:t>You and your partner have </a:t>
            </a:r>
            <a:r>
              <a:rPr lang="en-GB" altLang="zh-HK" dirty="0" smtClean="0">
                <a:latin typeface="Comic Sans MS" panose="030F0702030302020204" pitchFamily="66" charset="0"/>
              </a:rPr>
              <a:t>completed the map now.</a:t>
            </a:r>
          </a:p>
          <a:p>
            <a:endParaRPr lang="en-GB" altLang="zh-HK" dirty="0">
              <a:latin typeface="Comic Sans MS" panose="030F0702030302020204" pitchFamily="66" charset="0"/>
            </a:endParaRPr>
          </a:p>
          <a:p>
            <a:r>
              <a:rPr lang="en-GB" altLang="zh-HK" dirty="0" smtClean="0">
                <a:latin typeface="Comic Sans MS" panose="030F0702030302020204" pitchFamily="66" charset="0"/>
              </a:rPr>
              <a:t>Some cartoon </a:t>
            </a:r>
            <a:r>
              <a:rPr lang="en-GB" altLang="zh-HK" dirty="0">
                <a:latin typeface="Comic Sans MS" panose="030F0702030302020204" pitchFamily="66" charset="0"/>
              </a:rPr>
              <a:t>characters </a:t>
            </a:r>
            <a:r>
              <a:rPr lang="en-GB" altLang="zh-HK" dirty="0" smtClean="0">
                <a:latin typeface="Comic Sans MS" panose="030F0702030302020204" pitchFamily="66" charset="0"/>
              </a:rPr>
              <a:t>do not know where their friends are and want to find them.</a:t>
            </a:r>
          </a:p>
          <a:p>
            <a:endParaRPr lang="en-GB" altLang="zh-HK" dirty="0">
              <a:latin typeface="Comic Sans MS" panose="030F0702030302020204" pitchFamily="66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GB" altLang="zh-TW" dirty="0">
                <a:solidFill>
                  <a:srgbClr val="000000"/>
                </a:solidFill>
                <a:latin typeface="Comic Sans MS"/>
              </a:rPr>
              <a:t>Can you help them to find their friends? Work with a partner, and give the correct directions.</a:t>
            </a:r>
            <a:endParaRPr lang="zh-TW" altLang="zh-TW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3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2: Worksheet 2C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3491880" y="1795084"/>
            <a:ext cx="5184576" cy="1893168"/>
          </a:xfrm>
          <a:prstGeom prst="wedgeRoundRectCallout">
            <a:avLst>
              <a:gd name="adj1" fmla="val -62291"/>
              <a:gd name="adj2" fmla="val 25584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omic Sans MS"/>
                <a:ea typeface="PMingLiU"/>
              </a:rPr>
              <a:t>Excuse me. We want to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Comic Sans MS"/>
                <a:ea typeface="PMingLiU"/>
              </a:rPr>
              <a:t/>
            </a:r>
            <a:br>
              <a:rPr lang="en-US" sz="2800" dirty="0" smtClean="0">
                <a:solidFill>
                  <a:srgbClr val="000000"/>
                </a:solidFill>
                <a:effectLst/>
                <a:latin typeface="Comic Sans MS"/>
                <a:ea typeface="PMingLiU"/>
              </a:rPr>
            </a:br>
            <a:r>
              <a:rPr lang="en-US" sz="2800" dirty="0" smtClean="0">
                <a:solidFill>
                  <a:srgbClr val="000000"/>
                </a:solidFill>
                <a:effectLst/>
                <a:latin typeface="Comic Sans MS"/>
                <a:ea typeface="PMingLiU"/>
              </a:rPr>
              <a:t>find </a:t>
            </a:r>
            <a:r>
              <a:rPr lang="en-US" sz="2800" dirty="0">
                <a:solidFill>
                  <a:srgbClr val="000000"/>
                </a:solidFill>
                <a:effectLst/>
                <a:latin typeface="Comic Sans MS"/>
                <a:ea typeface="PMingLiU"/>
              </a:rPr>
              <a:t>Stitch. Which direction should we go?</a:t>
            </a:r>
            <a:endParaRPr lang="zh-TW" sz="2800" dirty="0">
              <a:solidFill>
                <a:srgbClr val="000000"/>
              </a:solidFill>
              <a:effectLst/>
              <a:latin typeface="Arial"/>
              <a:ea typeface="PMingLiU"/>
            </a:endParaRPr>
          </a:p>
        </p:txBody>
      </p:sp>
      <p:pic>
        <p:nvPicPr>
          <p:cNvPr id="8" name="圖片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2" t="13672" r="8203" b="21093"/>
          <a:stretch/>
        </p:blipFill>
        <p:spPr bwMode="auto">
          <a:xfrm>
            <a:off x="586447" y="2263934"/>
            <a:ext cx="1800000" cy="14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圖片 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5" t="11718" r="8594" b="19531"/>
          <a:stretch/>
        </p:blipFill>
        <p:spPr bwMode="auto">
          <a:xfrm>
            <a:off x="1331640" y="3797726"/>
            <a:ext cx="1800000" cy="14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雲朵形圖說文字 5"/>
          <p:cNvSpPr/>
          <p:nvPr/>
        </p:nvSpPr>
        <p:spPr>
          <a:xfrm>
            <a:off x="3943320" y="3884332"/>
            <a:ext cx="3348272" cy="2736304"/>
          </a:xfrm>
          <a:prstGeom prst="cloudCallout">
            <a:avLst>
              <a:gd name="adj1" fmla="val -65029"/>
              <a:gd name="adj2" fmla="val -52233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1" name="圖片 10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2" t="19141" r="6640" b="21094"/>
          <a:stretch/>
        </p:blipFill>
        <p:spPr bwMode="auto">
          <a:xfrm>
            <a:off x="4717456" y="4532484"/>
            <a:ext cx="1800000" cy="14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4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2: Worksheet 2C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pic>
        <p:nvPicPr>
          <p:cNvPr id="10" name="圖片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6" r="26699"/>
          <a:stretch/>
        </p:blipFill>
        <p:spPr bwMode="auto">
          <a:xfrm>
            <a:off x="6826304" y="1496877"/>
            <a:ext cx="2071727" cy="48844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圓角矩形圖說文字 11"/>
          <p:cNvSpPr/>
          <p:nvPr/>
        </p:nvSpPr>
        <p:spPr>
          <a:xfrm>
            <a:off x="683568" y="1916832"/>
            <a:ext cx="5760640" cy="4248472"/>
          </a:xfrm>
          <a:prstGeom prst="wedgeRoundRectCallout">
            <a:avLst>
              <a:gd name="adj1" fmla="val 59632"/>
              <a:gd name="adj2" fmla="val -264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altLang="zh-TW" sz="100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PMingLiU"/>
              </a:rPr>
              <a:t>???</a:t>
            </a:r>
            <a:endParaRPr lang="zh-TW" sz="1000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PMingLiU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21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0364" y="5085184"/>
            <a:ext cx="8363272" cy="1040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walk straight along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600" y="476672"/>
            <a:ext cx="4528800" cy="4528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47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2: Worksheet 2C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pic>
        <p:nvPicPr>
          <p:cNvPr id="10" name="圖片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6" r="26699"/>
          <a:stretch/>
        </p:blipFill>
        <p:spPr bwMode="auto">
          <a:xfrm>
            <a:off x="6826304" y="1496877"/>
            <a:ext cx="2071727" cy="48844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圓角矩形圖說文字 11"/>
          <p:cNvSpPr/>
          <p:nvPr/>
        </p:nvSpPr>
        <p:spPr>
          <a:xfrm>
            <a:off x="683568" y="1916832"/>
            <a:ext cx="5760640" cy="4248472"/>
          </a:xfrm>
          <a:prstGeom prst="wedgeRoundRectCallout">
            <a:avLst>
              <a:gd name="adj1" fmla="val 59632"/>
              <a:gd name="adj2" fmla="val -264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PMingLiU"/>
              </a:rPr>
              <a:t>Walk straight along</a:t>
            </a:r>
            <a:r>
              <a:rPr lang="en-US" altLang="zh-TW" sz="2800" dirty="0" smtClean="0">
                <a:solidFill>
                  <a:srgbClr val="000000"/>
                </a:solidFill>
                <a:latin typeface="Comic Sans MS" panose="030F0702030302020204" pitchFamily="66" charset="0"/>
                <a:ea typeface="PMingLiU"/>
              </a:rPr>
              <a:t> Letter D Street. </a:t>
            </a:r>
            <a:r>
              <a:rPr lang="en-US" altLang="zh-TW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PMingLiU"/>
              </a:rPr>
              <a:t>Go past</a:t>
            </a:r>
            <a:r>
              <a:rPr lang="en-US" altLang="zh-TW" sz="2800" dirty="0" smtClean="0">
                <a:solidFill>
                  <a:srgbClr val="000000"/>
                </a:solidFill>
                <a:latin typeface="Comic Sans MS" panose="030F0702030302020204" pitchFamily="66" charset="0"/>
                <a:ea typeface="PMingLiU"/>
              </a:rPr>
              <a:t> Sulley. Then, </a:t>
            </a:r>
            <a:r>
              <a:rPr lang="en-US" altLang="zh-TW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PMingLiU"/>
              </a:rPr>
              <a:t>turn left</a:t>
            </a:r>
            <a:r>
              <a:rPr lang="en-US" altLang="zh-TW" sz="2800" dirty="0" smtClean="0">
                <a:solidFill>
                  <a:srgbClr val="000000"/>
                </a:solidFill>
                <a:latin typeface="Comic Sans MS" panose="030F0702030302020204" pitchFamily="66" charset="0"/>
                <a:ea typeface="PMingLiU"/>
              </a:rPr>
              <a:t> into Number 3 Road. </a:t>
            </a:r>
            <a:r>
              <a:rPr lang="en-US" altLang="zh-TW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PMingLiU"/>
              </a:rPr>
              <a:t>Walk straight along</a:t>
            </a:r>
            <a:r>
              <a:rPr lang="en-US" altLang="zh-TW" sz="2800" dirty="0" smtClean="0">
                <a:solidFill>
                  <a:srgbClr val="000000"/>
                </a:solidFill>
                <a:latin typeface="Comic Sans MS" panose="030F0702030302020204" pitchFamily="66" charset="0"/>
                <a:ea typeface="PMingLiU"/>
              </a:rPr>
              <a:t> the road. You will see Stitch on your left.</a:t>
            </a:r>
            <a:endParaRPr lang="zh-TW" sz="280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PMingLiU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240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2: Worksheet 2C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3275856" y="1795084"/>
            <a:ext cx="5616624" cy="1893168"/>
          </a:xfrm>
          <a:prstGeom prst="wedgeRoundRectCallout">
            <a:avLst>
              <a:gd name="adj1" fmla="val -60270"/>
              <a:gd name="adj2" fmla="val 28541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omic Sans MS"/>
                <a:ea typeface="PMingLiU"/>
              </a:rPr>
              <a:t>Excuse me. We want to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Comic Sans MS"/>
                <a:ea typeface="PMingLiU"/>
              </a:rPr>
              <a:t>find Little Green Man.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000000"/>
                </a:solidFill>
                <a:effectLst/>
                <a:latin typeface="Comic Sans MS"/>
                <a:ea typeface="PMingLiU"/>
              </a:rPr>
              <a:t>Which </a:t>
            </a:r>
            <a:r>
              <a:rPr lang="en-US" sz="2800" dirty="0">
                <a:solidFill>
                  <a:srgbClr val="000000"/>
                </a:solidFill>
                <a:effectLst/>
                <a:latin typeface="Comic Sans MS"/>
                <a:ea typeface="PMingLiU"/>
              </a:rPr>
              <a:t>direction should we go?</a:t>
            </a:r>
            <a:endParaRPr lang="zh-TW" sz="2800" dirty="0">
              <a:solidFill>
                <a:srgbClr val="000000"/>
              </a:solidFill>
              <a:effectLst/>
              <a:latin typeface="Arial"/>
              <a:ea typeface="PMingLiU"/>
            </a:endParaRPr>
          </a:p>
        </p:txBody>
      </p:sp>
      <p:sp>
        <p:nvSpPr>
          <p:cNvPr id="6" name="雲朵形圖說文字 5"/>
          <p:cNvSpPr/>
          <p:nvPr/>
        </p:nvSpPr>
        <p:spPr>
          <a:xfrm>
            <a:off x="3943320" y="3884332"/>
            <a:ext cx="3348272" cy="2736304"/>
          </a:xfrm>
          <a:prstGeom prst="cloudCallout">
            <a:avLst>
              <a:gd name="adj1" fmla="val -74504"/>
              <a:gd name="adj2" fmla="val -433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10" name="圖片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47" t="8985" r="12110" b="21094"/>
          <a:stretch/>
        </p:blipFill>
        <p:spPr bwMode="auto">
          <a:xfrm>
            <a:off x="4717456" y="4532484"/>
            <a:ext cx="1800000" cy="14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圖片 1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4" t="14063" r="7032" b="21484"/>
          <a:stretch/>
        </p:blipFill>
        <p:spPr bwMode="auto">
          <a:xfrm>
            <a:off x="755576" y="2204863"/>
            <a:ext cx="1800000" cy="14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圖片 12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0" t="19922" r="13672" b="20703"/>
          <a:stretch/>
        </p:blipFill>
        <p:spPr bwMode="auto">
          <a:xfrm>
            <a:off x="1334889" y="3826849"/>
            <a:ext cx="1800000" cy="144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759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2: Worksheet 2C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pic>
        <p:nvPicPr>
          <p:cNvPr id="5" name="圖片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6" r="18667"/>
          <a:stretch/>
        </p:blipFill>
        <p:spPr bwMode="auto">
          <a:xfrm>
            <a:off x="6588224" y="1757650"/>
            <a:ext cx="2555776" cy="45668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圓角矩形圖說文字 11"/>
          <p:cNvSpPr/>
          <p:nvPr/>
        </p:nvSpPr>
        <p:spPr>
          <a:xfrm>
            <a:off x="683568" y="1916832"/>
            <a:ext cx="5760640" cy="4248472"/>
          </a:xfrm>
          <a:prstGeom prst="wedgeRoundRectCallout">
            <a:avLst>
              <a:gd name="adj1" fmla="val 59632"/>
              <a:gd name="adj2" fmla="val -264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altLang="zh-TW" sz="10000" dirty="0" smtClean="0"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PMingLiU"/>
              </a:rPr>
              <a:t>???</a:t>
            </a:r>
            <a:endParaRPr lang="zh-TW" sz="10000" dirty="0">
              <a:solidFill>
                <a:srgbClr val="000000"/>
              </a:solidFill>
              <a:effectLst/>
              <a:latin typeface="Comic Sans MS" panose="030F0702030302020204" pitchFamily="66" charset="0"/>
              <a:ea typeface="PMingLiU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86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Activity 2: Worksheet 2C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pic>
        <p:nvPicPr>
          <p:cNvPr id="5" name="圖片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6" r="18667"/>
          <a:stretch/>
        </p:blipFill>
        <p:spPr bwMode="auto">
          <a:xfrm>
            <a:off x="6588224" y="1757650"/>
            <a:ext cx="2555776" cy="45668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圓角矩形圖說文字 11"/>
          <p:cNvSpPr/>
          <p:nvPr/>
        </p:nvSpPr>
        <p:spPr>
          <a:xfrm>
            <a:off x="539552" y="1916832"/>
            <a:ext cx="6048672" cy="4248472"/>
          </a:xfrm>
          <a:prstGeom prst="wedgeRoundRectCallout">
            <a:avLst>
              <a:gd name="adj1" fmla="val 59632"/>
              <a:gd name="adj2" fmla="val -26445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PMingLiU"/>
              </a:rPr>
              <a:t>Walk straight along</a:t>
            </a:r>
            <a:r>
              <a:rPr lang="en-US" altLang="zh-TW" sz="2800" dirty="0" smtClean="0">
                <a:solidFill>
                  <a:schemeClr val="tx1"/>
                </a:solidFill>
                <a:latin typeface="Comic Sans MS" panose="030F0702030302020204" pitchFamily="66" charset="0"/>
                <a:ea typeface="PMingLiU"/>
              </a:rPr>
              <a:t> Letter D Road. </a:t>
            </a:r>
            <a:r>
              <a:rPr lang="en-US" altLang="zh-TW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PMingLiU"/>
              </a:rPr>
              <a:t>Take the second turning</a:t>
            </a:r>
            <a:r>
              <a:rPr lang="en-US" altLang="zh-TW" sz="2800" dirty="0" smtClean="0">
                <a:solidFill>
                  <a:schemeClr val="tx1"/>
                </a:solidFill>
                <a:latin typeface="Comic Sans MS" panose="030F0702030302020204" pitchFamily="66" charset="0"/>
                <a:ea typeface="PMingLiU"/>
              </a:rPr>
              <a:t> on the right. </a:t>
            </a:r>
            <a:r>
              <a:rPr lang="en-US" altLang="zh-TW" sz="2800" dirty="0" smtClean="0">
                <a:solidFill>
                  <a:srgbClr val="FF0000"/>
                </a:solidFill>
                <a:latin typeface="Comic Sans MS" panose="030F0702030302020204" pitchFamily="66" charset="0"/>
                <a:ea typeface="PMingLiU"/>
              </a:rPr>
              <a:t>Walk straight along</a:t>
            </a:r>
            <a:r>
              <a:rPr lang="en-US" altLang="zh-TW" sz="2800" dirty="0" smtClean="0">
                <a:solidFill>
                  <a:schemeClr val="tx1"/>
                </a:solidFill>
                <a:latin typeface="Comic Sans MS" panose="030F0702030302020204" pitchFamily="66" charset="0"/>
                <a:ea typeface="PMingLiU"/>
              </a:rPr>
              <a:t> Number 1 Road.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TW" sz="2800" dirty="0" smtClean="0">
                <a:solidFill>
                  <a:schemeClr val="tx1"/>
                </a:solidFill>
                <a:latin typeface="Comic Sans MS" panose="030F0702030302020204" pitchFamily="66" charset="0"/>
                <a:ea typeface="PMingLiU"/>
              </a:rPr>
              <a:t>Little Green Man is on your left.</a:t>
            </a:r>
            <a:endParaRPr lang="zh-TW" altLang="zh-HK" sz="2800" dirty="0">
              <a:solidFill>
                <a:schemeClr val="tx1"/>
              </a:solidFill>
              <a:latin typeface="Comic Sans MS" panose="030F0702030302020204" pitchFamily="66" charset="0"/>
              <a:ea typeface="PMingLiU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02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What have we learned today?</a:t>
            </a:r>
            <a:endParaRPr lang="zh-HK" altLang="en-US" dirty="0">
              <a:latin typeface="Comic Sans MS" panose="030F0702030302020204" pitchFamily="66" charset="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>
                <a:latin typeface="Comic Sans MS" panose="030F0702030302020204" pitchFamily="66" charset="0"/>
              </a:rPr>
              <a:t>We have learned how to give directions!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76873"/>
            <a:ext cx="218292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283297"/>
            <a:ext cx="1843720" cy="214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61859"/>
            <a:ext cx="1872208" cy="219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74" y="4416897"/>
            <a:ext cx="258265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750" y="4509121"/>
            <a:ext cx="257666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416" y="4430688"/>
            <a:ext cx="1957759" cy="184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59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0364" y="5085184"/>
            <a:ext cx="8363272" cy="1040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left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742" y="484659"/>
            <a:ext cx="4528517" cy="45285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82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0364" y="5085184"/>
            <a:ext cx="8363272" cy="1040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turn right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600" y="484376"/>
            <a:ext cx="4528800" cy="45288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47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0364" y="4725144"/>
            <a:ext cx="8363272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take the </a:t>
            </a:r>
            <a:r>
              <a:rPr lang="en-US" altLang="zh-HK" sz="5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first</a:t>
            </a: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turning </a:t>
            </a:r>
            <a:b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(on your left/right)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" t="32618" r="70313" b="16128"/>
          <a:stretch/>
        </p:blipFill>
        <p:spPr>
          <a:xfrm>
            <a:off x="1259632" y="1124744"/>
            <a:ext cx="3042784" cy="3240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" t="32618" r="68558" b="11671"/>
          <a:stretch/>
        </p:blipFill>
        <p:spPr>
          <a:xfrm>
            <a:off x="5076056" y="1124744"/>
            <a:ext cx="3006722" cy="3240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47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0364" y="4725144"/>
            <a:ext cx="8363272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take the </a:t>
            </a:r>
            <a:r>
              <a:rPr lang="en-US" altLang="zh-HK" sz="50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second</a:t>
            </a: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turning </a:t>
            </a:r>
            <a:b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(on your left/right)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01" t="33509" r="39216" b="16575"/>
          <a:stretch/>
        </p:blipFill>
        <p:spPr>
          <a:xfrm>
            <a:off x="1145530" y="1124744"/>
            <a:ext cx="3066430" cy="324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1" t="33510" r="36207" b="11226"/>
          <a:stretch/>
        </p:blipFill>
        <p:spPr>
          <a:xfrm>
            <a:off x="4971284" y="1124744"/>
            <a:ext cx="3057100" cy="32400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06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0364" y="5085184"/>
            <a:ext cx="8363272" cy="1040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HK" sz="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 past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338" y="828675"/>
            <a:ext cx="5483324" cy="411249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47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1034</Words>
  <Application>Microsoft Office PowerPoint</Application>
  <PresentationFormat>On-screen Show (4:3)</PresentationFormat>
  <Paragraphs>253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新細明體</vt:lpstr>
      <vt:lpstr>新細明體</vt:lpstr>
      <vt:lpstr>Arial</vt:lpstr>
      <vt:lpstr>Calibri</vt:lpstr>
      <vt:lpstr>Comic Sans MS</vt:lpstr>
      <vt:lpstr>Office 佈景主題</vt:lpstr>
      <vt:lpstr>Lesson 2: Visiting Disneyland Park</vt:lpstr>
      <vt:lpstr>Have you ever…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give directions (I)</vt:lpstr>
      <vt:lpstr>How to give directions (I)</vt:lpstr>
      <vt:lpstr>How to give directions (I)</vt:lpstr>
      <vt:lpstr>How to give directions (I)</vt:lpstr>
      <vt:lpstr>How to give directions (I)</vt:lpstr>
      <vt:lpstr>How to give directions (I)</vt:lpstr>
      <vt:lpstr>How to give directions (II)</vt:lpstr>
      <vt:lpstr>How to give directions (II)</vt:lpstr>
      <vt:lpstr>How to give directions (II)</vt:lpstr>
      <vt:lpstr>How to give directions (II)</vt:lpstr>
      <vt:lpstr>How to give directions (II)</vt:lpstr>
      <vt:lpstr>How to give directions (II)</vt:lpstr>
      <vt:lpstr>How to give directions (II)</vt:lpstr>
      <vt:lpstr>Activity 1</vt:lpstr>
      <vt:lpstr>Activity 1</vt:lpstr>
      <vt:lpstr>Activity 1 – Q1</vt:lpstr>
      <vt:lpstr>Activity 1 – Q2</vt:lpstr>
      <vt:lpstr>Activity 1 – Q3</vt:lpstr>
      <vt:lpstr>Activity 1 – Q4</vt:lpstr>
      <vt:lpstr>Activity 2</vt:lpstr>
      <vt:lpstr>In Disneyland Park</vt:lpstr>
      <vt:lpstr>Activity 2</vt:lpstr>
      <vt:lpstr>Activity 2</vt:lpstr>
      <vt:lpstr>Activity 2</vt:lpstr>
      <vt:lpstr>Activity 2</vt:lpstr>
      <vt:lpstr>Activity 2</vt:lpstr>
      <vt:lpstr>Activity 2: Answers</vt:lpstr>
      <vt:lpstr>Activity 2: Worksheet 2C</vt:lpstr>
      <vt:lpstr>Activity 2: Worksheet 2C</vt:lpstr>
      <vt:lpstr>Activity 2: Worksheet 2C</vt:lpstr>
      <vt:lpstr>Activity 2: Worksheet 2C</vt:lpstr>
      <vt:lpstr>Activity 2: Worksheet 2C</vt:lpstr>
      <vt:lpstr>Activity 2: Worksheet 2C</vt:lpstr>
      <vt:lpstr>Activity 2: Worksheet 2C</vt:lpstr>
      <vt:lpstr>What have we learned today?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Jason Poon</dc:creator>
  <cp:lastModifiedBy>LEE, Fung King Jackie</cp:lastModifiedBy>
  <cp:revision>166</cp:revision>
  <dcterms:created xsi:type="dcterms:W3CDTF">2016-04-18T11:44:49Z</dcterms:created>
  <dcterms:modified xsi:type="dcterms:W3CDTF">2016-07-02T12:54:26Z</dcterms:modified>
</cp:coreProperties>
</file>