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87" r:id="rId12"/>
    <p:sldId id="267" r:id="rId13"/>
    <p:sldId id="268" r:id="rId14"/>
    <p:sldId id="286" r:id="rId15"/>
    <p:sldId id="269" r:id="rId16"/>
    <p:sldId id="270" r:id="rId17"/>
    <p:sldId id="271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6" autoAdjust="0"/>
  </p:normalViewPr>
  <p:slideViewPr>
    <p:cSldViewPr>
      <p:cViewPr varScale="1">
        <p:scale>
          <a:sx n="80" d="100"/>
          <a:sy n="80" d="100"/>
        </p:scale>
        <p:origin x="103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7FC0F-5166-43D4-ADE5-4C362C5D8727}" type="datetimeFigureOut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D4FCD-EDB5-4391-9451-C6C6709C74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07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EF79-26E6-48EA-B917-049E77DD48E8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C51-3CA3-430F-95A1-0415656ADD72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5F98-DECF-4040-A185-5A4479DFD917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9793-762B-4512-8345-C62F9B92E53D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A1A3-215D-44D3-A23F-B97645830439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E07F-A145-4075-B65D-3E322D3C3039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92CD-3656-4204-864C-99FC10905CCE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9824-0B8A-4957-9D0D-E7BEDB83AD26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32B6-ADBB-42F4-AE9F-0A07F6378DA9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05B-954D-4C34-AE10-C24519C6F8ED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08D3-EE5D-4C55-BC73-11EBCC0EC56A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83C13-483A-4AC3-B02C-80CE9A65E567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V2R_s9nsaF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hk/url?url=http://www.things-to-make-and-do.co.uk/paper-and-card-projects/boxes/small-box.html&amp;rct=j&amp;frm=1&amp;q=&amp;esrc=s&amp;sa=U&amp;ved=0ahUKEwjjx4Gwn8jNAhUIgI8KHV4zBkQQwW4IJTAI&amp;sig2=rIlFqSLscJYTdQtMPVIw0g&amp;usg=AFQjCNHWQZK7YciwLVTcdSrgkEUqLvRJj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37511" y="836712"/>
            <a:ext cx="7844408" cy="1512168"/>
          </a:xfrm>
        </p:spPr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Lesson 3: Make it ourselves!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632848" cy="1752600"/>
          </a:xfrm>
        </p:spPr>
        <p:txBody>
          <a:bodyPr>
            <a:normAutofit/>
          </a:bodyPr>
          <a:lstStyle/>
          <a:p>
            <a:r>
              <a:rPr lang="en-US" altLang="zh-HK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Imperatives - Primary</a:t>
            </a:r>
          </a:p>
          <a:p>
            <a:r>
              <a:rPr lang="en-US" altLang="zh-HK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(Giving Instructions &amp; Writing Procedures</a:t>
            </a:r>
            <a:r>
              <a:rPr lang="en-US" altLang="zh-HK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)</a:t>
            </a:r>
            <a:endParaRPr lang="zh-HK" altLang="en-US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1196545" y="3933056"/>
            <a:ext cx="6750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TW" sz="2400" dirty="0">
                <a:latin typeface="Comic Sans MS" panose="030F0702030302020204" pitchFamily="66" charset="0"/>
              </a:rPr>
              <a:t>POON, </a:t>
            </a:r>
            <a:r>
              <a:rPr lang="en-GB" altLang="zh-TW" sz="2400" dirty="0" err="1">
                <a:latin typeface="Comic Sans MS" panose="030F0702030302020204" pitchFamily="66" charset="0"/>
              </a:rPr>
              <a:t>Ka</a:t>
            </a:r>
            <a:r>
              <a:rPr lang="en-GB" altLang="zh-TW" sz="2400" dirty="0">
                <a:latin typeface="Comic Sans MS" panose="030F0702030302020204" pitchFamily="66" charset="0"/>
              </a:rPr>
              <a:t> Chun Jason; LEE, Fung King Jackie</a:t>
            </a:r>
            <a:endParaRPr lang="zh-TW" altLang="zh-TW" sz="2400" dirty="0">
              <a:latin typeface="Comic Sans MS" panose="030F0702030302020204" pitchFamily="66" charset="0"/>
            </a:endParaRPr>
          </a:p>
          <a:p>
            <a:pPr algn="ctr"/>
            <a:r>
              <a:rPr lang="en-GB" altLang="zh-TW" sz="2400" dirty="0">
                <a:latin typeface="Comic Sans MS" panose="030F0702030302020204" pitchFamily="66" charset="0"/>
              </a:rPr>
              <a:t>The Education University of Hong Kong</a:t>
            </a:r>
            <a:endParaRPr lang="zh-TW" altLang="zh-TW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06642"/>
            <a:ext cx="2448272" cy="161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19" y="5006642"/>
            <a:ext cx="2141700" cy="16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altLang="zh-HK" sz="3600" dirty="0" smtClean="0">
                <a:latin typeface="Comic Sans MS" panose="030F0702030302020204" pitchFamily="66" charset="0"/>
              </a:rPr>
              <a:t>Step 5: </a:t>
            </a:r>
            <a:r>
              <a:rPr lang="en-US" altLang="zh-HK" sz="36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</a:t>
            </a:r>
            <a:r>
              <a:rPr lang="en-US" altLang="zh-HK" sz="3600" dirty="0" smtClean="0">
                <a:latin typeface="Comic Sans MS" panose="030F0702030302020204" pitchFamily="66" charset="0"/>
              </a:rPr>
              <a:t> the same for the other side.</a:t>
            </a:r>
            <a:endParaRPr lang="zh-HK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9" y="1600200"/>
            <a:ext cx="7976542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3600" dirty="0" smtClean="0">
                <a:latin typeface="Comic Sans MS" panose="030F0702030302020204" pitchFamily="66" charset="0"/>
              </a:rPr>
              <a:t>Step 6: </a:t>
            </a:r>
            <a:r>
              <a:rPr lang="en-US" altLang="zh-HK" sz="36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Flatten</a:t>
            </a:r>
            <a:r>
              <a:rPr lang="en-US" altLang="zh-HK" sz="3600" dirty="0">
                <a:latin typeface="Comic Sans MS" panose="030F0702030302020204" pitchFamily="66" charset="0"/>
              </a:rPr>
              <a:t> </a:t>
            </a:r>
            <a:r>
              <a:rPr lang="en-US" altLang="zh-HK" sz="3600" dirty="0" smtClean="0">
                <a:latin typeface="Comic Sans MS" panose="030F0702030302020204" pitchFamily="66" charset="0"/>
              </a:rPr>
              <a:t>the cat face.</a:t>
            </a:r>
            <a:endParaRPr lang="zh-HK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2" y="1600200"/>
            <a:ext cx="8004595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7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3600" dirty="0" smtClean="0">
                <a:latin typeface="Comic Sans MS" panose="030F0702030302020204" pitchFamily="66" charset="0"/>
              </a:rPr>
              <a:t>Step 7: </a:t>
            </a:r>
            <a:r>
              <a:rPr lang="en-US" altLang="zh-HK" sz="36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Turn</a:t>
            </a:r>
            <a:r>
              <a:rPr lang="en-US" altLang="zh-HK" sz="3600" dirty="0" smtClean="0">
                <a:latin typeface="Comic Sans MS" panose="030F0702030302020204" pitchFamily="66" charset="0"/>
              </a:rPr>
              <a:t> it over and </a:t>
            </a:r>
            <a:r>
              <a:rPr lang="en-US" altLang="zh-HK" sz="36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get</a:t>
            </a:r>
            <a:r>
              <a:rPr lang="en-US" altLang="zh-HK" sz="3600" dirty="0" smtClean="0">
                <a:latin typeface="Comic Sans MS" panose="030F0702030302020204" pitchFamily="66" charset="0"/>
              </a:rPr>
              <a:t> the face.</a:t>
            </a:r>
            <a:endParaRPr lang="zh-HK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2" y="1600200"/>
            <a:ext cx="8004595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zh-HK" sz="4000" dirty="0" smtClean="0">
                <a:latin typeface="Comic Sans MS" panose="030F0702030302020204" pitchFamily="66" charset="0"/>
              </a:rPr>
              <a:t>Step 8: </a:t>
            </a:r>
            <a:r>
              <a:rPr lang="en-US" altLang="zh-HK" sz="40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Draw</a:t>
            </a:r>
            <a:r>
              <a:rPr lang="en-US" altLang="zh-HK" sz="4000" dirty="0" smtClean="0">
                <a:latin typeface="Comic Sans MS" panose="030F0702030302020204" pitchFamily="66" charset="0"/>
              </a:rPr>
              <a:t> the eyes, nose and mouth.</a:t>
            </a:r>
            <a:endParaRPr lang="zh-HK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0" y="1600200"/>
            <a:ext cx="8047199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HK" sz="3600" dirty="0" smtClean="0">
                <a:latin typeface="Comic Sans MS" panose="030F0702030302020204" pitchFamily="66" charset="0"/>
              </a:rPr>
              <a:t>Step 9: </a:t>
            </a:r>
            <a:r>
              <a:rPr lang="en-US" altLang="zh-HK" sz="3600" b="1" u="sng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Colour</a:t>
            </a:r>
            <a:r>
              <a:rPr lang="en-US" altLang="zh-HK" sz="3600" dirty="0" smtClean="0">
                <a:latin typeface="Comic Sans MS" panose="030F0702030302020204" pitchFamily="66" charset="0"/>
              </a:rPr>
              <a:t> the cat.</a:t>
            </a:r>
            <a:endParaRPr lang="zh-HK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0" y="1600200"/>
            <a:ext cx="8047199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2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Activity 2: What is this?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2" y="1556792"/>
            <a:ext cx="5938237" cy="468052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7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Let’s brainstorm…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What is this?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How can you make it?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What do you need to make it?</a:t>
            </a: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3" y="4365104"/>
            <a:ext cx="2177031" cy="20162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5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Pay attention now!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Your teacher is going to make the clock in front of you!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Look at your teacher carefully.</a:t>
            </a: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3" y="4365104"/>
            <a:ext cx="2177031" cy="20162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4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Your task!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Get ready for Worksheet 1.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You are going to write </a:t>
            </a:r>
            <a:r>
              <a:rPr lang="en-US" altLang="zh-HK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procedure text</a:t>
            </a:r>
            <a:r>
              <a:rPr lang="en-US" altLang="zh-HK" dirty="0" smtClean="0">
                <a:latin typeface="Comic Sans MS" panose="030F0702030302020204" pitchFamily="66" charset="0"/>
              </a:rPr>
              <a:t>.</a:t>
            </a:r>
          </a:p>
          <a:p>
            <a:pPr lvl="1"/>
            <a:r>
              <a:rPr lang="en-US" altLang="zh-HK" sz="3200" dirty="0" smtClean="0">
                <a:latin typeface="Comic Sans MS" panose="030F0702030302020204" pitchFamily="66" charset="0"/>
              </a:rPr>
              <a:t>It tells you </a:t>
            </a:r>
            <a:r>
              <a:rPr lang="en-US" altLang="zh-HK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how to make something</a:t>
            </a:r>
            <a:r>
              <a:rPr lang="en-US" altLang="zh-HK" sz="3200" dirty="0" smtClean="0">
                <a:latin typeface="Comic Sans MS" panose="030F0702030302020204" pitchFamily="66" charset="0"/>
              </a:rPr>
              <a:t>.</a:t>
            </a:r>
          </a:p>
          <a:p>
            <a:pPr lvl="1"/>
            <a:endParaRPr lang="en-US" altLang="zh-HK" sz="3200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We will do it together!</a:t>
            </a:r>
            <a:endParaRPr lang="en-US" altLang="zh-HK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1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7632848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8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Activity 1: Watch the video!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1547664" y="5877272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TW" sz="2000" u="sng" dirty="0">
                <a:latin typeface="Comic Sans MS" panose="030F0702030302020204" pitchFamily="66" charset="0"/>
                <a:hlinkClick r:id="rId2"/>
              </a:rPr>
              <a:t>https://www.youtube.com/watch?v=V2R_s9nsaF4</a:t>
            </a:r>
            <a:endParaRPr lang="zh-TW" altLang="zh-TW" sz="20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1604514"/>
            <a:ext cx="7427168" cy="40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Materials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What are on the teacher’s desk?</a:t>
            </a:r>
            <a:endParaRPr lang="en-US" altLang="zh-HK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9" b="19736"/>
          <a:stretch/>
        </p:blipFill>
        <p:spPr bwMode="auto">
          <a:xfrm>
            <a:off x="3090238" y="2406295"/>
            <a:ext cx="3107228" cy="2084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00355"/>
            <a:ext cx="3001040" cy="2015912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5" y="4600816"/>
            <a:ext cx="2520280" cy="1806121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21" y="4616379"/>
            <a:ext cx="1583864" cy="1583864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65" y="2709740"/>
            <a:ext cx="1440160" cy="1477474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2" b="20889"/>
          <a:stretch/>
        </p:blipFill>
        <p:spPr bwMode="auto">
          <a:xfrm>
            <a:off x="6633462" y="2709544"/>
            <a:ext cx="2091705" cy="1272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4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paper plates</a:t>
            </a:r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9" b="19736"/>
          <a:stretch/>
        </p:blipFill>
        <p:spPr bwMode="auto">
          <a:xfrm>
            <a:off x="1620022" y="1196752"/>
            <a:ext cx="5903956" cy="3960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8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foam numbers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28" y="980728"/>
            <a:ext cx="5737344" cy="38539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colour</a:t>
            </a: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paper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0505"/>
            <a:ext cx="5328592" cy="38186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glue stick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52" y="1052736"/>
            <a:ext cx="3672096" cy="36720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marker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3744416" cy="37444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paper fastener</a:t>
            </a:r>
          </a:p>
        </p:txBody>
      </p:sp>
      <p:pic>
        <p:nvPicPr>
          <p:cNvPr id="5" name="圖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2" b="20889"/>
          <a:stretch/>
        </p:blipFill>
        <p:spPr bwMode="auto">
          <a:xfrm>
            <a:off x="1864140" y="1573772"/>
            <a:ext cx="5415721" cy="3295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Steps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Look at your teacher carefully now!</a:t>
            </a:r>
          </a:p>
          <a:p>
            <a:endParaRPr lang="en-US" altLang="zh-HK" dirty="0" smtClean="0">
              <a:latin typeface="Comic Sans MS" panose="030F0702030302020204" pitchFamily="66" charset="0"/>
            </a:endParaRPr>
          </a:p>
          <a:p>
            <a:r>
              <a:rPr lang="en-US" altLang="zh-HK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“What is this step?”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Write </a:t>
            </a:r>
            <a:r>
              <a:rPr lang="en-GB" altLang="zh-HK" dirty="0" smtClean="0">
                <a:latin typeface="Comic Sans MS" panose="030F0702030302020204" pitchFamily="66" charset="0"/>
              </a:rPr>
              <a:t>down </a:t>
            </a:r>
            <a:r>
              <a:rPr lang="en-GB" altLang="zh-HK" dirty="0">
                <a:latin typeface="Comic Sans MS" panose="030F0702030302020204" pitchFamily="66" charset="0"/>
              </a:rPr>
              <a:t>the steps of making the </a:t>
            </a:r>
            <a:r>
              <a:rPr lang="en-GB" altLang="zh-HK" dirty="0" smtClean="0">
                <a:latin typeface="Comic Sans MS" panose="030F0702030302020204" pitchFamily="66" charset="0"/>
              </a:rPr>
              <a:t>clock on the worksheet.</a:t>
            </a:r>
            <a:endParaRPr lang="en-US" altLang="zh-HK" dirty="0" smtClean="0">
              <a:latin typeface="Comic Sans MS" panose="030F0702030302020204" pitchFamily="66" charset="0"/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2843808" y="5157192"/>
            <a:ext cx="5976664" cy="1584176"/>
          </a:xfrm>
          <a:prstGeom prst="wedgeEllipseCallout">
            <a:avLst>
              <a:gd name="adj1" fmla="val -53063"/>
              <a:gd name="adj2" fmla="val -59374"/>
            </a:avLst>
          </a:prstGeom>
          <a:solidFill>
            <a:srgbClr val="FFFFB4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Hint:</a:t>
            </a:r>
          </a:p>
          <a:p>
            <a:pPr algn="ctr"/>
            <a:r>
              <a:rPr lang="en-US" altLang="zh-HK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 each sentence with </a:t>
            </a:r>
            <a:r>
              <a:rPr lang="en-US" altLang="zh-HK" sz="32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base verb</a:t>
            </a:r>
            <a:r>
              <a:rPr lang="en-US" altLang="zh-HK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4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Steps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GB" altLang="zh-HK" u="sng" dirty="0">
                <a:solidFill>
                  <a:srgbClr val="0070C0"/>
                </a:solidFill>
                <a:latin typeface="Comic Sans MS" panose="030F0702030302020204" pitchFamily="66" charset="0"/>
              </a:rPr>
              <a:t>Glue</a:t>
            </a:r>
            <a:r>
              <a:rPr lang="en-GB" altLang="zh-HK" dirty="0">
                <a:latin typeface="Comic Sans MS" panose="030F0702030302020204" pitchFamily="66" charset="0"/>
              </a:rPr>
              <a:t> the two plates together, one on top of the other</a:t>
            </a:r>
            <a:r>
              <a:rPr lang="en-GB" altLang="zh-HK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GB" altLang="zh-HK" dirty="0">
              <a:latin typeface="Comic Sans MS" panose="030F0702030302020204" pitchFamily="66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GB" altLang="zh-HK" u="sng" dirty="0">
                <a:solidFill>
                  <a:srgbClr val="0070C0"/>
                </a:solidFill>
                <a:latin typeface="Comic Sans MS" panose="030F0702030302020204" pitchFamily="66" charset="0"/>
              </a:rPr>
              <a:t>Stick</a:t>
            </a:r>
            <a:r>
              <a:rPr lang="en-GB" altLang="zh-HK" dirty="0">
                <a:latin typeface="Comic Sans MS" panose="030F0702030302020204" pitchFamily="66" charset="0"/>
              </a:rPr>
              <a:t> the </a:t>
            </a:r>
            <a:r>
              <a:rPr lang="en-GB" altLang="zh-HK" dirty="0" smtClean="0">
                <a:latin typeface="Comic Sans MS" panose="030F0702030302020204" pitchFamily="66" charset="0"/>
              </a:rPr>
              <a:t>numbers in the proper places.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GB" altLang="zh-HK" dirty="0">
              <a:latin typeface="Comic Sans MS" panose="030F0702030302020204" pitchFamily="66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GB" altLang="zh-HK" u="sng" dirty="0">
                <a:solidFill>
                  <a:srgbClr val="0070C0"/>
                </a:solidFill>
                <a:latin typeface="Comic Sans MS" panose="030F0702030302020204" pitchFamily="66" charset="0"/>
              </a:rPr>
              <a:t>Write out</a:t>
            </a:r>
            <a:r>
              <a:rPr lang="en-GB" altLang="zh-HK" dirty="0">
                <a:latin typeface="Comic Sans MS" panose="030F0702030302020204" pitchFamily="66" charset="0"/>
              </a:rPr>
              <a:t> the minutes with the marker.</a:t>
            </a:r>
            <a:endParaRPr lang="en-US" altLang="zh-HK" dirty="0" smtClean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88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Steps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en-GB" altLang="zh-HK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Cut </a:t>
            </a:r>
            <a:r>
              <a:rPr lang="en-GB" altLang="zh-HK" u="sng" dirty="0">
                <a:solidFill>
                  <a:srgbClr val="0070C0"/>
                </a:solidFill>
                <a:latin typeface="Comic Sans MS" panose="030F0702030302020204" pitchFamily="66" charset="0"/>
              </a:rPr>
              <a:t>out</a:t>
            </a:r>
            <a:r>
              <a:rPr lang="en-GB" altLang="zh-HK" dirty="0">
                <a:latin typeface="Comic Sans MS" panose="030F0702030302020204" pitchFamily="66" charset="0"/>
              </a:rPr>
              <a:t> the hour and minute hands using the coloured paper</a:t>
            </a:r>
            <a:r>
              <a:rPr lang="en-GB" altLang="zh-HK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endParaRPr lang="en-GB" altLang="zh-HK" dirty="0">
              <a:latin typeface="Comic Sans MS" panose="030F0702030302020204" pitchFamily="66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en-GB" altLang="zh-HK" u="sng" dirty="0">
                <a:solidFill>
                  <a:srgbClr val="0070C0"/>
                </a:solidFill>
                <a:latin typeface="Comic Sans MS" panose="030F0702030302020204" pitchFamily="66" charset="0"/>
              </a:rPr>
              <a:t>Fasten</a:t>
            </a:r>
            <a:r>
              <a:rPr lang="en-GB" altLang="zh-HK" dirty="0">
                <a:latin typeface="Comic Sans MS" panose="030F0702030302020204" pitchFamily="66" charset="0"/>
              </a:rPr>
              <a:t> them to the centre of the plate.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endParaRPr lang="en-GB" altLang="zh-HK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95368"/>
            <a:ext cx="217703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Let’s discuss…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What was made in the video?</a:t>
            </a:r>
          </a:p>
          <a:p>
            <a:endParaRPr lang="en-US" altLang="zh-HK" dirty="0" smtClean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How did the person make it?</a:t>
            </a:r>
          </a:p>
          <a:p>
            <a:endParaRPr lang="en-US" altLang="zh-HK" dirty="0" smtClean="0">
              <a:latin typeface="Comic Sans MS" panose="030F0702030302020204" pitchFamily="66" charset="0"/>
            </a:endParaRP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What thing(s) did s/he use?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27584" y="2132855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paper cat face.</a:t>
            </a:r>
            <a:endParaRPr lang="zh-HK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7584" y="335699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First, s/he folded the paper step-by-step. Then, s/he drew the cat’s face.</a:t>
            </a:r>
            <a:endParaRPr lang="zh-HK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27584" y="508808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piece of square paper and a marker.</a:t>
            </a:r>
            <a:endParaRPr lang="zh-HK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1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2503" y="53752"/>
            <a:ext cx="8229600" cy="854968"/>
          </a:xfrm>
        </p:spPr>
        <p:txBody>
          <a:bodyPr>
            <a:normAutofit/>
          </a:bodyPr>
          <a:lstStyle/>
          <a:p>
            <a:r>
              <a:rPr lang="en-US" altLang="zh-HK" sz="4000" dirty="0" smtClean="0">
                <a:latin typeface="Comic Sans MS" panose="030F0702030302020204" pitchFamily="66" charset="0"/>
              </a:rPr>
              <a:t>Extended Activity: Show and Tell</a:t>
            </a:r>
            <a:endParaRPr lang="zh-HK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16975"/>
            <a:ext cx="8712968" cy="4925144"/>
          </a:xfrm>
        </p:spPr>
        <p:txBody>
          <a:bodyPr>
            <a:normAutofit fontScale="85000" lnSpcReduction="10000"/>
          </a:bodyPr>
          <a:lstStyle/>
          <a:p>
            <a:r>
              <a:rPr lang="en-GB" altLang="zh-HK" dirty="0">
                <a:latin typeface="Comic Sans MS" panose="030F0702030302020204" pitchFamily="66" charset="0"/>
              </a:rPr>
              <a:t>What can you </a:t>
            </a:r>
            <a:r>
              <a:rPr lang="en-GB" altLang="zh-HK" dirty="0" smtClean="0">
                <a:latin typeface="Comic Sans MS" panose="030F0702030302020204" pitchFamily="66" charset="0"/>
              </a:rPr>
              <a:t>make?</a:t>
            </a:r>
          </a:p>
          <a:p>
            <a:endParaRPr lang="en-GB" altLang="zh-HK" dirty="0" smtClean="0">
              <a:latin typeface="Comic Sans MS" panose="030F0702030302020204" pitchFamily="66" charset="0"/>
            </a:endParaRPr>
          </a:p>
          <a:p>
            <a:r>
              <a:rPr lang="en-GB" altLang="zh-HK" dirty="0" smtClean="0">
                <a:latin typeface="Comic Sans MS" panose="030F0702030302020204" pitchFamily="66" charset="0"/>
              </a:rPr>
              <a:t>Surf </a:t>
            </a:r>
            <a:r>
              <a:rPr lang="en-GB" altLang="zh-HK" dirty="0">
                <a:latin typeface="Comic Sans MS" panose="030F0702030302020204" pitchFamily="66" charset="0"/>
              </a:rPr>
              <a:t>the Net and find some </a:t>
            </a:r>
            <a:r>
              <a:rPr lang="en-GB" altLang="zh-HK" dirty="0" smtClean="0">
                <a:latin typeface="Comic Sans MS" panose="030F0702030302020204" pitchFamily="66" charset="0"/>
              </a:rPr>
              <a:t>information, if needed. </a:t>
            </a:r>
            <a:endParaRPr lang="en-GB" altLang="zh-HK" dirty="0">
              <a:latin typeface="Comic Sans MS" panose="030F0702030302020204" pitchFamily="66" charset="0"/>
            </a:endParaRPr>
          </a:p>
          <a:p>
            <a:endParaRPr lang="en-GB" altLang="zh-HK" dirty="0">
              <a:latin typeface="Comic Sans MS" panose="030F0702030302020204" pitchFamily="66" charset="0"/>
            </a:endParaRPr>
          </a:p>
          <a:p>
            <a:r>
              <a:rPr lang="en-GB" altLang="zh-HK" dirty="0">
                <a:latin typeface="Comic Sans MS" panose="030F0702030302020204" pitchFamily="66" charset="0"/>
              </a:rPr>
              <a:t>Show us something and teach us how to make it</a:t>
            </a:r>
            <a:r>
              <a:rPr lang="en-GB" altLang="zh-HK" dirty="0" smtClean="0">
                <a:latin typeface="Comic Sans MS" panose="030F0702030302020204" pitchFamily="66" charset="0"/>
              </a:rPr>
              <a:t>.</a:t>
            </a:r>
          </a:p>
          <a:p>
            <a:endParaRPr lang="en-GB" altLang="zh-HK" dirty="0" smtClean="0">
              <a:latin typeface="Comic Sans MS" panose="030F0702030302020204" pitchFamily="66" charset="0"/>
            </a:endParaRPr>
          </a:p>
          <a:p>
            <a:r>
              <a:rPr lang="en-GB" altLang="zh-HK" dirty="0">
                <a:latin typeface="Comic Sans MS" panose="030F0702030302020204" pitchFamily="66" charset="0"/>
              </a:rPr>
              <a:t>Write down the materials and steps </a:t>
            </a:r>
            <a:r>
              <a:rPr lang="en-GB" altLang="zh-HK" dirty="0" smtClean="0">
                <a:latin typeface="Comic Sans MS" panose="030F0702030302020204" pitchFamily="66" charset="0"/>
              </a:rPr>
              <a:t>required.</a:t>
            </a:r>
            <a:endParaRPr lang="en-GB" altLang="zh-HK" dirty="0">
              <a:latin typeface="Comic Sans MS" panose="030F0702030302020204" pitchFamily="66" charset="0"/>
            </a:endParaRPr>
          </a:p>
          <a:p>
            <a:endParaRPr lang="en-GB" altLang="zh-HK" dirty="0">
              <a:latin typeface="Comic Sans MS" panose="030F0702030302020204" pitchFamily="66" charset="0"/>
            </a:endParaRPr>
          </a:p>
          <a:p>
            <a:r>
              <a:rPr lang="en-GB" altLang="zh-HK" dirty="0">
                <a:latin typeface="Comic Sans MS" panose="030F0702030302020204" pitchFamily="66" charset="0"/>
              </a:rPr>
              <a:t>Complete Worksheet 2 and share your work with us in the next lesson!</a:t>
            </a:r>
            <a:endParaRPr lang="en-US" altLang="zh-HK" dirty="0">
              <a:latin typeface="Comic Sans MS" panose="030F0702030302020204" pitchFamily="66" charset="0"/>
            </a:endParaRPr>
          </a:p>
          <a:p>
            <a:endParaRPr lang="en-US" altLang="zh-HK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 dirty="0"/>
          </a:p>
        </p:txBody>
      </p:sp>
      <p:pic>
        <p:nvPicPr>
          <p:cNvPr id="1026" name="Picture 2" descr="make things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51790"/>
            <a:ext cx="1728192" cy="13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76" y="5256584"/>
            <a:ext cx="1965156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Let’s discuss…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Now you want to teach your friend how to make a paper cat face. But you cannot show him/her this video.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What should you do? How will you teach your friend?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84" y="4797152"/>
            <a:ext cx="2495252" cy="16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4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Let’s discuss…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We need to tell our friends the 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steps</a:t>
            </a:r>
            <a:r>
              <a:rPr lang="en-US" altLang="zh-HK" dirty="0" smtClean="0">
                <a:latin typeface="Comic Sans MS" panose="030F0702030302020204" pitchFamily="66" charset="0"/>
              </a:rPr>
              <a:t> of making the paper cat face.</a:t>
            </a:r>
          </a:p>
          <a:p>
            <a:endParaRPr lang="en-US" altLang="zh-HK" dirty="0" smtClean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We show each 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step</a:t>
            </a:r>
            <a:r>
              <a:rPr lang="en-US" altLang="zh-HK" dirty="0" smtClean="0">
                <a:latin typeface="Comic Sans MS" panose="030F0702030302020204" pitchFamily="66" charset="0"/>
              </a:rPr>
              <a:t> to help them understand how to make it.</a:t>
            </a:r>
            <a:endParaRPr lang="en-US" altLang="zh-HK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495252" cy="16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1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4000" dirty="0" smtClean="0">
                <a:latin typeface="Comic Sans MS" panose="030F0702030302020204" pitchFamily="66" charset="0"/>
              </a:rPr>
              <a:t>Step 1: </a:t>
            </a:r>
            <a:r>
              <a:rPr lang="en-US" altLang="zh-HK" sz="40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Fold</a:t>
            </a:r>
            <a:r>
              <a:rPr lang="en-US" altLang="zh-HK" sz="4000" dirty="0" smtClean="0">
                <a:latin typeface="Comic Sans MS" panose="030F0702030302020204" pitchFamily="66" charset="0"/>
              </a:rPr>
              <a:t> the paper in half twice.</a:t>
            </a:r>
            <a:endParaRPr lang="zh-HK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2" y="1600200"/>
            <a:ext cx="8013946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6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3600" dirty="0" smtClean="0">
                <a:latin typeface="Comic Sans MS" panose="030F0702030302020204" pitchFamily="66" charset="0"/>
              </a:rPr>
              <a:t>Step 2: </a:t>
            </a:r>
            <a:r>
              <a:rPr lang="en-US" altLang="zh-TW" sz="36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Unfold</a:t>
            </a:r>
            <a:r>
              <a:rPr lang="en-US" altLang="zh-TW" sz="3600" dirty="0" smtClean="0">
                <a:latin typeface="Comic Sans MS" panose="030F0702030302020204" pitchFamily="66" charset="0"/>
              </a:rPr>
              <a:t> the paper</a:t>
            </a:r>
            <a:r>
              <a:rPr lang="en-US" altLang="zh-HK" sz="3600" dirty="0" smtClean="0">
                <a:latin typeface="Comic Sans MS" panose="030F0702030302020204" pitchFamily="66" charset="0"/>
              </a:rPr>
              <a:t>.</a:t>
            </a:r>
            <a:endParaRPr lang="zh-HK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5" y="1600200"/>
            <a:ext cx="804511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3600" dirty="0" smtClean="0">
                <a:latin typeface="Comic Sans MS" panose="030F0702030302020204" pitchFamily="66" charset="0"/>
              </a:rPr>
              <a:t>Step 3: </a:t>
            </a:r>
            <a:r>
              <a:rPr lang="en-US" altLang="zh-HK" sz="36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Fold</a:t>
            </a:r>
            <a:r>
              <a:rPr lang="en-US" altLang="zh-HK" sz="3600" dirty="0" smtClean="0">
                <a:latin typeface="Comic Sans MS" panose="030F0702030302020204" pitchFamily="66" charset="0"/>
              </a:rPr>
              <a:t> a small triangle.</a:t>
            </a:r>
            <a:endParaRPr lang="zh-HK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6" y="1600200"/>
            <a:ext cx="8002427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4000" dirty="0" smtClean="0">
                <a:latin typeface="Comic Sans MS" panose="030F0702030302020204" pitchFamily="66" charset="0"/>
              </a:rPr>
              <a:t>Step 4: </a:t>
            </a:r>
            <a:r>
              <a:rPr lang="en-US" altLang="zh-HK" sz="40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Fold</a:t>
            </a:r>
            <a:r>
              <a:rPr lang="en-US" altLang="zh-HK" sz="4000" dirty="0" smtClean="0">
                <a:latin typeface="Comic Sans MS" panose="030F0702030302020204" pitchFamily="66" charset="0"/>
              </a:rPr>
              <a:t> again to make the ear.</a:t>
            </a:r>
            <a:endParaRPr lang="zh-HK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5" y="1600200"/>
            <a:ext cx="8080729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528</Words>
  <Application>Microsoft Office PowerPoint</Application>
  <PresentationFormat>On-screen Show (4:3)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新細明體</vt:lpstr>
      <vt:lpstr>Arial</vt:lpstr>
      <vt:lpstr>Calibri</vt:lpstr>
      <vt:lpstr>Comic Sans MS</vt:lpstr>
      <vt:lpstr>Office 佈景主題</vt:lpstr>
      <vt:lpstr>Lesson 3: Make it ourselves!</vt:lpstr>
      <vt:lpstr>Activity 1: Watch the video!</vt:lpstr>
      <vt:lpstr>Let’s discuss…</vt:lpstr>
      <vt:lpstr>Let’s discuss…</vt:lpstr>
      <vt:lpstr>Let’s discuss…</vt:lpstr>
      <vt:lpstr>Step 1: Fold the paper in half twice.</vt:lpstr>
      <vt:lpstr>Step 2: Unfold the paper.</vt:lpstr>
      <vt:lpstr>Step 3: Fold a small triangle.</vt:lpstr>
      <vt:lpstr>Step 4: Fold again to make the ear.</vt:lpstr>
      <vt:lpstr>Step 5: Do the same for the other side.</vt:lpstr>
      <vt:lpstr>Step 6: Flatten the cat face.</vt:lpstr>
      <vt:lpstr>Step 7: Turn it over and get the face.</vt:lpstr>
      <vt:lpstr>Step 8: Draw the eyes, nose and mouth.</vt:lpstr>
      <vt:lpstr>Step 9: Colour the cat.</vt:lpstr>
      <vt:lpstr>Activity 2: What is this?</vt:lpstr>
      <vt:lpstr>Let’s brainstorm…</vt:lpstr>
      <vt:lpstr>Pay attention now!</vt:lpstr>
      <vt:lpstr>Your task!</vt:lpstr>
      <vt:lpstr>PowerPoint Presentation</vt:lpstr>
      <vt:lpstr>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</vt:lpstr>
      <vt:lpstr>Steps</vt:lpstr>
      <vt:lpstr>Steps</vt:lpstr>
      <vt:lpstr>Extended Activity: Show and Tell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Jason Poon</dc:creator>
  <cp:lastModifiedBy>LEE, Fung King Jackie</cp:lastModifiedBy>
  <cp:revision>73</cp:revision>
  <dcterms:created xsi:type="dcterms:W3CDTF">2016-04-18T11:44:49Z</dcterms:created>
  <dcterms:modified xsi:type="dcterms:W3CDTF">2016-07-02T12:56:02Z</dcterms:modified>
</cp:coreProperties>
</file>