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8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84" r:id="rId11"/>
    <p:sldId id="285" r:id="rId12"/>
    <p:sldId id="286" r:id="rId13"/>
  </p:sldIdLst>
  <p:sldSz cx="12192000" cy="6858000"/>
  <p:notesSz cx="6858000" cy="9926638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Arial Unicode MS" panose="020B0604020202020204" pitchFamily="34" charset="-120"/>
      <p:regular r:id="rId20"/>
    </p:embeddedFont>
    <p:embeddedFont>
      <p:font typeface="Aharoni" panose="02010803020104030203" pitchFamily="2" charset="-79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DA6C80-D6B8-4D4A-963B-E78431708976}">
  <a:tblStyle styleId="{FDDA6C80-D6B8-4D4A-963B-E7843170897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E3BF39AF-BD03-423B-8D7F-78410E1B50E3}" styleName="Table_1">
    <a:wholeTbl>
      <a:tcTxStyle/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24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AF1FD-E78B-4DA4-A14F-187EFC0E200D}" type="datetimeFigureOut">
              <a:rPr lang="en-US" smtClean="0"/>
              <a:t>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7CB5E-C0B4-4AF5-A8BF-35B39FB30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02601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49191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38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7775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313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5189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76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5106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5697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7112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549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489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4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6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373824" y="579213"/>
            <a:ext cx="9997500" cy="232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b="1" i="0" u="none" strike="noStrike" cap="none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Imperatives</a:t>
            </a:r>
            <a:r>
              <a:rPr lang="en-US" b="1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(Lesson 2) -</a:t>
            </a:r>
            <a:endParaRPr lang="en-US" b="1" dirty="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b="1" i="0" u="none" strike="noStrike" cap="none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give </a:t>
            </a:r>
            <a:r>
              <a:rPr lang="en-US" b="1" i="0" u="none" strike="noStrike" cap="none" dirty="0" smtClean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suggestions / advice</a:t>
            </a:r>
            <a:endParaRPr lang="en-US" b="1" i="0" u="none" strike="noStrike" cap="none" dirty="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2209799" y="362985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en-HK" altLang="zh-TW" sz="2800" b="1" dirty="0">
                <a:solidFill>
                  <a:srgbClr val="000000"/>
                </a:solidFill>
              </a:rPr>
              <a:t>Jiang, Zhengxin Janet; Lee, Fung King Jackie</a:t>
            </a:r>
            <a:endParaRPr lang="zh-TW" altLang="zh-TW" sz="2800" dirty="0">
              <a:solidFill>
                <a:srgbClr val="000000"/>
              </a:solidFill>
            </a:endParaRPr>
          </a:p>
          <a:p>
            <a:pPr lvl="0">
              <a:buClr>
                <a:srgbClr val="000000"/>
              </a:buClr>
            </a:pPr>
            <a:r>
              <a:rPr lang="en-US" altLang="zh-TW" sz="2800" b="1" dirty="0">
                <a:solidFill>
                  <a:srgbClr val="000000"/>
                </a:solidFill>
              </a:rPr>
              <a:t>The Education University of Hong Kong </a:t>
            </a:r>
            <a:endParaRPr lang="en-US" altLang="zh-TW" sz="2800" u="sng" dirty="0">
              <a:solidFill>
                <a:srgbClr val="F1C23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6000" b="0" i="0" u="sng" strike="noStrike" cap="none" dirty="0">
              <a:solidFill>
                <a:srgbClr val="F1C23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115" y="3507972"/>
            <a:ext cx="2984895" cy="26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604" y="4702828"/>
            <a:ext cx="2615647" cy="185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01" y="4984158"/>
            <a:ext cx="2628596" cy="173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922625" y="883476"/>
            <a:ext cx="10515600" cy="91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42950" lvl="0" indent="-514350">
              <a:buFont typeface="+mj-lt"/>
              <a:buAutoNum type="arabicPeriod"/>
            </a:pPr>
            <a:r>
              <a:rPr lang="en-HK" altLang="zh-HK" sz="3200" dirty="0"/>
              <a:t>According to Behappy, one </a:t>
            </a:r>
            <a:r>
              <a:rPr lang="en-HK" altLang="zh-HK" sz="3200" u="sng" dirty="0" smtClean="0">
                <a:solidFill>
                  <a:srgbClr val="FF0000"/>
                </a:solidFill>
              </a:rPr>
              <a:t>should</a:t>
            </a:r>
            <a:r>
              <a:rPr lang="en-HK" altLang="zh-HK" sz="3200" dirty="0" smtClean="0"/>
              <a:t> </a:t>
            </a:r>
            <a:r>
              <a:rPr lang="en-HK" altLang="zh-HK" sz="3200" dirty="0"/>
              <a:t>make efforts to be healthy</a:t>
            </a:r>
            <a:r>
              <a:rPr lang="en-HK" altLang="zh-HK" sz="3200" dirty="0" smtClean="0"/>
              <a:t>.</a:t>
            </a:r>
          </a:p>
          <a:p>
            <a:pPr marL="742950" lvl="0" indent="-514350">
              <a:buFont typeface="+mj-lt"/>
              <a:buAutoNum type="arabicPeriod"/>
            </a:pPr>
            <a:r>
              <a:rPr lang="en-HK" altLang="zh-HK" sz="3200" dirty="0" smtClean="0"/>
              <a:t>John </a:t>
            </a:r>
            <a:r>
              <a:rPr lang="en-HK" altLang="zh-HK" sz="3200" u="sng" dirty="0" smtClean="0">
                <a:solidFill>
                  <a:srgbClr val="FF0000"/>
                </a:solidFill>
              </a:rPr>
              <a:t>could / should</a:t>
            </a:r>
            <a:r>
              <a:rPr lang="en-HK" altLang="zh-HK" sz="3200" dirty="0" smtClean="0"/>
              <a:t> </a:t>
            </a:r>
            <a:r>
              <a:rPr lang="en-HK" altLang="zh-HK" sz="3200" dirty="0"/>
              <a:t>begin with having healthy food to keep healthy. </a:t>
            </a:r>
            <a:endParaRPr lang="en-HK" altLang="zh-HK" sz="3200" dirty="0" smtClean="0"/>
          </a:p>
          <a:p>
            <a:pPr marL="742950" lvl="0" indent="-514350">
              <a:buFont typeface="+mj-lt"/>
              <a:buAutoNum type="arabicPeriod"/>
            </a:pPr>
            <a:r>
              <a:rPr lang="en-HK" altLang="zh-HK" sz="3200" dirty="0" smtClean="0"/>
              <a:t>John </a:t>
            </a:r>
            <a:r>
              <a:rPr lang="en-HK" altLang="zh-HK" sz="3200" u="sng" dirty="0" smtClean="0">
                <a:solidFill>
                  <a:srgbClr val="FF0000"/>
                </a:solidFill>
              </a:rPr>
              <a:t>could / can / should / ought to</a:t>
            </a:r>
            <a:r>
              <a:rPr lang="en-HK" altLang="zh-HK" sz="3200" dirty="0" smtClean="0"/>
              <a:t> </a:t>
            </a:r>
            <a:r>
              <a:rPr lang="en-HK" altLang="zh-HK" sz="3200" dirty="0"/>
              <a:t>do exercise regularly to keep himself energetic</a:t>
            </a:r>
            <a:r>
              <a:rPr lang="en-HK" altLang="zh-HK" sz="3200" dirty="0" smtClean="0"/>
              <a:t>.</a:t>
            </a:r>
          </a:p>
          <a:p>
            <a:pPr marL="742950" lvl="0" indent="-514350">
              <a:buFont typeface="+mj-lt"/>
              <a:buAutoNum type="arabicPeriod"/>
            </a:pPr>
            <a:r>
              <a:rPr lang="en-HK" altLang="zh-HK" sz="3200" dirty="0" smtClean="0"/>
              <a:t>John </a:t>
            </a:r>
            <a:r>
              <a:rPr lang="en-HK" altLang="zh-HK" sz="3200" u="sng" dirty="0" smtClean="0">
                <a:solidFill>
                  <a:srgbClr val="FF0000"/>
                </a:solidFill>
              </a:rPr>
              <a:t>could / can / should / ought to</a:t>
            </a:r>
            <a:r>
              <a:rPr lang="en-HK" altLang="zh-HK" sz="3200" dirty="0" smtClean="0"/>
              <a:t> </a:t>
            </a:r>
            <a:r>
              <a:rPr lang="en-HK" altLang="zh-HK" sz="3200" dirty="0"/>
              <a:t>play and have fun with his classmates.</a:t>
            </a:r>
            <a:endParaRPr lang="zh-TW" altLang="zh-HK" sz="3200" dirty="0"/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200" y="5193349"/>
            <a:ext cx="5341499" cy="17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814" y="5193349"/>
            <a:ext cx="2240885" cy="17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3121"/>
              </p:ext>
            </p:extLst>
          </p:nvPr>
        </p:nvGraphicFramePr>
        <p:xfrm>
          <a:off x="847628" y="936429"/>
          <a:ext cx="9134571" cy="5885777"/>
        </p:xfrm>
        <a:graphic>
          <a:graphicData uri="http://schemas.openxmlformats.org/drawingml/2006/table">
            <a:tbl>
              <a:tblPr>
                <a:tableStyleId>{FDDA6C80-D6B8-4D4A-963B-E78431708976}</a:tableStyleId>
              </a:tblPr>
              <a:tblGrid>
                <a:gridCol w="1984653"/>
                <a:gridCol w="1503994"/>
                <a:gridCol w="3767739"/>
                <a:gridCol w="1878185"/>
              </a:tblGrid>
              <a:tr h="596733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8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HK" sz="2800" dirty="0">
                          <a:effectLst/>
                        </a:rPr>
                        <a:t>Modal verbs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HK" sz="2800" i="1" dirty="0">
                          <a:effectLst/>
                        </a:rPr>
                        <a:t>I, You, He, She, We</a:t>
                      </a:r>
                      <a:r>
                        <a:rPr lang="en-HK" sz="2800" dirty="0">
                          <a:effectLst/>
                        </a:rPr>
                        <a:t>, etc.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HK" sz="2800" i="1" dirty="0">
                          <a:solidFill>
                            <a:srgbClr val="FF0000"/>
                          </a:solidFill>
                          <a:effectLst/>
                        </a:rPr>
                        <a:t>should, could, can, ought to, had better...</a:t>
                      </a:r>
                      <a:endParaRPr lang="en-US" sz="28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HK" sz="2800" dirty="0">
                          <a:effectLst/>
                        </a:rPr>
                        <a:t>Base verb form</a:t>
                      </a:r>
                      <a:endParaRPr lang="en-US" sz="2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HK" sz="2800" dirty="0">
                          <a:effectLst/>
                        </a:rPr>
                        <a:t>(e.g</a:t>
                      </a:r>
                      <a:r>
                        <a:rPr lang="en-HK" sz="2800" i="1" dirty="0">
                          <a:effectLst/>
                        </a:rPr>
                        <a:t>. keep, start</a:t>
                      </a:r>
                      <a:r>
                        <a:rPr lang="en-HK" sz="2800" dirty="0">
                          <a:effectLst/>
                        </a:rPr>
                        <a:t>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HK" sz="2800" dirty="0">
                          <a:effectLst/>
                        </a:rPr>
                        <a:t>Question form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HK" sz="2800" i="1" dirty="0">
                          <a:effectLst/>
                        </a:rPr>
                        <a:t> </a:t>
                      </a:r>
                      <a:r>
                        <a:rPr lang="en-HK" sz="2800" i="1" dirty="0">
                          <a:solidFill>
                            <a:srgbClr val="FF0000"/>
                          </a:solidFill>
                          <a:effectLst/>
                        </a:rPr>
                        <a:t>Why don't’ you …? </a:t>
                      </a:r>
                      <a:endParaRPr lang="en-US" sz="28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5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HK" sz="2800" dirty="0">
                          <a:effectLst/>
                        </a:rPr>
                        <a:t>Imperative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HK" sz="2800" i="1" dirty="0">
                          <a:solidFill>
                            <a:srgbClr val="FF0000"/>
                          </a:solidFill>
                          <a:effectLst/>
                        </a:rPr>
                        <a:t>Have some fun with your friends</a:t>
                      </a:r>
                      <a:endParaRPr lang="en-US" sz="28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4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HK" sz="2800" dirty="0">
                          <a:effectLst/>
                        </a:rPr>
                        <a:t>Others I know</a:t>
                      </a:r>
                      <a:endParaRPr lang="en-US" sz="2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HK" sz="2800" dirty="0"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HK" sz="2800" i="1" dirty="0">
                          <a:solidFill>
                            <a:srgbClr val="FF0000"/>
                          </a:solidFill>
                          <a:effectLst/>
                        </a:rPr>
                        <a:t>If I were you, I would …</a:t>
                      </a:r>
                      <a:endParaRPr lang="en-US" sz="28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0961" y="311085"/>
            <a:ext cx="3828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To give suggestions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838200" y="638250"/>
            <a:ext cx="10515600" cy="553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indent="-685800">
              <a:lnSpc>
                <a:spcPct val="15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+mj-lt"/>
                <a:ea typeface="Merriweather"/>
                <a:cs typeface="Merriweather"/>
                <a:sym typeface="Merriweather"/>
              </a:rPr>
              <a:t>Read 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Fjalla One"/>
                <a:cs typeface="Fjalla One"/>
                <a:sym typeface="Fjalla One"/>
              </a:rPr>
              <a:t>another post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Merriweather"/>
                <a:cs typeface="Merriweather"/>
                <a:sym typeface="Merriweather"/>
              </a:rPr>
              <a:t> on your worksheet and 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ea typeface="Merriweather"/>
                <a:cs typeface="Merriweather"/>
                <a:sym typeface="Merriweather"/>
              </a:rPr>
              <a:t>write a reply</a:t>
            </a:r>
            <a:r>
              <a:rPr lang="en-US" sz="4000" dirty="0" smtClean="0">
                <a:solidFill>
                  <a:schemeClr val="tx1"/>
                </a:solidFill>
                <a:latin typeface="+mj-lt"/>
                <a:ea typeface="Merriweather"/>
                <a:cs typeface="Merriweather"/>
                <a:sym typeface="Merriweather"/>
              </a:rPr>
              <a:t>. </a:t>
            </a:r>
          </a:p>
          <a:p>
            <a:pPr marL="685800" indent="-685800">
              <a:lnSpc>
                <a:spcPct val="150000"/>
              </a:lnSpc>
              <a:spcBef>
                <a:spcPts val="0"/>
              </a:spcBef>
            </a:pPr>
            <a:endParaRPr lang="en-US" sz="4000" dirty="0">
              <a:solidFill>
                <a:schemeClr val="tx1"/>
              </a:solidFill>
              <a:latin typeface="+mj-lt"/>
              <a:ea typeface="Merriweather"/>
              <a:cs typeface="Merriweather"/>
              <a:sym typeface="Merriweather"/>
            </a:endParaRPr>
          </a:p>
          <a:p>
            <a:pPr marL="457200" lvl="0" indent="-533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4000" dirty="0">
                <a:latin typeface="+mj-lt"/>
                <a:ea typeface="Merriweather"/>
                <a:cs typeface="Merriweather"/>
                <a:sym typeface="Merriweather"/>
              </a:rPr>
              <a:t>Pay special attention </a:t>
            </a:r>
            <a:r>
              <a:rPr lang="en-US" sz="4000" dirty="0" smtClean="0">
                <a:latin typeface="+mj-lt"/>
                <a:ea typeface="Merriweather"/>
                <a:cs typeface="Merriweather"/>
                <a:sym typeface="Merriweather"/>
              </a:rPr>
              <a:t>to </a:t>
            </a:r>
            <a:r>
              <a:rPr lang="en-US" sz="4000" dirty="0">
                <a:latin typeface="+mj-lt"/>
                <a:ea typeface="Merriweather"/>
                <a:cs typeface="Merriweather"/>
                <a:sym typeface="Merriweather"/>
              </a:rPr>
              <a:t>how to </a:t>
            </a:r>
            <a:r>
              <a:rPr lang="en-US" sz="4000" u="sng" dirty="0">
                <a:solidFill>
                  <a:srgbClr val="0070C0"/>
                </a:solidFill>
                <a:latin typeface="+mj-lt"/>
                <a:ea typeface="Limelight"/>
                <a:cs typeface="Limelight"/>
                <a:sym typeface="Limelight"/>
              </a:rPr>
              <a:t>give suggestions</a:t>
            </a:r>
            <a:r>
              <a:rPr lang="en-US" sz="4000" dirty="0">
                <a:solidFill>
                  <a:srgbClr val="0070C0"/>
                </a:solidFill>
                <a:latin typeface="+mj-lt"/>
                <a:ea typeface="Merriweather"/>
                <a:cs typeface="Merriweather"/>
                <a:sym typeface="Merriweather"/>
              </a:rPr>
              <a:t>. 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729047" y="1213925"/>
            <a:ext cx="10142913" cy="473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 b="0" i="0" u="none" strike="noStrike" cap="none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Raleway"/>
              </a:rPr>
              <a:t>Last lesson…</a:t>
            </a:r>
          </a:p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iret One"/>
              <a:buChar char="•"/>
            </a:pPr>
            <a:endParaRPr lang="en-US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Raleway"/>
              </a:rPr>
              <a:t>We learned how to write </a:t>
            </a:r>
            <a:r>
              <a:rPr lang="en-US" sz="3600" b="1" i="0" u="none" strike="noStrike" cap="none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Raleway"/>
              </a:rPr>
              <a:t>a recipe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Raleway"/>
              </a:rPr>
              <a:t> and give </a:t>
            </a:r>
            <a:r>
              <a:rPr lang="en-US" sz="3600" b="1" i="0" u="none" strike="noStrike" cap="none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Raleway"/>
              </a:rPr>
              <a:t>instructions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Raleway"/>
              </a:rPr>
              <a:t> using imperatives!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iret One"/>
              <a:buChar char="•"/>
            </a:pPr>
            <a:endParaRPr lang="en-US" sz="3600" b="0" i="0" u="none" strike="noStrike" cap="none" dirty="0">
              <a:solidFill>
                <a:schemeClr val="dk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Raleway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HK" sz="4800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Raleway"/>
              </a:rPr>
              <a:t>This </a:t>
            </a:r>
            <a:r>
              <a:rPr lang="en-US" altLang="zh-HK" sz="4800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Raleway"/>
              </a:rPr>
              <a:t>lesson…</a:t>
            </a:r>
          </a:p>
          <a:p>
            <a:pPr lvl="0" indent="-279400">
              <a:spcBef>
                <a:spcPts val="0"/>
              </a:spcBef>
              <a:buFont typeface="Poiret One"/>
              <a:buChar char="•"/>
            </a:pPr>
            <a:endParaRPr lang="en-US" altLang="zh-HK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Raleway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HK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Raleway"/>
              </a:rPr>
              <a:t>We </a:t>
            </a:r>
            <a:r>
              <a:rPr lang="en-US" altLang="zh-HK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Raleway"/>
              </a:rPr>
              <a:t>will learn </a:t>
            </a:r>
            <a:r>
              <a:rPr lang="en-US" altLang="zh-HK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Raleway"/>
              </a:rPr>
              <a:t>how to </a:t>
            </a:r>
            <a:r>
              <a:rPr lang="en-US" altLang="zh-HK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Raleway"/>
              </a:rPr>
              <a:t>give </a:t>
            </a:r>
            <a:r>
              <a:rPr lang="en-US" altLang="zh-HK" sz="36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Raleway"/>
              </a:rPr>
              <a:t>suggestions</a:t>
            </a:r>
            <a:r>
              <a:rPr lang="en-US" altLang="zh-HK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Raleway"/>
              </a:rPr>
              <a:t> using various sentence types!</a:t>
            </a:r>
            <a:endParaRPr lang="en-US" altLang="zh-HK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Raleway"/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12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290161" y="365125"/>
            <a:ext cx="82992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+mj-lt"/>
                <a:ea typeface="Fjalla One"/>
                <a:cs typeface="Fjalla One"/>
                <a:sym typeface="Fjalla One"/>
              </a:rPr>
              <a:t>Cooking problems!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1038700" y="1690824"/>
            <a:ext cx="10549800" cy="1951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0" i="0" u="none" strike="noStrike" cap="none" dirty="0" smtClean="0">
                <a:solidFill>
                  <a:schemeClr val="dk1"/>
                </a:solidFill>
                <a:latin typeface="+mj-lt"/>
                <a:ea typeface="Poiret One"/>
                <a:cs typeface="Poiret One"/>
                <a:sym typeface="Poiret One"/>
              </a:rPr>
              <a:t>You tried </a:t>
            </a:r>
            <a:r>
              <a:rPr lang="en-US" sz="3600" dirty="0" smtClean="0">
                <a:latin typeface="+mj-lt"/>
                <a:ea typeface="Poiret One"/>
                <a:cs typeface="Poiret One"/>
                <a:sym typeface="Poiret One"/>
              </a:rPr>
              <a:t>some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+mj-lt"/>
                <a:ea typeface="Poiret One"/>
                <a:cs typeface="Poiret One"/>
                <a:sym typeface="Poiret One"/>
              </a:rPr>
              <a:t> recipes, </a:t>
            </a:r>
            <a:r>
              <a:rPr lang="en-US" sz="3600" dirty="0" smtClean="0">
                <a:latin typeface="+mj-lt"/>
                <a:ea typeface="Poiret One"/>
                <a:cs typeface="Poiret One"/>
                <a:sym typeface="Poiret One"/>
              </a:rPr>
              <a:t>and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+mj-lt"/>
                <a:ea typeface="Poiret One"/>
                <a:cs typeface="Poiret One"/>
                <a:sym typeface="Poiret One"/>
              </a:rPr>
              <a:t>found some </a:t>
            </a:r>
            <a:r>
              <a:rPr lang="en-US" sz="3600" b="0" i="0" u="none" strike="noStrike" cap="none" dirty="0" smtClean="0">
                <a:solidFill>
                  <a:srgbClr val="FF0000"/>
                </a:solidFill>
                <a:latin typeface="+mj-lt"/>
                <a:ea typeface="Fjalla One"/>
                <a:cs typeface="Fjalla One"/>
                <a:sym typeface="Fjalla One"/>
              </a:rPr>
              <a:t>cooking </a:t>
            </a:r>
            <a:r>
              <a:rPr lang="en-US" sz="3600" b="0" i="0" u="none" strike="noStrike" cap="none" dirty="0">
                <a:solidFill>
                  <a:srgbClr val="FF0000"/>
                </a:solidFill>
                <a:latin typeface="+mj-lt"/>
                <a:ea typeface="Fjalla One"/>
                <a:cs typeface="Fjalla One"/>
                <a:sym typeface="Fjalla One"/>
              </a:rPr>
              <a:t>problems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+mj-lt"/>
                <a:ea typeface="Poiret One"/>
                <a:cs typeface="Poiret One"/>
                <a:sym typeface="Poiret One"/>
              </a:rPr>
              <a:t>!</a:t>
            </a:r>
          </a:p>
          <a:p>
            <a:pPr marL="1651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3333"/>
              <a:buNone/>
            </a:pPr>
            <a:endParaRPr lang="en-US" sz="3600" b="0" i="0" u="none" strike="noStrike" cap="none" dirty="0" smtClean="0">
              <a:solidFill>
                <a:schemeClr val="dk1"/>
              </a:solidFill>
              <a:latin typeface="+mj-lt"/>
              <a:ea typeface="Poiret One"/>
              <a:cs typeface="Poiret One"/>
              <a:sym typeface="Poiret One"/>
            </a:endParaRPr>
          </a:p>
          <a:p>
            <a:pPr marL="1651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3333"/>
              <a:buNone/>
            </a:pPr>
            <a:r>
              <a:rPr lang="en-US" sz="3600" b="0" i="0" u="none" strike="noStrike" cap="none" dirty="0" smtClean="0">
                <a:solidFill>
                  <a:schemeClr val="dk1"/>
                </a:solidFill>
                <a:latin typeface="+mj-lt"/>
                <a:ea typeface="Poiret One"/>
                <a:cs typeface="Poiret One"/>
                <a:sym typeface="Poiret One"/>
              </a:rPr>
              <a:t>You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+mj-lt"/>
                <a:ea typeface="Poiret One"/>
                <a:cs typeface="Poiret One"/>
                <a:sym typeface="Poiret One"/>
              </a:rPr>
              <a:t>ask your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+mj-lt"/>
                <a:ea typeface="Poiret One"/>
                <a:cs typeface="Poiret One"/>
                <a:sym typeface="Poiret One"/>
              </a:rPr>
              <a:t>friends Amy and Betty for help. </a:t>
            </a:r>
            <a:r>
              <a:rPr lang="en-US" sz="3600" dirty="0">
                <a:latin typeface="+mj-lt"/>
                <a:ea typeface="Poiret One"/>
                <a:cs typeface="Poiret One"/>
                <a:sym typeface="Poiret One"/>
              </a:rPr>
              <a:t>C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+mj-lt"/>
                <a:ea typeface="Poiret One"/>
                <a:cs typeface="Poiret One"/>
                <a:sym typeface="Poiret One"/>
              </a:rPr>
              <a:t>heck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+mj-lt"/>
                <a:ea typeface="Poiret One"/>
                <a:cs typeface="Poiret One"/>
                <a:sym typeface="Poiret One"/>
              </a:rPr>
              <a:t>what they </a:t>
            </a:r>
            <a:r>
              <a:rPr lang="en-US" sz="3600" dirty="0">
                <a:latin typeface="+mj-lt"/>
                <a:ea typeface="Poiret One"/>
                <a:cs typeface="Poiret One"/>
                <a:sym typeface="Poiret One"/>
              </a:rPr>
              <a:t>say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+mj-lt"/>
                <a:ea typeface="Poiret One"/>
                <a:cs typeface="Poiret One"/>
                <a:sym typeface="Poiret One"/>
              </a:rPr>
              <a:t>!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+mj-lt"/>
                <a:ea typeface="Poiret One"/>
                <a:cs typeface="Poiret One"/>
                <a:sym typeface="Poiret One"/>
              </a:rPr>
              <a:t> 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0078" y="4527395"/>
            <a:ext cx="4428976" cy="233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60374" y="217371"/>
            <a:ext cx="2581799" cy="7764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1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74" y="3587529"/>
            <a:ext cx="1888200" cy="28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1599415" y="1367963"/>
            <a:ext cx="3830423" cy="2221800"/>
          </a:xfrm>
          <a:prstGeom prst="wedgeRoundRectCallout">
            <a:avLst>
              <a:gd name="adj1" fmla="val -68520"/>
              <a:gd name="adj2" fmla="val 44680"/>
              <a:gd name="adj3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cooked gummy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noodles that stuck together.</a:t>
            </a:r>
            <a:endParaRPr lang="en-US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0352" y="701332"/>
            <a:ext cx="2388600" cy="27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49805" y="4069882"/>
            <a:ext cx="2528100" cy="26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5936050" y="470500"/>
            <a:ext cx="3725100" cy="2221800"/>
          </a:xfrm>
          <a:prstGeom prst="wedgeRoundRectCallout">
            <a:avLst>
              <a:gd name="adj1" fmla="val 64719"/>
              <a:gd name="adj2" fmla="val -18392"/>
              <a:gd name="adj3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 in a large pot. Use lots of water. </a:t>
            </a:r>
          </a:p>
        </p:txBody>
      </p:sp>
      <p:sp>
        <p:nvSpPr>
          <p:cNvPr id="247" name="Shape 247"/>
          <p:cNvSpPr/>
          <p:nvPr/>
        </p:nvSpPr>
        <p:spPr>
          <a:xfrm>
            <a:off x="5748076" y="2923128"/>
            <a:ext cx="4364874" cy="3833253"/>
          </a:xfrm>
          <a:prstGeom prst="wedgeRoundRectCallout">
            <a:avLst>
              <a:gd name="adj1" fmla="val 57762"/>
              <a:gd name="adj2" fmla="val 11341"/>
              <a:gd name="adj3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you use more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en-US" sz="3600" dirty="0" smtClean="0">
                <a:solidFill>
                  <a:schemeClr val="dk1"/>
                </a:solidFill>
              </a:rPr>
              <a:t>? </a:t>
            </a:r>
            <a:r>
              <a:rPr lang="en-US" sz="3600" dirty="0">
                <a:solidFill>
                  <a:schemeClr val="dk1"/>
                </a:solidFill>
              </a:rPr>
              <a:t>You can cook the noodles in a </a:t>
            </a:r>
            <a:r>
              <a:rPr lang="en-US" sz="3600" dirty="0" smtClean="0">
                <a:solidFill>
                  <a:schemeClr val="dk1"/>
                </a:solidFill>
              </a:rPr>
              <a:t>large </a:t>
            </a:r>
            <a:r>
              <a:rPr lang="en-US" sz="3600" dirty="0">
                <a:solidFill>
                  <a:schemeClr val="dk1"/>
                </a:solidFill>
              </a:rPr>
              <a:t>pot. </a:t>
            </a:r>
            <a:endParaRPr lang="en-US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57357" y="4413633"/>
            <a:ext cx="2388600" cy="18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4543" y="2396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Amy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92726" y="3839054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Betty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  <p:bldP spid="2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809695" y="426625"/>
            <a:ext cx="2725800" cy="7764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2</a:t>
            </a: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68" y="3278819"/>
            <a:ext cx="2081100" cy="31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>
            <a:off x="2489621" y="1833578"/>
            <a:ext cx="3116999" cy="2821800"/>
          </a:xfrm>
          <a:prstGeom prst="wedgeRoundRectCallout">
            <a:avLst>
              <a:gd name="adj1" fmla="val -59611"/>
              <a:gd name="adj2" fmla="val 24279"/>
              <a:gd name="adj3" fmla="val 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fish fillets turned out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soggy, very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wet and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soft.</a:t>
            </a:r>
            <a:endParaRPr lang="en-US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8799" y="307249"/>
            <a:ext cx="2217600" cy="25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7595" y="3954594"/>
            <a:ext cx="2518800" cy="26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/>
          <p:nvPr/>
        </p:nvSpPr>
        <p:spPr>
          <a:xfrm>
            <a:off x="6685585" y="664124"/>
            <a:ext cx="2282700" cy="1905900"/>
          </a:xfrm>
          <a:prstGeom prst="wedgeRoundRectCallout">
            <a:avLst>
              <a:gd name="adj1" fmla="val 85292"/>
              <a:gd name="adj2" fmla="val -19840"/>
              <a:gd name="adj3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Preheat your pan.</a:t>
            </a:r>
          </a:p>
        </p:txBody>
      </p:sp>
      <p:sp>
        <p:nvSpPr>
          <p:cNvPr id="260" name="Shape 260"/>
          <p:cNvSpPr/>
          <p:nvPr/>
        </p:nvSpPr>
        <p:spPr>
          <a:xfrm>
            <a:off x="6872140" y="3770722"/>
            <a:ext cx="2964309" cy="2309568"/>
          </a:xfrm>
          <a:prstGeom prst="wedgeRoundRectCallout">
            <a:avLst>
              <a:gd name="adj1" fmla="val 55083"/>
              <a:gd name="adj2" fmla="val 5894"/>
              <a:gd name="adj3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could preheat the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pan.</a:t>
            </a: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98799" y="1558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Amy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92726" y="3839054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Betty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" y="3791919"/>
            <a:ext cx="2005500" cy="298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>
            <a:off x="1889698" y="1645878"/>
            <a:ext cx="3017100" cy="2746800"/>
          </a:xfrm>
          <a:prstGeom prst="wedgeRoundRectCallout">
            <a:avLst>
              <a:gd name="adj1" fmla="val -57051"/>
              <a:gd name="adj2" fmla="val 71867"/>
              <a:gd name="adj3" fmla="val 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food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absorbed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 much oil.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32628" y="160338"/>
            <a:ext cx="2598900" cy="278506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9254" y="4432499"/>
            <a:ext cx="2282700" cy="2425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/>
          <p:nvPr/>
        </p:nvSpPr>
        <p:spPr>
          <a:xfrm>
            <a:off x="5359018" y="550649"/>
            <a:ext cx="3691499" cy="2269800"/>
          </a:xfrm>
          <a:prstGeom prst="wedgeRoundRectCallout">
            <a:avLst>
              <a:gd name="adj1" fmla="val 79119"/>
              <a:gd name="adj2" fmla="val 17265"/>
              <a:gd name="adj3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your oil hot.</a:t>
            </a:r>
          </a:p>
        </p:txBody>
      </p:sp>
      <p:sp>
        <p:nvSpPr>
          <p:cNvPr id="271" name="Shape 271"/>
          <p:cNvSpPr/>
          <p:nvPr/>
        </p:nvSpPr>
        <p:spPr>
          <a:xfrm>
            <a:off x="5359017" y="3221548"/>
            <a:ext cx="3889199" cy="2860500"/>
          </a:xfrm>
          <a:prstGeom prst="wedgeRoundRectCallout">
            <a:avLst>
              <a:gd name="adj1" fmla="val 79501"/>
              <a:gd name="adj2" fmla="val 38740"/>
              <a:gd name="adj3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 were you, I would make my oil really hot before panfrying </a:t>
            </a:r>
            <a:r>
              <a:rPr lang="en-US" sz="3600" dirty="0" smtClean="0">
                <a:solidFill>
                  <a:schemeClr val="dk1"/>
                </a:solidFill>
              </a:rPr>
              <a:t>the food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809695" y="426625"/>
            <a:ext cx="2725800" cy="7764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</a:t>
            </a:r>
            <a:r>
              <a:rPr lang="en-US" dirty="0"/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82089" y="8898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Amy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46899" y="4201904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Betty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2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025" y="3241275"/>
            <a:ext cx="9354374" cy="361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1464200" y="663250"/>
            <a:ext cx="8797800" cy="167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just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4800" dirty="0" smtClean="0"/>
              <a:t>1) What </a:t>
            </a:r>
            <a:r>
              <a:rPr lang="en-US" sz="4800" dirty="0"/>
              <a:t>sentence type does Amy use in her suggestions? </a:t>
            </a:r>
            <a:endParaRPr lang="en-US" sz="4800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3143350" y="2500505"/>
            <a:ext cx="4090200" cy="118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ea typeface="Merriweather"/>
                <a:cs typeface="Aharoni" panose="02010803020104030203" pitchFamily="2" charset="-79"/>
                <a:sym typeface="Merriweather"/>
              </a:rPr>
              <a:t>Imperatives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025" y="3241275"/>
            <a:ext cx="9354374" cy="361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703159" y="766945"/>
            <a:ext cx="11005200" cy="167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HK" sz="3600" dirty="0" smtClean="0"/>
              <a:t>2) Betty </a:t>
            </a:r>
            <a:r>
              <a:rPr lang="en-HK" sz="3600" dirty="0"/>
              <a:t>and Amy have given you the same suggestions. But they have used different sentence structures. Whose suggestions sound better to you? Why?</a:t>
            </a:r>
            <a:endParaRPr lang="en-US" sz="36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lang="en-US" sz="3600"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14400" y="1644200"/>
            <a:ext cx="10963200" cy="408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Merriweather"/>
            </a:pPr>
            <a:r>
              <a:rPr lang="en-US" sz="3600" b="1" dirty="0"/>
              <a:t>While surfing the internet, you read a post about a boy who feels very stressed and depressed because of heavy schoolwork. </a:t>
            </a:r>
            <a:r>
              <a:rPr lang="en-US" sz="3600" b="1" dirty="0" smtClean="0"/>
              <a:t>Read the reply.</a:t>
            </a:r>
            <a:endParaRPr lang="en-US" sz="36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16949" cy="13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411</Words>
  <Application>Microsoft Office PowerPoint</Application>
  <PresentationFormat>Widescreen</PresentationFormat>
  <Paragraphs>69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Poiret One</vt:lpstr>
      <vt:lpstr>Georgia</vt:lpstr>
      <vt:lpstr>Raleway</vt:lpstr>
      <vt:lpstr>Arial Unicode MS</vt:lpstr>
      <vt:lpstr>Arial</vt:lpstr>
      <vt:lpstr>Aharoni</vt:lpstr>
      <vt:lpstr>Merriweather</vt:lpstr>
      <vt:lpstr>Limelight</vt:lpstr>
      <vt:lpstr>新細明體</vt:lpstr>
      <vt:lpstr>Fjalla One</vt:lpstr>
      <vt:lpstr>Calibri</vt:lpstr>
      <vt:lpstr>Office Theme</vt:lpstr>
      <vt:lpstr>Imperatives (Lesson 2) -  give suggestions / advice</vt:lpstr>
      <vt:lpstr>PowerPoint Presentation</vt:lpstr>
      <vt:lpstr>Cooking problems!</vt:lpstr>
      <vt:lpstr>Problem 1</vt:lpstr>
      <vt:lpstr>Problem 2</vt:lpstr>
      <vt:lpstr>Problem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Imperatives -  give instrustructions</dc:title>
  <dc:creator>LEE, Fung King Jackie</dc:creator>
  <cp:lastModifiedBy>LEE, Fung King Jackie</cp:lastModifiedBy>
  <cp:revision>52</cp:revision>
  <cp:lastPrinted>2016-05-21T09:49:15Z</cp:lastPrinted>
  <dcterms:modified xsi:type="dcterms:W3CDTF">2016-07-02T13:03:13Z</dcterms:modified>
</cp:coreProperties>
</file>