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3A3E-B12F-46C2-B29A-459F2A6138EA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03A50-C0FC-4DFB-9F41-73BD8D616A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23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7BFB3-6B95-4BF0-9894-DAF337DFE30B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29AC-BC20-4179-BA52-EEC7010C43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7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354-D40F-4A26-B6A8-752E97681A97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7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9EF8-D76D-4BE3-88D5-60B688068A18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026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6B8E-B979-49F7-B196-4E547C115BE7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5363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7059-28C7-4E52-A303-42C1C3027137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2810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7038-DC6C-48D2-A993-B8B14C60BF41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897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4151-B839-47CA-8ED3-39ECBA6AD81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040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5FCF-C5EE-4C62-98D0-C5E444835705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559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30A5-9A84-4C1E-8DDA-73C1D2415BAF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73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F122-EE7C-47FF-BCC4-A5F8DDD0A691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8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2545-90B2-4EBB-8D9C-6F3D7EE42DAF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147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0907-4337-409F-8985-6112AB62CAA9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670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325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4734D4-4A25-4F00-9C74-2D017EDD25EB}" type="datetime1">
              <a:rPr lang="zh-HK" altLang="en-US" smtClean="0"/>
              <a:t>26/9/2019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3A346D-6116-4EA0-B275-D984A0D8FD7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6000" dirty="0" smtClean="0"/>
              <a:t>Type 1 Conditional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Chau Ka Ying</a:t>
            </a:r>
          </a:p>
          <a:p>
            <a:pPr marL="0" indent="0">
              <a:buNone/>
            </a:pPr>
            <a:r>
              <a:rPr lang="en-US" altLang="zh-TW" dirty="0" smtClean="0"/>
              <a:t>The Hong Kong Institute of Education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9419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4)   If </a:t>
            </a:r>
            <a:r>
              <a:rPr lang="en-US" altLang="zh-HK" sz="4000" dirty="0" smtClean="0">
                <a:solidFill>
                  <a:srgbClr val="7030A0"/>
                </a:solidFill>
              </a:rPr>
              <a:t>you</a:t>
            </a:r>
            <a:r>
              <a:rPr lang="en-US" altLang="zh-HK" dirty="0" smtClean="0"/>
              <a:t> _______ (put) a broom upside down     behind the door , _____________________.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2072939" cy="29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9663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5)   If </a:t>
            </a:r>
            <a:r>
              <a:rPr lang="en-US" altLang="zh-HK" sz="4000" dirty="0" smtClean="0">
                <a:solidFill>
                  <a:srgbClr val="7030A0"/>
                </a:solidFill>
              </a:rPr>
              <a:t>you</a:t>
            </a:r>
            <a:r>
              <a:rPr lang="en-US" altLang="zh-HK" dirty="0" smtClean="0"/>
              <a:t> _______ (open) an umbrella inside your house , _____________________.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645024"/>
            <a:ext cx="2966032" cy="298307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462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6"/>
            </a:pPr>
            <a:r>
              <a:rPr lang="en-US" altLang="zh-HK" dirty="0" smtClean="0"/>
              <a:t>If </a:t>
            </a:r>
            <a:r>
              <a:rPr lang="en-US" altLang="zh-HK" sz="4000" dirty="0" smtClean="0">
                <a:solidFill>
                  <a:srgbClr val="7030A0"/>
                </a:solidFill>
              </a:rPr>
              <a:t>you</a:t>
            </a:r>
            <a:r>
              <a:rPr lang="en-US" altLang="zh-HK" dirty="0" smtClean="0"/>
              <a:t> _______ (break) a mirror,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__________________________________.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9" y="3717032"/>
            <a:ext cx="3463032" cy="259727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89040"/>
            <a:ext cx="3600400" cy="238826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462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18831"/>
              </p:ext>
            </p:extLst>
          </p:nvPr>
        </p:nvGraphicFramePr>
        <p:xfrm>
          <a:off x="251520" y="692696"/>
          <a:ext cx="4032448" cy="561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233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4000" dirty="0" smtClean="0"/>
                        <a:t>If clause </a:t>
                      </a:r>
                      <a:endParaRPr lang="zh-HK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If you </a:t>
                      </a:r>
                      <a:r>
                        <a:rPr lang="en-US" altLang="zh-HK" sz="2800" b="1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US" altLang="zh-HK" sz="2800" dirty="0" smtClean="0"/>
                        <a:t> not study hard,</a:t>
                      </a:r>
                      <a:r>
                        <a:rPr lang="en-US" altLang="zh-HK" sz="2800" baseline="0" dirty="0" smtClean="0"/>
                        <a:t>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If you </a:t>
                      </a:r>
                      <a:r>
                        <a:rPr lang="en-US" altLang="zh-HK" sz="2800" b="1" dirty="0" smtClean="0">
                          <a:solidFill>
                            <a:srgbClr val="FF0000"/>
                          </a:solidFill>
                        </a:rPr>
                        <a:t>follow</a:t>
                      </a:r>
                      <a:r>
                        <a:rPr lang="en-US" altLang="zh-HK" sz="2800" dirty="0" smtClean="0"/>
                        <a:t> the school</a:t>
                      </a:r>
                      <a:r>
                        <a:rPr lang="en-US" altLang="zh-HK" sz="2800" baseline="0" dirty="0" smtClean="0"/>
                        <a:t> rules,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If you ever </a:t>
                      </a:r>
                      <a:r>
                        <a:rPr lang="en-US" altLang="zh-HK" sz="2800" b="1" dirty="0" smtClean="0">
                          <a:solidFill>
                            <a:srgbClr val="FF0000"/>
                          </a:solidFill>
                        </a:rPr>
                        <a:t>find</a:t>
                      </a:r>
                      <a:r>
                        <a:rPr lang="en-US" altLang="zh-HK" sz="2800" dirty="0" smtClean="0"/>
                        <a:t> yourself</a:t>
                      </a:r>
                      <a:r>
                        <a:rPr lang="en-US" altLang="zh-HK" sz="2800" baseline="0" dirty="0" smtClean="0"/>
                        <a:t> lost and all alone,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707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368341"/>
              </p:ext>
            </p:extLst>
          </p:nvPr>
        </p:nvGraphicFramePr>
        <p:xfrm>
          <a:off x="4716016" y="692696"/>
          <a:ext cx="4320480" cy="55864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6177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4400" dirty="0" smtClean="0"/>
                        <a:t>Main clause </a:t>
                      </a:r>
                      <a:endParaRPr lang="zh-HK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you</a:t>
                      </a:r>
                      <a:r>
                        <a:rPr lang="en-US" altLang="zh-HK" sz="2800" baseline="0" dirty="0" smtClean="0"/>
                        <a:t> </a:t>
                      </a:r>
                      <a:r>
                        <a:rPr lang="en-US" altLang="zh-HK" sz="2800" b="1" baseline="0" dirty="0" smtClean="0">
                          <a:solidFill>
                            <a:srgbClr val="FF0000"/>
                          </a:solidFill>
                        </a:rPr>
                        <a:t>will get </a:t>
                      </a:r>
                      <a:r>
                        <a:rPr lang="en-US" altLang="zh-HK" sz="2800" baseline="0" dirty="0" smtClean="0"/>
                        <a:t>failing marks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Oh,</a:t>
                      </a:r>
                      <a:r>
                        <a:rPr lang="en-US" altLang="zh-HK" sz="2800" baseline="0" dirty="0" smtClean="0"/>
                        <a:t> Miss Chan </a:t>
                      </a:r>
                      <a:r>
                        <a:rPr lang="en-US" altLang="zh-HK" sz="2800" b="1" i="0" baseline="0" dirty="0" smtClean="0">
                          <a:solidFill>
                            <a:srgbClr val="FF0000"/>
                          </a:solidFill>
                        </a:rPr>
                        <a:t>will stand </a:t>
                      </a:r>
                      <a:r>
                        <a:rPr lang="en-US" altLang="zh-HK" sz="2800" baseline="0" dirty="0" smtClean="0"/>
                        <a:t>by you.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Miss</a:t>
                      </a:r>
                      <a:r>
                        <a:rPr lang="en-US" altLang="zh-HK" sz="2800" baseline="0" dirty="0" smtClean="0"/>
                        <a:t> Chan </a:t>
                      </a:r>
                      <a:r>
                        <a:rPr lang="en-US" altLang="zh-HK" sz="2800" b="1" baseline="0" dirty="0" smtClean="0">
                          <a:solidFill>
                            <a:srgbClr val="FF0000"/>
                          </a:solidFill>
                        </a:rPr>
                        <a:t>won’t punish </a:t>
                      </a:r>
                      <a:r>
                        <a:rPr lang="en-US" altLang="zh-HK" sz="2800" baseline="0" dirty="0" smtClean="0"/>
                        <a:t>you 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r>
                        <a:rPr lang="en-US" altLang="zh-HK" sz="2800" dirty="0" smtClean="0"/>
                        <a:t>Miss Chan </a:t>
                      </a:r>
                      <a:r>
                        <a:rPr lang="en-US" altLang="zh-HK" sz="2800" b="1" dirty="0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altLang="zh-HK" sz="2800" b="1" baseline="0" dirty="0" smtClean="0">
                          <a:solidFill>
                            <a:srgbClr val="FF0000"/>
                          </a:solidFill>
                        </a:rPr>
                        <a:t> stand </a:t>
                      </a:r>
                      <a:r>
                        <a:rPr lang="en-US" altLang="zh-HK" sz="2800" baseline="0" dirty="0" smtClean="0"/>
                        <a:t>by you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070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23528" y="188640"/>
            <a:ext cx="540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800" dirty="0"/>
              <a:t>9</a:t>
            </a:r>
            <a:r>
              <a:rPr lang="en-US" altLang="zh-HK" sz="2800" dirty="0" smtClean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1902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zh-TW" sz="3200" i="1" dirty="0">
                <a:solidFill>
                  <a:srgbClr val="0070C0"/>
                </a:solidFill>
              </a:rPr>
              <a:t>Miss Chan will stand by </a:t>
            </a:r>
            <a:r>
              <a:rPr lang="en-GB" altLang="zh-TW" sz="3200" i="1" dirty="0" smtClean="0">
                <a:solidFill>
                  <a:srgbClr val="0070C0"/>
                </a:solidFill>
              </a:rPr>
              <a:t>you</a:t>
            </a:r>
            <a:endParaRPr lang="zh-TW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dirty="0" smtClean="0"/>
              <a:t>If </a:t>
            </a:r>
            <a:r>
              <a:rPr lang="en-GB" altLang="zh-TW" dirty="0"/>
              <a:t>you </a:t>
            </a:r>
            <a:r>
              <a:rPr lang="en-GB" altLang="zh-TW" b="1" dirty="0"/>
              <a:t>do not </a:t>
            </a:r>
            <a:r>
              <a:rPr lang="en-GB" altLang="zh-TW" dirty="0"/>
              <a:t>study hard, you </a:t>
            </a:r>
            <a:r>
              <a:rPr lang="en-GB" altLang="zh-TW" b="1" dirty="0"/>
              <a:t>will get</a:t>
            </a:r>
            <a:r>
              <a:rPr lang="en-GB" altLang="zh-TW" dirty="0"/>
              <a:t> failing marks. </a:t>
            </a:r>
            <a:br>
              <a:rPr lang="en-GB" altLang="zh-TW" dirty="0"/>
            </a:br>
            <a:r>
              <a:rPr lang="en-GB" altLang="zh-TW" dirty="0"/>
              <a:t>If you </a:t>
            </a:r>
            <a:r>
              <a:rPr lang="en-GB" altLang="zh-TW" b="1" dirty="0"/>
              <a:t>follow</a:t>
            </a:r>
            <a:r>
              <a:rPr lang="en-GB" altLang="zh-TW" dirty="0"/>
              <a:t> the school rules, Miss Chan </a:t>
            </a:r>
            <a:r>
              <a:rPr lang="en-GB" altLang="zh-TW" b="1" dirty="0"/>
              <a:t>won’t punish </a:t>
            </a:r>
            <a:r>
              <a:rPr lang="en-GB" altLang="zh-TW" dirty="0"/>
              <a:t>you. </a:t>
            </a:r>
            <a:br>
              <a:rPr lang="en-GB" altLang="zh-TW" dirty="0"/>
            </a:br>
            <a:r>
              <a:rPr lang="en-GB" altLang="zh-TW" dirty="0"/>
              <a:t>If you ever </a:t>
            </a:r>
            <a:r>
              <a:rPr lang="en-GB" altLang="zh-TW" b="1" dirty="0"/>
              <a:t>find </a:t>
            </a:r>
            <a:r>
              <a:rPr lang="en-GB" altLang="zh-TW" dirty="0"/>
              <a:t>yourself lost and all alone, </a:t>
            </a:r>
            <a:br>
              <a:rPr lang="en-GB" altLang="zh-TW" dirty="0"/>
            </a:br>
            <a:r>
              <a:rPr lang="en-GB" altLang="zh-TW" dirty="0"/>
              <a:t>be positive and talk to me, Miss Chan </a:t>
            </a:r>
            <a:r>
              <a:rPr lang="en-GB" altLang="zh-TW" b="1" dirty="0"/>
              <a:t>will stand </a:t>
            </a:r>
            <a:r>
              <a:rPr lang="en-GB" altLang="zh-TW" dirty="0"/>
              <a:t>by you, </a:t>
            </a:r>
            <a:br>
              <a:rPr lang="en-GB" altLang="zh-TW" dirty="0"/>
            </a:br>
            <a:r>
              <a:rPr lang="en-GB" altLang="zh-TW" dirty="0"/>
              <a:t>Oh, Miss Chan </a:t>
            </a:r>
            <a:r>
              <a:rPr lang="en-GB" altLang="zh-TW" b="1" dirty="0"/>
              <a:t>will stand</a:t>
            </a:r>
            <a:r>
              <a:rPr lang="en-GB" altLang="zh-TW" dirty="0"/>
              <a:t> by you.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14</a:t>
            </a:fld>
            <a:endParaRPr lang="zh-HK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823" y="116633"/>
            <a:ext cx="22288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9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rgbClr val="0070C0"/>
                </a:solidFill>
              </a:rPr>
              <a:t>10. Song writing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TW" dirty="0" smtClean="0"/>
              <a:t>Refer </a:t>
            </a:r>
            <a:r>
              <a:rPr lang="en-GB" altLang="zh-TW" dirty="0"/>
              <a:t>to the melody of the song </a:t>
            </a:r>
            <a:r>
              <a:rPr lang="en-US" altLang="zh-TW" i="1" dirty="0"/>
              <a:t>My Love Will Get You Home. </a:t>
            </a:r>
            <a:r>
              <a:rPr lang="en-US" altLang="zh-TW" dirty="0"/>
              <a:t>In pairs/groups, choose a topic from the following and rewrite the lyrics using 1</a:t>
            </a:r>
            <a:r>
              <a:rPr lang="en-US" altLang="zh-TW" baseline="30000" dirty="0"/>
              <a:t>st</a:t>
            </a:r>
            <a:r>
              <a:rPr lang="en-US" altLang="zh-TW" dirty="0"/>
              <a:t> conditional </a:t>
            </a:r>
            <a:r>
              <a:rPr lang="en-US" altLang="zh-TW" dirty="0" smtClean="0"/>
              <a:t>sentences. 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15</a:t>
            </a:fld>
            <a:endParaRPr lang="zh-HK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40286"/>
              </p:ext>
            </p:extLst>
          </p:nvPr>
        </p:nvGraphicFramePr>
        <p:xfrm>
          <a:off x="755576" y="3933056"/>
          <a:ext cx="7776864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3479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</a:rPr>
                        <a:t>1. </a:t>
                      </a:r>
                      <a:r>
                        <a:rPr lang="en-GB" sz="2200" kern="100" dirty="0">
                          <a:effectLst/>
                          <a:latin typeface="Calibri"/>
                          <a:ea typeface="新細明體"/>
                        </a:rPr>
                        <a:t>Chinese superstitions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e.g. If you cut your nails at night,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254000" indent="203200"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you will meet ghost</a:t>
                      </a:r>
                      <a:r>
                        <a:rPr lang="en-GB" sz="22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l</a:t>
                      </a: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y things. 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2. </a:t>
                      </a:r>
                      <a:r>
                        <a:rPr lang="en-GB" sz="2200" kern="100" dirty="0">
                          <a:effectLst/>
                          <a:latin typeface="Calibri"/>
                          <a:ea typeface="新細明體"/>
                        </a:rPr>
                        <a:t>misbehaviours in schools</a:t>
                      </a:r>
                      <a:endParaRPr lang="zh-TW" sz="2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e.g.</a:t>
                      </a: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</a:rPr>
                        <a:t> I</a:t>
                      </a:r>
                      <a:r>
                        <a:rPr lang="en-GB" sz="2200" kern="100" dirty="0">
                          <a:effectLst/>
                          <a:latin typeface="Calibri"/>
                          <a:ea typeface="新細明體"/>
                        </a:rPr>
                        <a:t>f you don’t do your homework, 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indent="406400"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新細明體"/>
                        </a:rPr>
                        <a:t>you will be in trouble</a:t>
                      </a:r>
                      <a:r>
                        <a:rPr lang="en-GB" sz="2200" kern="100" dirty="0" smtClean="0">
                          <a:effectLst/>
                          <a:latin typeface="Calibri"/>
                          <a:ea typeface="新細明體"/>
                        </a:rPr>
                        <a:t>.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3. or your creative </a:t>
                      </a:r>
                      <a:r>
                        <a:rPr lang="en-GB" sz="2200" kern="1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idea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188641"/>
            <a:ext cx="237626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49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HK" sz="2700" dirty="0" smtClean="0"/>
              <a:t>1.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When you are unhappy, what will you do? 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altLang="zh-HK" sz="4400" dirty="0" smtClean="0">
                <a:solidFill>
                  <a:schemeClr val="tx1"/>
                </a:solidFill>
              </a:rPr>
              <a:t>Who will you turn to? </a:t>
            </a:r>
            <a:endParaRPr lang="zh-HK" altLang="en-US" sz="44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17032"/>
            <a:ext cx="3672408" cy="27390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7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zh-HK" dirty="0" smtClean="0"/>
              <a:t>2. </a:t>
            </a:r>
          </a:p>
          <a:p>
            <a:pPr marL="0" indent="0">
              <a:buNone/>
            </a:pPr>
            <a:r>
              <a:rPr lang="en-GB" altLang="zh-HK" dirty="0" smtClean="0"/>
              <a:t>If </a:t>
            </a:r>
            <a:r>
              <a:rPr lang="en-GB" altLang="zh-HK" dirty="0"/>
              <a:t>you wander off too far,</a:t>
            </a:r>
            <a:endParaRPr lang="zh-TW" altLang="zh-HK" dirty="0"/>
          </a:p>
          <a:p>
            <a:pPr marL="0" indent="0">
              <a:buNone/>
            </a:pPr>
            <a:r>
              <a:rPr lang="en-GB" altLang="zh-HK" dirty="0"/>
              <a:t>my love will get you </a:t>
            </a:r>
            <a:r>
              <a:rPr lang="en-GB" altLang="zh-HK" dirty="0" smtClean="0"/>
              <a:t>home.</a:t>
            </a:r>
          </a:p>
          <a:p>
            <a:pPr marL="0" indent="0">
              <a:buNone/>
            </a:pPr>
            <a:r>
              <a:rPr lang="en-GB" altLang="zh-HK" dirty="0" smtClean="0"/>
              <a:t>If </a:t>
            </a:r>
            <a:r>
              <a:rPr lang="en-GB" altLang="zh-HK" dirty="0"/>
              <a:t>you follow the wrong star, </a:t>
            </a:r>
            <a:endParaRPr lang="zh-TW" altLang="zh-HK" dirty="0"/>
          </a:p>
          <a:p>
            <a:pPr marL="0" indent="0">
              <a:buNone/>
            </a:pPr>
            <a:r>
              <a:rPr lang="en-GB" altLang="zh-HK" dirty="0"/>
              <a:t>my love will get you home. </a:t>
            </a:r>
            <a:br>
              <a:rPr lang="en-GB" altLang="zh-HK" dirty="0"/>
            </a:br>
            <a:r>
              <a:rPr lang="en-GB" altLang="zh-HK" dirty="0"/>
              <a:t>If you ever find yourself, </a:t>
            </a:r>
            <a:endParaRPr lang="zh-TW" altLang="zh-HK" dirty="0"/>
          </a:p>
          <a:p>
            <a:pPr marL="0" indent="0">
              <a:buNone/>
            </a:pPr>
            <a:r>
              <a:rPr lang="en-GB" altLang="zh-HK" dirty="0" smtClean="0"/>
              <a:t>lost </a:t>
            </a:r>
            <a:r>
              <a:rPr lang="en-GB" altLang="zh-HK" dirty="0"/>
              <a:t>and all alone</a:t>
            </a:r>
            <a:r>
              <a:rPr lang="en-GB" altLang="zh-HK" dirty="0" smtClean="0"/>
              <a:t>,</a:t>
            </a:r>
          </a:p>
          <a:p>
            <a:pPr marL="0" indent="0">
              <a:buNone/>
            </a:pPr>
            <a:r>
              <a:rPr lang="en-GB" altLang="zh-HK" dirty="0"/>
              <a:t> </a:t>
            </a:r>
            <a:r>
              <a:rPr lang="en-GB" altLang="zh-HK" dirty="0" smtClean="0"/>
              <a:t>get </a:t>
            </a:r>
            <a:r>
              <a:rPr lang="en-GB" altLang="zh-HK" dirty="0"/>
              <a:t>back on your feet and think of me,</a:t>
            </a:r>
            <a:endParaRPr lang="zh-TW" altLang="zh-HK" dirty="0"/>
          </a:p>
          <a:p>
            <a:pPr marL="0" indent="0">
              <a:buNone/>
            </a:pPr>
            <a:r>
              <a:rPr lang="en-GB" altLang="zh-HK" dirty="0"/>
              <a:t>my love will get you home, boy,</a:t>
            </a:r>
            <a:endParaRPr lang="zh-TW" altLang="zh-HK" dirty="0"/>
          </a:p>
          <a:p>
            <a:pPr marL="0" indent="0">
              <a:buNone/>
            </a:pPr>
            <a:r>
              <a:rPr lang="en-GB" altLang="zh-HK" dirty="0"/>
              <a:t>my love will get you home. </a:t>
            </a:r>
            <a:endParaRPr lang="zh-TW" altLang="zh-HK" dirty="0"/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0"/>
            <a:ext cx="3888432" cy="276078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89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altLang="zh-HK" dirty="0" smtClean="0"/>
              <a:t>3. </a:t>
            </a:r>
          </a:p>
          <a:p>
            <a:pPr marL="514350" lvl="0" indent="-514350">
              <a:buAutoNum type="alphaLcParenR"/>
            </a:pPr>
            <a:r>
              <a:rPr lang="en-GB" altLang="zh-HK" dirty="0" smtClean="0"/>
              <a:t>If  you </a:t>
            </a:r>
            <a:r>
              <a:rPr lang="en-GB" altLang="zh-HK" b="1" dirty="0" smtClean="0">
                <a:solidFill>
                  <a:srgbClr val="FF0000"/>
                </a:solidFill>
              </a:rPr>
              <a:t>wander </a:t>
            </a:r>
            <a:r>
              <a:rPr lang="en-GB" altLang="zh-HK" dirty="0" smtClean="0"/>
              <a:t>off </a:t>
            </a:r>
            <a:r>
              <a:rPr lang="en-GB" altLang="zh-HK" dirty="0"/>
              <a:t>too far</a:t>
            </a:r>
            <a:r>
              <a:rPr lang="en-GB" altLang="zh-HK" dirty="0" smtClean="0"/>
              <a:t>, my </a:t>
            </a:r>
            <a:r>
              <a:rPr lang="en-GB" altLang="zh-HK" dirty="0"/>
              <a:t>love </a:t>
            </a:r>
            <a:r>
              <a:rPr lang="en-GB" altLang="zh-HK" b="1" dirty="0" smtClean="0">
                <a:solidFill>
                  <a:srgbClr val="FF0000"/>
                </a:solidFill>
              </a:rPr>
              <a:t>will</a:t>
            </a:r>
            <a:r>
              <a:rPr lang="en-GB" altLang="zh-HK" dirty="0" smtClean="0"/>
              <a:t> get </a:t>
            </a:r>
            <a:r>
              <a:rPr lang="en-GB" altLang="zh-HK" dirty="0"/>
              <a:t>you home. </a:t>
            </a:r>
            <a:endParaRPr lang="en-US" altLang="zh-HK" dirty="0" smtClean="0"/>
          </a:p>
          <a:p>
            <a:pPr marL="514350" lvl="0" indent="-514350">
              <a:buAutoNum type="alphaLcParenR"/>
            </a:pPr>
            <a:r>
              <a:rPr lang="en-GB" altLang="zh-HK" dirty="0" smtClean="0"/>
              <a:t>If </a:t>
            </a:r>
            <a:r>
              <a:rPr lang="en-GB" altLang="zh-HK" dirty="0"/>
              <a:t>you </a:t>
            </a:r>
            <a:r>
              <a:rPr lang="en-GB" altLang="zh-HK" b="1" dirty="0" smtClean="0">
                <a:solidFill>
                  <a:srgbClr val="FF0000"/>
                </a:solidFill>
              </a:rPr>
              <a:t>follow</a:t>
            </a:r>
            <a:r>
              <a:rPr lang="en-GB" altLang="zh-HK" dirty="0" smtClean="0"/>
              <a:t> the </a:t>
            </a:r>
            <a:r>
              <a:rPr lang="en-GB" altLang="zh-HK" dirty="0"/>
              <a:t>wrong star, my love </a:t>
            </a:r>
            <a:r>
              <a:rPr lang="en-GB" altLang="zh-HK" b="1" dirty="0" smtClean="0">
                <a:solidFill>
                  <a:srgbClr val="FF0000"/>
                </a:solidFill>
              </a:rPr>
              <a:t>will</a:t>
            </a:r>
            <a:r>
              <a:rPr lang="en-GB" altLang="zh-HK" dirty="0" smtClean="0"/>
              <a:t> get </a:t>
            </a:r>
            <a:r>
              <a:rPr lang="en-GB" altLang="zh-HK" dirty="0"/>
              <a:t>you home.</a:t>
            </a:r>
            <a:endParaRPr lang="zh-TW" altLang="zh-HK" dirty="0"/>
          </a:p>
          <a:p>
            <a:pPr marL="514350" lvl="0" indent="-514350">
              <a:buAutoNum type="alphaLcParenR" startAt="3"/>
            </a:pPr>
            <a:r>
              <a:rPr lang="en-GB" altLang="zh-HK" dirty="0" smtClean="0"/>
              <a:t>If </a:t>
            </a:r>
            <a:r>
              <a:rPr lang="en-GB" altLang="zh-HK" dirty="0"/>
              <a:t>the bright lights </a:t>
            </a:r>
            <a:r>
              <a:rPr lang="en-GB" altLang="zh-HK" b="1" dirty="0" smtClean="0">
                <a:solidFill>
                  <a:srgbClr val="FF0000"/>
                </a:solidFill>
              </a:rPr>
              <a:t>blind</a:t>
            </a:r>
            <a:r>
              <a:rPr lang="en-GB" altLang="zh-HK" dirty="0" smtClean="0"/>
              <a:t> your </a:t>
            </a:r>
            <a:r>
              <a:rPr lang="en-GB" altLang="zh-HK" dirty="0"/>
              <a:t>eyes, my love </a:t>
            </a:r>
            <a:r>
              <a:rPr lang="en-GB" altLang="zh-HK" b="1" dirty="0" smtClean="0">
                <a:solidFill>
                  <a:srgbClr val="FF0000"/>
                </a:solidFill>
              </a:rPr>
              <a:t>will</a:t>
            </a:r>
            <a:r>
              <a:rPr lang="en-GB" altLang="zh-HK" dirty="0" smtClean="0"/>
              <a:t> get you </a:t>
            </a:r>
            <a:r>
              <a:rPr lang="en-GB" altLang="zh-HK" dirty="0"/>
              <a:t>home. </a:t>
            </a:r>
            <a:endParaRPr lang="en-US" altLang="zh-HK" dirty="0" smtClean="0"/>
          </a:p>
          <a:p>
            <a:pPr marL="514350" lvl="0" indent="-514350">
              <a:buAutoNum type="alphaLcParenR" startAt="3"/>
            </a:pPr>
            <a:r>
              <a:rPr lang="en-GB" altLang="zh-HK" dirty="0" smtClean="0"/>
              <a:t>If </a:t>
            </a:r>
            <a:r>
              <a:rPr lang="en-GB" altLang="zh-HK" dirty="0"/>
              <a:t>your troubles </a:t>
            </a:r>
            <a:r>
              <a:rPr lang="en-GB" altLang="zh-HK" b="1" dirty="0" smtClean="0">
                <a:solidFill>
                  <a:srgbClr val="FF0000"/>
                </a:solidFill>
              </a:rPr>
              <a:t>break</a:t>
            </a:r>
            <a:r>
              <a:rPr lang="en-GB" altLang="zh-HK" dirty="0" smtClean="0"/>
              <a:t> </a:t>
            </a:r>
            <a:r>
              <a:rPr lang="en-GB" altLang="zh-HK" dirty="0"/>
              <a:t>your stride</a:t>
            </a:r>
            <a:r>
              <a:rPr lang="en-GB" altLang="zh-HK" dirty="0" smtClean="0"/>
              <a:t>, my </a:t>
            </a:r>
            <a:r>
              <a:rPr lang="en-GB" altLang="zh-HK" dirty="0"/>
              <a:t>love </a:t>
            </a:r>
            <a:r>
              <a:rPr lang="en-GB" altLang="zh-HK" b="1" dirty="0" smtClean="0">
                <a:solidFill>
                  <a:srgbClr val="FF0000"/>
                </a:solidFill>
              </a:rPr>
              <a:t>will </a:t>
            </a:r>
            <a:r>
              <a:rPr lang="en-GB" altLang="zh-HK" dirty="0" smtClean="0"/>
              <a:t>get you home.</a:t>
            </a:r>
            <a:endParaRPr lang="en-US" altLang="zh-HK" dirty="0" smtClean="0"/>
          </a:p>
          <a:p>
            <a:pPr marL="514350" lvl="0" indent="-514350">
              <a:buAutoNum type="alphaLcParenR" startAt="3"/>
            </a:pPr>
            <a:r>
              <a:rPr lang="en-GB" altLang="zh-HK" dirty="0" smtClean="0"/>
              <a:t>If </a:t>
            </a:r>
            <a:r>
              <a:rPr lang="en-GB" altLang="zh-HK" dirty="0"/>
              <a:t>you ever </a:t>
            </a:r>
            <a:r>
              <a:rPr lang="en-GB" altLang="zh-HK" b="1" dirty="0" smtClean="0">
                <a:solidFill>
                  <a:srgbClr val="FF0000"/>
                </a:solidFill>
              </a:rPr>
              <a:t>feel </a:t>
            </a:r>
            <a:r>
              <a:rPr lang="en-GB" altLang="zh-HK" dirty="0"/>
              <a:t>ashamed, my love </a:t>
            </a:r>
            <a:r>
              <a:rPr lang="en-GB" altLang="zh-HK" b="1" dirty="0" smtClean="0">
                <a:solidFill>
                  <a:srgbClr val="FF0000"/>
                </a:solidFill>
              </a:rPr>
              <a:t>will</a:t>
            </a:r>
            <a:r>
              <a:rPr lang="en-GB" altLang="zh-HK" dirty="0" smtClean="0"/>
              <a:t> get you </a:t>
            </a:r>
            <a:r>
              <a:rPr lang="en-GB" altLang="zh-HK" dirty="0"/>
              <a:t>home.</a:t>
            </a:r>
            <a:endParaRPr lang="zh-TW" altLang="zh-HK" dirty="0"/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74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5.</a:t>
            </a:r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en-US" altLang="zh-HK" b="1" dirty="0" smtClean="0">
                <a:solidFill>
                  <a:srgbClr val="7030A0"/>
                </a:solidFill>
              </a:rPr>
              <a:t>Chinese</a:t>
            </a:r>
            <a:r>
              <a:rPr lang="en-US" altLang="zh-HK" dirty="0" smtClean="0"/>
              <a:t> superstition: </a:t>
            </a:r>
          </a:p>
          <a:p>
            <a:pPr marL="0" indent="0">
              <a:buNone/>
            </a:pPr>
            <a:r>
              <a:rPr lang="en-US" altLang="zh-HK" dirty="0" smtClean="0"/>
              <a:t>If you </a:t>
            </a:r>
            <a:r>
              <a:rPr lang="en-US" altLang="zh-HK" b="1" dirty="0" smtClean="0">
                <a:solidFill>
                  <a:srgbClr val="FF0000"/>
                </a:solidFill>
              </a:rPr>
              <a:t>live</a:t>
            </a:r>
            <a:r>
              <a:rPr lang="en-US" altLang="zh-HK" dirty="0" smtClean="0"/>
              <a:t> on the , 4</a:t>
            </a:r>
            <a:r>
              <a:rPr lang="en-US" altLang="zh-HK" baseline="30000" dirty="0" smtClean="0"/>
              <a:t>th</a:t>
            </a:r>
            <a:r>
              <a:rPr lang="en-US" altLang="zh-HK" dirty="0"/>
              <a:t>,</a:t>
            </a:r>
            <a:r>
              <a:rPr lang="en-US" altLang="zh-HK" dirty="0" smtClean="0"/>
              <a:t> 14</a:t>
            </a:r>
            <a:r>
              <a:rPr lang="en-US" altLang="zh-HK" baseline="30000" dirty="0" smtClean="0"/>
              <a:t>th </a:t>
            </a:r>
            <a:r>
              <a:rPr lang="en-US" altLang="zh-HK" dirty="0" smtClean="0"/>
              <a:t> or 24</a:t>
            </a:r>
            <a:r>
              <a:rPr lang="en-US" altLang="zh-HK" baseline="30000" dirty="0" smtClean="0"/>
              <a:t>th</a:t>
            </a:r>
            <a:r>
              <a:rPr lang="en-US" altLang="zh-HK" dirty="0" smtClean="0"/>
              <a:t> floor , </a:t>
            </a:r>
          </a:p>
          <a:p>
            <a:pPr marL="0" indent="0">
              <a:buNone/>
            </a:pPr>
            <a:r>
              <a:rPr lang="en-US" altLang="zh-HK" dirty="0" smtClean="0"/>
              <a:t>you </a:t>
            </a:r>
            <a:r>
              <a:rPr lang="en-US" altLang="zh-HK" b="1" dirty="0" smtClean="0">
                <a:solidFill>
                  <a:srgbClr val="FF0000"/>
                </a:solidFill>
              </a:rPr>
              <a:t>will have </a:t>
            </a:r>
            <a:r>
              <a:rPr lang="en-US" altLang="zh-HK" dirty="0" smtClean="0"/>
              <a:t>bad luck. </a:t>
            </a:r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835399" cy="309316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99592" y="4391146"/>
            <a:ext cx="4076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4</a:t>
            </a:r>
            <a:r>
              <a:rPr lang="en-US" altLang="zh-TW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floor!! 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5.</a:t>
            </a:r>
          </a:p>
          <a:p>
            <a:pPr marL="0" indent="0">
              <a:buNone/>
            </a:pPr>
            <a:r>
              <a:rPr lang="en-US" altLang="zh-HK" b="1" dirty="0" smtClean="0">
                <a:solidFill>
                  <a:srgbClr val="7030A0"/>
                </a:solidFill>
              </a:rPr>
              <a:t>Western</a:t>
            </a:r>
            <a:r>
              <a:rPr lang="en-US" altLang="zh-HK" dirty="0" smtClean="0"/>
              <a:t> superstition: </a:t>
            </a:r>
          </a:p>
          <a:p>
            <a:pPr marL="0" indent="0">
              <a:buNone/>
            </a:pPr>
            <a:r>
              <a:rPr lang="en-US" altLang="zh-HK" dirty="0" smtClean="0"/>
              <a:t>If you </a:t>
            </a:r>
            <a:r>
              <a:rPr lang="en-US" altLang="zh-HK" b="1" dirty="0" smtClean="0">
                <a:solidFill>
                  <a:srgbClr val="FF0000"/>
                </a:solidFill>
              </a:rPr>
              <a:t>live</a:t>
            </a:r>
            <a:r>
              <a:rPr lang="en-US" altLang="zh-HK" dirty="0" smtClean="0"/>
              <a:t> on the 13</a:t>
            </a:r>
            <a:r>
              <a:rPr lang="en-US" altLang="zh-HK" baseline="30000" dirty="0" smtClean="0"/>
              <a:t>th</a:t>
            </a:r>
            <a:r>
              <a:rPr lang="en-US" altLang="zh-HK" dirty="0" smtClean="0"/>
              <a:t>  floor , you </a:t>
            </a:r>
            <a:r>
              <a:rPr lang="en-US" altLang="zh-HK" b="1" dirty="0" smtClean="0">
                <a:solidFill>
                  <a:srgbClr val="FF0000"/>
                </a:solidFill>
              </a:rPr>
              <a:t>will have </a:t>
            </a:r>
            <a:r>
              <a:rPr lang="en-US" altLang="zh-HK" dirty="0" smtClean="0"/>
              <a:t>bad luck. </a:t>
            </a:r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836" y="3493693"/>
            <a:ext cx="5125089" cy="28949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7504" y="4384631"/>
            <a:ext cx="4584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13</a:t>
            </a:r>
            <a:r>
              <a:rPr lang="en-US" altLang="zh-TW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floor!! 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4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altLang="zh-HK" dirty="0" smtClean="0"/>
              <a:t>If </a:t>
            </a:r>
            <a:r>
              <a:rPr lang="en-US" altLang="zh-HK" sz="4000" dirty="0" smtClean="0">
                <a:solidFill>
                  <a:srgbClr val="7030A0"/>
                </a:solidFill>
              </a:rPr>
              <a:t>a black cat </a:t>
            </a:r>
            <a:r>
              <a:rPr lang="en-US" altLang="zh-HK" dirty="0" smtClean="0"/>
              <a:t>_____ (walk) in front of you, </a:t>
            </a:r>
          </a:p>
          <a:p>
            <a:pPr marL="0" indent="0">
              <a:buNone/>
            </a:pPr>
            <a:r>
              <a:rPr lang="en-US" altLang="zh-HK" dirty="0" smtClean="0"/>
              <a:t>      ___________________________________.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44684"/>
            <a:ext cx="3672408" cy="276607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29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2)   If</a:t>
            </a:r>
            <a:r>
              <a:rPr lang="en-US" altLang="zh-HK" sz="4000" dirty="0" smtClean="0"/>
              <a:t> </a:t>
            </a:r>
            <a:r>
              <a:rPr lang="en-US" altLang="zh-HK" sz="4000" dirty="0" smtClean="0">
                <a:solidFill>
                  <a:srgbClr val="7030A0"/>
                </a:solidFill>
              </a:rPr>
              <a:t>you</a:t>
            </a:r>
            <a:r>
              <a:rPr lang="en-US" altLang="zh-HK" sz="4000" dirty="0" smtClean="0"/>
              <a:t> </a:t>
            </a:r>
            <a:r>
              <a:rPr lang="en-US" altLang="zh-HK" dirty="0" smtClean="0"/>
              <a:t>_______ (walk) under a ladder , </a:t>
            </a:r>
          </a:p>
          <a:p>
            <a:pPr marL="0" indent="0">
              <a:buNone/>
            </a:pPr>
            <a:r>
              <a:rPr lang="en-US" altLang="zh-HK" dirty="0" smtClean="0"/>
              <a:t>      ___________________________________.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01008"/>
            <a:ext cx="2160265" cy="32403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886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HK" sz="2800" dirty="0" smtClean="0"/>
              <a:t>Guess what people think will happen if you face the following situations.</a:t>
            </a:r>
            <a:endParaRPr lang="zh-HK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smtClean="0"/>
              <a:t>3)   If </a:t>
            </a:r>
            <a:r>
              <a:rPr lang="en-US" altLang="zh-HK" sz="4000" dirty="0" smtClean="0">
                <a:solidFill>
                  <a:srgbClr val="7030A0"/>
                </a:solidFill>
              </a:rPr>
              <a:t>a bird </a:t>
            </a:r>
            <a:r>
              <a:rPr lang="en-US" altLang="zh-HK" dirty="0" smtClean="0"/>
              <a:t>_______ (shit) on you , </a:t>
            </a:r>
          </a:p>
          <a:p>
            <a:pPr marL="0" indent="0">
              <a:buNone/>
            </a:pPr>
            <a:r>
              <a:rPr lang="en-US" altLang="zh-HK" dirty="0" smtClean="0"/>
              <a:t>      ___________________________________.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0968"/>
            <a:ext cx="2664296" cy="346052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25144"/>
            <a:ext cx="2160240" cy="15391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346D-6116-4EA0-B275-D984A0D8FD72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966309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452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SimSun</vt:lpstr>
      <vt:lpstr>微軟正黑體</vt:lpstr>
      <vt:lpstr>新細明體</vt:lpstr>
      <vt:lpstr>Arial</vt:lpstr>
      <vt:lpstr>Calibri</vt:lpstr>
      <vt:lpstr>Century Gothic</vt:lpstr>
      <vt:lpstr>Times New Roman</vt:lpstr>
      <vt:lpstr>Wingdings 2</vt:lpstr>
      <vt:lpstr>Office 佈景主題</vt:lpstr>
      <vt:lpstr>Austin</vt:lpstr>
      <vt:lpstr>PowerPoint Presentation</vt:lpstr>
      <vt:lpstr>1.  When you are unhappy, what will you do? </vt:lpstr>
      <vt:lpstr>PowerPoint Presentation</vt:lpstr>
      <vt:lpstr>PowerPoint Presentation</vt:lpstr>
      <vt:lpstr>PowerPoint Presentation</vt:lpstr>
      <vt:lpstr>PowerPoint Presentation</vt:lpstr>
      <vt:lpstr>Guess what people think will happen if you face the following situations.</vt:lpstr>
      <vt:lpstr>Guess what people think will happen if you face the following situations.</vt:lpstr>
      <vt:lpstr>Guess what people think will happen if you face the following situations.</vt:lpstr>
      <vt:lpstr>Guess what people think will happen if you face the following situations.</vt:lpstr>
      <vt:lpstr>Guess what people think will happen if you face the following situations.</vt:lpstr>
      <vt:lpstr>Guess what people think will happen if you face the following situations.</vt:lpstr>
      <vt:lpstr>PowerPoint Presentation</vt:lpstr>
      <vt:lpstr>Miss Chan will stand by you</vt:lpstr>
      <vt:lpstr>10. Song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When you are unhappy, what will you do?</dc:title>
  <dc:creator>Windows 使用者</dc:creator>
  <cp:lastModifiedBy>YEUNG, Shun Ling Cherry [LML]</cp:lastModifiedBy>
  <cp:revision>10</cp:revision>
  <dcterms:created xsi:type="dcterms:W3CDTF">2015-05-14T03:02:30Z</dcterms:created>
  <dcterms:modified xsi:type="dcterms:W3CDTF">2019-09-26T04:35:17Z</dcterms:modified>
</cp:coreProperties>
</file>