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0894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hcJECNQDl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q5l3RPpu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yMT2DRBqTo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483519"/>
            <a:ext cx="8520600" cy="201622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b="1" i="1" dirty="0">
                <a:solidFill>
                  <a:srgbClr val="0070C0"/>
                </a:solidFill>
                <a:latin typeface="Algerian" pitchFamily="82" charset="0"/>
              </a:rPr>
              <a:t>Just, Already, </a:t>
            </a:r>
            <a:r>
              <a:rPr lang="en-US" altLang="zh-TW" b="1" i="1" dirty="0" smtClean="0">
                <a:solidFill>
                  <a:srgbClr val="0070C0"/>
                </a:solidFill>
                <a:latin typeface="Algerian" pitchFamily="82" charset="0"/>
              </a:rPr>
              <a:t>Yet</a:t>
            </a:r>
            <a:endParaRPr lang="zh-TW" altLang="zh-TW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1452198" y="3363838"/>
            <a:ext cx="6776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/>
              <a:t>Yeung, Ching Yee Annie; Lee, Fung King Jackie</a:t>
            </a:r>
          </a:p>
          <a:p>
            <a:pPr algn="ctr"/>
            <a:r>
              <a:rPr lang="en-US" altLang="zh-TW" sz="2400" dirty="0" smtClean="0"/>
              <a:t>The Education University of Hong Kong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will you answer this question at 5:05 p.m.?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437" y="2797175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 rot="10800000" flipH="1">
            <a:off x="7135812" y="3267150"/>
            <a:ext cx="276600" cy="5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>
            <a:off x="7145531" y="3812267"/>
            <a:ext cx="2496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987824" y="2499742"/>
            <a:ext cx="4800788" cy="23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left yet?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already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just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not left yet.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862" y="811799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Shape 136"/>
          <p:cNvCxnSpPr/>
          <p:nvPr/>
        </p:nvCxnSpPr>
        <p:spPr>
          <a:xfrm rot="10800000" flipH="1">
            <a:off x="6772237" y="1281775"/>
            <a:ext cx="276600" cy="5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/>
          <p:nvPr/>
        </p:nvCxnSpPr>
        <p:spPr>
          <a:xfrm>
            <a:off x="6781956" y="1826892"/>
            <a:ext cx="2496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65" y="796650"/>
            <a:ext cx="2045099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/>
          <p:nvPr/>
        </p:nvCxnSpPr>
        <p:spPr>
          <a:xfrm rot="10800000">
            <a:off x="1710316" y="1183392"/>
            <a:ext cx="0" cy="6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" name="Shape 140"/>
          <p:cNvCxnSpPr/>
          <p:nvPr/>
        </p:nvCxnSpPr>
        <p:spPr>
          <a:xfrm>
            <a:off x="1710316" y="1826892"/>
            <a:ext cx="2589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" name="Shape 141"/>
          <p:cNvSpPr txBox="1"/>
          <p:nvPr/>
        </p:nvSpPr>
        <p:spPr>
          <a:xfrm>
            <a:off x="170025" y="138000"/>
            <a:ext cx="2919300" cy="6738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Time Mary left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506075" y="2674675"/>
            <a:ext cx="5389500" cy="23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left yet?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already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</a:t>
            </a:r>
            <a:r>
              <a:rPr lang="en" sz="2400" dirty="0">
                <a:solidFill>
                  <a:srgbClr val="FF0000"/>
                </a:solidFill>
              </a:rPr>
              <a:t>just </a:t>
            </a:r>
            <a:r>
              <a:rPr lang="en" sz="2400" dirty="0">
                <a:solidFill>
                  <a:srgbClr val="000000"/>
                </a:solidFill>
              </a:rPr>
              <a:t>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not left yet.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862" y="811799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Shape 150"/>
          <p:cNvCxnSpPr/>
          <p:nvPr/>
        </p:nvCxnSpPr>
        <p:spPr>
          <a:xfrm rot="10800000" flipH="1">
            <a:off x="6772237" y="1281775"/>
            <a:ext cx="276600" cy="52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/>
          <p:nvPr/>
        </p:nvCxnSpPr>
        <p:spPr>
          <a:xfrm>
            <a:off x="6781956" y="1826892"/>
            <a:ext cx="2496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00" y="811799"/>
            <a:ext cx="2045099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/>
          <p:nvPr/>
        </p:nvCxnSpPr>
        <p:spPr>
          <a:xfrm rot="10800000">
            <a:off x="1710316" y="1183392"/>
            <a:ext cx="0" cy="6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" name="Shape 154"/>
          <p:cNvCxnSpPr/>
          <p:nvPr/>
        </p:nvCxnSpPr>
        <p:spPr>
          <a:xfrm>
            <a:off x="1710316" y="1826892"/>
            <a:ext cx="2589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" name="Shape 155"/>
          <p:cNvSpPr txBox="1"/>
          <p:nvPr/>
        </p:nvSpPr>
        <p:spPr>
          <a:xfrm>
            <a:off x="170025" y="138000"/>
            <a:ext cx="2919300" cy="6738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left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157" name="Shape 157"/>
          <p:cNvSpPr/>
          <p:nvPr/>
        </p:nvSpPr>
        <p:spPr>
          <a:xfrm>
            <a:off x="2340775" y="4019675"/>
            <a:ext cx="598800" cy="52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311700" y="242000"/>
            <a:ext cx="8832300" cy="190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4800"/>
              <a:t>What if the time now is 6 p.m.?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625" y="2797175"/>
            <a:ext cx="2045099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 rot="10800000">
            <a:off x="7313641" y="3168767"/>
            <a:ext cx="0" cy="6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>
            <a:off x="7313641" y="3812267"/>
            <a:ext cx="10200" cy="31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99112" y="2643758"/>
            <a:ext cx="5389500" cy="23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left yet?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already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just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not left yet</a:t>
            </a:r>
            <a:r>
              <a:rPr lang="en" sz="3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862" y="811799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/>
          <p:nvPr/>
        </p:nvCxnSpPr>
        <p:spPr>
          <a:xfrm rot="10800000" flipH="1">
            <a:off x="6772237" y="1239475"/>
            <a:ext cx="6300" cy="57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5" name="Shape 175"/>
          <p:cNvCxnSpPr/>
          <p:nvPr/>
        </p:nvCxnSpPr>
        <p:spPr>
          <a:xfrm flipH="1">
            <a:off x="6778356" y="1826892"/>
            <a:ext cx="3600" cy="33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00" y="811799"/>
            <a:ext cx="2045099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/>
          <p:nvPr/>
        </p:nvCxnSpPr>
        <p:spPr>
          <a:xfrm rot="10800000">
            <a:off x="1710316" y="1183392"/>
            <a:ext cx="0" cy="6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/>
          <p:nvPr/>
        </p:nvCxnSpPr>
        <p:spPr>
          <a:xfrm>
            <a:off x="1710316" y="1826892"/>
            <a:ext cx="2589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170025" y="138000"/>
            <a:ext cx="2919300" cy="6738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left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862" y="811799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/>
          <p:nvPr/>
        </p:nvCxnSpPr>
        <p:spPr>
          <a:xfrm rot="10800000" flipH="1">
            <a:off x="6772237" y="1239475"/>
            <a:ext cx="6300" cy="57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8" name="Shape 188"/>
          <p:cNvCxnSpPr/>
          <p:nvPr/>
        </p:nvCxnSpPr>
        <p:spPr>
          <a:xfrm flipH="1">
            <a:off x="6778356" y="1826892"/>
            <a:ext cx="3600" cy="33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00" y="811799"/>
            <a:ext cx="2045099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 rot="10800000">
            <a:off x="1710316" y="1183392"/>
            <a:ext cx="0" cy="6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1710316" y="1826892"/>
            <a:ext cx="2589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2" name="Shape 192"/>
          <p:cNvSpPr txBox="1"/>
          <p:nvPr/>
        </p:nvSpPr>
        <p:spPr>
          <a:xfrm>
            <a:off x="170025" y="138000"/>
            <a:ext cx="2919300" cy="6738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left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483768" y="2782500"/>
            <a:ext cx="5389500" cy="23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left yet?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</a:t>
            </a:r>
            <a:r>
              <a:rPr lang="en" sz="2400" dirty="0">
                <a:solidFill>
                  <a:srgbClr val="FF0000"/>
                </a:solidFill>
              </a:rPr>
              <a:t>already </a:t>
            </a:r>
            <a:r>
              <a:rPr lang="en" sz="2400" dirty="0">
                <a:solidFill>
                  <a:srgbClr val="000000"/>
                </a:solidFill>
              </a:rPr>
              <a:t>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just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not left yet.</a:t>
            </a:r>
          </a:p>
        </p:txBody>
      </p:sp>
      <p:sp>
        <p:nvSpPr>
          <p:cNvPr id="195" name="Shape 195"/>
          <p:cNvSpPr/>
          <p:nvPr/>
        </p:nvSpPr>
        <p:spPr>
          <a:xfrm>
            <a:off x="2319400" y="3485000"/>
            <a:ext cx="598800" cy="52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1840850" y="744575"/>
            <a:ext cx="5974800" cy="190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How about 1 p.m.?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925" y="2799925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 rot="10800000">
            <a:off x="7225020" y="3171217"/>
            <a:ext cx="0" cy="643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 rot="10800000" flipH="1">
            <a:off x="7225020" y="3466717"/>
            <a:ext cx="217800" cy="34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2506075" y="2674675"/>
            <a:ext cx="5389500" cy="23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left yet?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already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just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not left yet.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00" y="811799"/>
            <a:ext cx="2045099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Shape 212"/>
          <p:cNvCxnSpPr/>
          <p:nvPr/>
        </p:nvCxnSpPr>
        <p:spPr>
          <a:xfrm rot="10800000">
            <a:off x="1710316" y="1183392"/>
            <a:ext cx="0" cy="6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3" name="Shape 213"/>
          <p:cNvCxnSpPr/>
          <p:nvPr/>
        </p:nvCxnSpPr>
        <p:spPr>
          <a:xfrm>
            <a:off x="1710316" y="1826892"/>
            <a:ext cx="2589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4" name="Shape 214"/>
          <p:cNvSpPr txBox="1"/>
          <p:nvPr/>
        </p:nvSpPr>
        <p:spPr>
          <a:xfrm>
            <a:off x="170025" y="138000"/>
            <a:ext cx="2919300" cy="6738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left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200" y="928599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Shape 217"/>
          <p:cNvCxnSpPr/>
          <p:nvPr/>
        </p:nvCxnSpPr>
        <p:spPr>
          <a:xfrm rot="10800000">
            <a:off x="6818295" y="1299892"/>
            <a:ext cx="0" cy="643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rot="10800000" flipH="1">
            <a:off x="6818295" y="1595392"/>
            <a:ext cx="217800" cy="34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506075" y="2674675"/>
            <a:ext cx="5389500" cy="23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left yet?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already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just left.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</a:t>
            </a:r>
            <a:r>
              <a:rPr lang="en" sz="2400" dirty="0">
                <a:solidFill>
                  <a:srgbClr val="FF0000"/>
                </a:solidFill>
              </a:rPr>
              <a:t>not </a:t>
            </a:r>
            <a:r>
              <a:rPr lang="en" sz="2400" dirty="0">
                <a:solidFill>
                  <a:srgbClr val="000000"/>
                </a:solidFill>
              </a:rPr>
              <a:t>left </a:t>
            </a:r>
            <a:r>
              <a:rPr lang="en" sz="2400" dirty="0">
                <a:solidFill>
                  <a:srgbClr val="FF0000"/>
                </a:solidFill>
              </a:rPr>
              <a:t>yet</a:t>
            </a:r>
            <a:r>
              <a:rPr lang="en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00" y="811799"/>
            <a:ext cx="2045099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Shape 226"/>
          <p:cNvCxnSpPr/>
          <p:nvPr/>
        </p:nvCxnSpPr>
        <p:spPr>
          <a:xfrm rot="10800000">
            <a:off x="1710316" y="1183392"/>
            <a:ext cx="0" cy="6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1710316" y="1826892"/>
            <a:ext cx="258900" cy="35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8" name="Shape 228"/>
          <p:cNvSpPr txBox="1"/>
          <p:nvPr/>
        </p:nvSpPr>
        <p:spPr>
          <a:xfrm>
            <a:off x="170025" y="138000"/>
            <a:ext cx="2919300" cy="6738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left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200" y="928599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Shape 231"/>
          <p:cNvCxnSpPr/>
          <p:nvPr/>
        </p:nvCxnSpPr>
        <p:spPr>
          <a:xfrm rot="10800000">
            <a:off x="6818295" y="1299892"/>
            <a:ext cx="0" cy="643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2" name="Shape 232"/>
          <p:cNvCxnSpPr/>
          <p:nvPr/>
        </p:nvCxnSpPr>
        <p:spPr>
          <a:xfrm rot="10800000" flipH="1">
            <a:off x="6818295" y="1595392"/>
            <a:ext cx="217800" cy="34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3" name="Shape 233"/>
          <p:cNvSpPr/>
          <p:nvPr/>
        </p:nvSpPr>
        <p:spPr>
          <a:xfrm>
            <a:off x="2362175" y="4507975"/>
            <a:ext cx="598800" cy="52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65550" y="8142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rgbClr val="000000"/>
                </a:solidFill>
              </a:rPr>
              <a:t>Here comes another example! </a:t>
            </a:r>
            <a:endParaRPr lang="en" sz="4400" dirty="0" smtClean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4400" dirty="0" smtClean="0">
                <a:solidFill>
                  <a:srgbClr val="000000"/>
                </a:solidFill>
              </a:rPr>
              <a:t>Choose </a:t>
            </a:r>
            <a:r>
              <a:rPr lang="en" sz="4400" dirty="0">
                <a:solidFill>
                  <a:srgbClr val="000000"/>
                </a:solidFill>
              </a:rPr>
              <a:t>the best answer! </a:t>
            </a:r>
            <a:r>
              <a:rPr lang="en" sz="4400" dirty="0" smtClean="0">
                <a:solidFill>
                  <a:srgbClr val="000000"/>
                </a:solidFill>
              </a:rPr>
              <a:t> </a:t>
            </a:r>
            <a:endParaRPr lang="en" sz="4400" dirty="0">
              <a:solidFill>
                <a:srgbClr val="000000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762875" y="1827550"/>
            <a:ext cx="7771500" cy="166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Mary had lunch at 1 p.m.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950" y="2374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Shape 247"/>
          <p:cNvCxnSpPr/>
          <p:nvPr/>
        </p:nvCxnSpPr>
        <p:spPr>
          <a:xfrm rot="10800000">
            <a:off x="7564044" y="5944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/>
          <p:nvPr/>
        </p:nvCxnSpPr>
        <p:spPr>
          <a:xfrm rot="10800000" flipH="1">
            <a:off x="7564044" y="897790"/>
            <a:ext cx="21720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9" name="Shape 249"/>
          <p:cNvSpPr txBox="1">
            <a:spLocks noGrp="1"/>
          </p:cNvSpPr>
          <p:nvPr>
            <p:ph type="subTitle" idx="1"/>
          </p:nvPr>
        </p:nvSpPr>
        <p:spPr>
          <a:xfrm>
            <a:off x="258225" y="237475"/>
            <a:ext cx="2499600" cy="618600"/>
          </a:xfrm>
          <a:prstGeom prst="rect">
            <a:avLst/>
          </a:prstGeom>
          <a:solidFill>
            <a:srgbClr val="F6B26B"/>
          </a:solidFill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Example 2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170025" y="138000"/>
            <a:ext cx="3764100" cy="6435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had lunch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200" y="940174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Shape 258"/>
          <p:cNvCxnSpPr/>
          <p:nvPr/>
        </p:nvCxnSpPr>
        <p:spPr>
          <a:xfrm rot="10800000" flipH="1">
            <a:off x="6808575" y="1366650"/>
            <a:ext cx="15300" cy="57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/>
          <p:nvPr/>
        </p:nvCxnSpPr>
        <p:spPr>
          <a:xfrm>
            <a:off x="6818294" y="1955267"/>
            <a:ext cx="355800" cy="17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2471725" y="2832175"/>
            <a:ext cx="5162100" cy="21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had lunch yet?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already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just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not had lunch yet.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24" y="9401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Shape 262"/>
          <p:cNvCxnSpPr/>
          <p:nvPr/>
        </p:nvCxnSpPr>
        <p:spPr>
          <a:xfrm rot="10800000">
            <a:off x="2128219" y="12971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3" name="Shape 263"/>
          <p:cNvCxnSpPr/>
          <p:nvPr/>
        </p:nvCxnSpPr>
        <p:spPr>
          <a:xfrm rot="10800000" flipH="1">
            <a:off x="2128219" y="1600490"/>
            <a:ext cx="21720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170025" y="138000"/>
            <a:ext cx="3764100" cy="6435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had lunch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200" y="940174"/>
            <a:ext cx="1972424" cy="1977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Shape 272"/>
          <p:cNvCxnSpPr/>
          <p:nvPr/>
        </p:nvCxnSpPr>
        <p:spPr>
          <a:xfrm rot="10800000" flipH="1">
            <a:off x="6808575" y="1366650"/>
            <a:ext cx="15300" cy="57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3" name="Shape 273"/>
          <p:cNvCxnSpPr/>
          <p:nvPr/>
        </p:nvCxnSpPr>
        <p:spPr>
          <a:xfrm>
            <a:off x="6818294" y="1955267"/>
            <a:ext cx="355800" cy="17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471725" y="2832175"/>
            <a:ext cx="5162100" cy="21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Has Mary had lunch yet?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</a:t>
            </a:r>
            <a:r>
              <a:rPr lang="en" sz="2400">
                <a:solidFill>
                  <a:srgbClr val="FF0000"/>
                </a:solidFill>
              </a:rPr>
              <a:t>already </a:t>
            </a:r>
            <a:r>
              <a:rPr lang="en" sz="2400">
                <a:solidFill>
                  <a:srgbClr val="000000"/>
                </a:solidFill>
              </a:rPr>
              <a:t>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just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No, she has not had lunch yet.</a:t>
            </a:r>
          </a:p>
        </p:txBody>
      </p:sp>
      <p:sp>
        <p:nvSpPr>
          <p:cNvPr id="275" name="Shape 275"/>
          <p:cNvSpPr/>
          <p:nvPr/>
        </p:nvSpPr>
        <p:spPr>
          <a:xfrm>
            <a:off x="2308725" y="3502800"/>
            <a:ext cx="598800" cy="52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24" y="9401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Shape 277"/>
          <p:cNvCxnSpPr/>
          <p:nvPr/>
        </p:nvCxnSpPr>
        <p:spPr>
          <a:xfrm rot="10800000">
            <a:off x="2128219" y="12971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8" name="Shape 278"/>
          <p:cNvCxnSpPr/>
          <p:nvPr/>
        </p:nvCxnSpPr>
        <p:spPr>
          <a:xfrm rot="10800000" flipH="1">
            <a:off x="2128219" y="1600490"/>
            <a:ext cx="21720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70025" y="138000"/>
            <a:ext cx="3764100" cy="6435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had lunch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2471725" y="2832175"/>
            <a:ext cx="5162100" cy="21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Has Mary had lunch yet?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already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just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No, she has not had lunch yet.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24" y="9401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>
            <a:off x="2128219" y="12971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9" name="Shape 289"/>
          <p:cNvCxnSpPr/>
          <p:nvPr/>
        </p:nvCxnSpPr>
        <p:spPr>
          <a:xfrm rot="10800000" flipH="1">
            <a:off x="2128219" y="1600490"/>
            <a:ext cx="21720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438" y="832899"/>
            <a:ext cx="2061274" cy="206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Shape 291"/>
          <p:cNvCxnSpPr/>
          <p:nvPr/>
        </p:nvCxnSpPr>
        <p:spPr>
          <a:xfrm>
            <a:off x="6764435" y="1892808"/>
            <a:ext cx="3300" cy="58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2" name="Shape 292"/>
          <p:cNvCxnSpPr/>
          <p:nvPr/>
        </p:nvCxnSpPr>
        <p:spPr>
          <a:xfrm rot="10800000" flipH="1">
            <a:off x="6764435" y="1600908"/>
            <a:ext cx="327900" cy="291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170025" y="138000"/>
            <a:ext cx="3764100" cy="6435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had lunch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2471725" y="2832175"/>
            <a:ext cx="5162100" cy="21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Has Mary had lunch yet?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already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</a:t>
            </a:r>
            <a:r>
              <a:rPr lang="en" sz="2400">
                <a:solidFill>
                  <a:srgbClr val="FF0000"/>
                </a:solidFill>
              </a:rPr>
              <a:t>just </a:t>
            </a:r>
            <a:r>
              <a:rPr lang="en" sz="2400">
                <a:solidFill>
                  <a:srgbClr val="000000"/>
                </a:solidFill>
              </a:rPr>
              <a:t>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No, she has not had lunch yet.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438" y="832899"/>
            <a:ext cx="2061274" cy="206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Shape 302"/>
          <p:cNvCxnSpPr/>
          <p:nvPr/>
        </p:nvCxnSpPr>
        <p:spPr>
          <a:xfrm>
            <a:off x="6764435" y="1892808"/>
            <a:ext cx="3300" cy="58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3" name="Shape 303"/>
          <p:cNvCxnSpPr/>
          <p:nvPr/>
        </p:nvCxnSpPr>
        <p:spPr>
          <a:xfrm rot="10800000" flipH="1">
            <a:off x="6764435" y="1600908"/>
            <a:ext cx="327900" cy="291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/>
          <p:nvPr/>
        </p:nvSpPr>
        <p:spPr>
          <a:xfrm>
            <a:off x="2435599" y="4140925"/>
            <a:ext cx="598800" cy="52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24" y="9401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Shape 306"/>
          <p:cNvCxnSpPr/>
          <p:nvPr/>
        </p:nvCxnSpPr>
        <p:spPr>
          <a:xfrm rot="10800000">
            <a:off x="2128219" y="12971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7" name="Shape 307"/>
          <p:cNvCxnSpPr/>
          <p:nvPr/>
        </p:nvCxnSpPr>
        <p:spPr>
          <a:xfrm rot="10800000" flipH="1">
            <a:off x="2128219" y="1600490"/>
            <a:ext cx="21720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170025" y="138000"/>
            <a:ext cx="3764100" cy="6435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had lunch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2471725" y="2832175"/>
            <a:ext cx="5162100" cy="21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Has Mary had lunch yet?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already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Yes, she has just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No, she has not had lunch yet.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24" y="9401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Shape 317"/>
          <p:cNvCxnSpPr/>
          <p:nvPr/>
        </p:nvCxnSpPr>
        <p:spPr>
          <a:xfrm rot="10800000">
            <a:off x="2128219" y="12971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rot="10800000" flipH="1">
            <a:off x="2128219" y="1600490"/>
            <a:ext cx="21720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438" y="832899"/>
            <a:ext cx="2061274" cy="206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Shape 320"/>
          <p:cNvCxnSpPr/>
          <p:nvPr/>
        </p:nvCxnSpPr>
        <p:spPr>
          <a:xfrm>
            <a:off x="6764435" y="1892808"/>
            <a:ext cx="3300" cy="58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1" name="Shape 321"/>
          <p:cNvCxnSpPr/>
          <p:nvPr/>
        </p:nvCxnSpPr>
        <p:spPr>
          <a:xfrm rot="10800000">
            <a:off x="6667835" y="1538208"/>
            <a:ext cx="96600" cy="354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170025" y="138000"/>
            <a:ext cx="3764100" cy="6435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Mary had lunch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5743512" y="153150"/>
            <a:ext cx="2045100" cy="6435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 now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2397352" y="2740950"/>
            <a:ext cx="5162100" cy="21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Mary had lunch yet?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already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Yes, she has just had lunch.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 dirty="0">
                <a:solidFill>
                  <a:srgbClr val="000000"/>
                </a:solidFill>
              </a:rPr>
              <a:t>No, she has </a:t>
            </a:r>
            <a:r>
              <a:rPr lang="en" sz="2400" dirty="0">
                <a:solidFill>
                  <a:srgbClr val="FF0000"/>
                </a:solidFill>
              </a:rPr>
              <a:t>not </a:t>
            </a:r>
            <a:r>
              <a:rPr lang="en" sz="2400" dirty="0">
                <a:solidFill>
                  <a:srgbClr val="000000"/>
                </a:solidFill>
              </a:rPr>
              <a:t>had lunch </a:t>
            </a:r>
            <a:r>
              <a:rPr lang="en" sz="2400" dirty="0">
                <a:solidFill>
                  <a:srgbClr val="FF0000"/>
                </a:solidFill>
              </a:rPr>
              <a:t>yet</a:t>
            </a:r>
            <a:r>
              <a:rPr lang="en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0" name="Shape 330"/>
          <p:cNvSpPr/>
          <p:nvPr/>
        </p:nvSpPr>
        <p:spPr>
          <a:xfrm>
            <a:off x="2397352" y="4615800"/>
            <a:ext cx="598800" cy="52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24" y="9401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Shape 332"/>
          <p:cNvCxnSpPr/>
          <p:nvPr/>
        </p:nvCxnSpPr>
        <p:spPr>
          <a:xfrm rot="10800000">
            <a:off x="2128219" y="12971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3" name="Shape 333"/>
          <p:cNvCxnSpPr/>
          <p:nvPr/>
        </p:nvCxnSpPr>
        <p:spPr>
          <a:xfrm rot="10800000" flipH="1">
            <a:off x="2128219" y="1600490"/>
            <a:ext cx="21720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438" y="832899"/>
            <a:ext cx="2061274" cy="206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Shape 335"/>
          <p:cNvCxnSpPr/>
          <p:nvPr/>
        </p:nvCxnSpPr>
        <p:spPr>
          <a:xfrm>
            <a:off x="6764435" y="1892808"/>
            <a:ext cx="3300" cy="58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/>
          <p:nvPr/>
        </p:nvCxnSpPr>
        <p:spPr>
          <a:xfrm rot="10800000">
            <a:off x="6667835" y="1538208"/>
            <a:ext cx="96600" cy="354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311700" y="199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i="1" dirty="0">
                <a:solidFill>
                  <a:srgbClr val="0070C0"/>
                </a:solidFill>
              </a:rPr>
              <a:t>Already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311700" y="1058200"/>
            <a:ext cx="8520600" cy="60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The action was done a while ago</a:t>
            </a:r>
          </a:p>
          <a:p>
            <a:pPr lvl="0">
              <a:spcBef>
                <a:spcPts val="0"/>
              </a:spcBef>
              <a:buNone/>
            </a:pPr>
            <a:endParaRPr sz="3600" dirty="0">
              <a:solidFill>
                <a:srgbClr val="000000"/>
              </a:solidFill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l="30158" t="25537" r="21541" b="20173"/>
          <a:stretch/>
        </p:blipFill>
        <p:spPr>
          <a:xfrm>
            <a:off x="202075" y="1946200"/>
            <a:ext cx="4416349" cy="27909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l="19054" t="19752" r="15397" b="14755"/>
          <a:stretch/>
        </p:blipFill>
        <p:spPr>
          <a:xfrm>
            <a:off x="4740750" y="2022750"/>
            <a:ext cx="4223851" cy="26378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311700" y="229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i="1" dirty="0">
                <a:solidFill>
                  <a:srgbClr val="0070C0"/>
                </a:solidFill>
              </a:rPr>
              <a:t>Just</a:t>
            </a:r>
            <a:r>
              <a:rPr lang="en" sz="4800" i="1" dirty="0"/>
              <a:t> 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1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The action was done a short time ago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l="30128" t="24652" r="22040" b="19810"/>
          <a:stretch/>
        </p:blipFill>
        <p:spPr>
          <a:xfrm>
            <a:off x="84475" y="1977213"/>
            <a:ext cx="4373573" cy="285512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4">
            <a:alphaModFix/>
          </a:blip>
          <a:srcRect l="18297" t="19892" r="15142" b="15290"/>
          <a:stretch/>
        </p:blipFill>
        <p:spPr>
          <a:xfrm>
            <a:off x="4607550" y="2055725"/>
            <a:ext cx="4432999" cy="269810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11700" y="1452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i="1" dirty="0">
                <a:solidFill>
                  <a:srgbClr val="0070C0"/>
                </a:solidFill>
              </a:rPr>
              <a:t>Yet</a:t>
            </a:r>
            <a:r>
              <a:rPr lang="en" sz="4800" dirty="0"/>
              <a:t> 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212800" y="1152475"/>
            <a:ext cx="8619600" cy="75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The action is not done and will be done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l="29779" t="24862" r="21688" b="19393"/>
          <a:stretch/>
        </p:blipFill>
        <p:spPr>
          <a:xfrm>
            <a:off x="63075" y="1993287"/>
            <a:ext cx="4437724" cy="28657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 l="18127" t="19623" r="15228" b="12986"/>
          <a:stretch/>
        </p:blipFill>
        <p:spPr>
          <a:xfrm>
            <a:off x="4614175" y="1919862"/>
            <a:ext cx="4313374" cy="27259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243633" y="12112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Watch some videos and describe what has </a:t>
            </a:r>
            <a:r>
              <a:rPr lang="en" dirty="0" smtClean="0"/>
              <a:t>happened.</a:t>
            </a:r>
            <a:endParaRPr lang="en" dirty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311700" y="1452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i="1" dirty="0">
                <a:solidFill>
                  <a:srgbClr val="0070C0"/>
                </a:solidFill>
              </a:rPr>
              <a:t>Yet 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350125" y="11140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>
                <a:solidFill>
                  <a:srgbClr val="000000"/>
                </a:solidFill>
              </a:rPr>
              <a:t>Is often used in a question</a:t>
            </a:r>
          </a:p>
          <a:p>
            <a:pPr lvl="0">
              <a:spcBef>
                <a:spcPts val="0"/>
              </a:spcBef>
              <a:buNone/>
            </a:pPr>
            <a:r>
              <a:rPr lang="en" sz="4000" dirty="0">
                <a:solidFill>
                  <a:srgbClr val="000000"/>
                </a:solidFill>
              </a:rPr>
              <a:t>e</a:t>
            </a:r>
            <a:r>
              <a:rPr lang="en" sz="4000" dirty="0" smtClean="0">
                <a:solidFill>
                  <a:srgbClr val="000000"/>
                </a:solidFill>
              </a:rPr>
              <a:t>.g.1</a:t>
            </a:r>
            <a:r>
              <a:rPr lang="en" sz="4000" dirty="0">
                <a:solidFill>
                  <a:srgbClr val="000000"/>
                </a:solidFill>
              </a:rPr>
              <a:t>: Has Mary left </a:t>
            </a:r>
            <a:r>
              <a:rPr lang="en" sz="4000" dirty="0">
                <a:solidFill>
                  <a:srgbClr val="FF0000"/>
                </a:solidFill>
              </a:rPr>
              <a:t>yet</a:t>
            </a:r>
            <a:r>
              <a:rPr lang="en" sz="4000" dirty="0">
                <a:solidFill>
                  <a:srgbClr val="000000"/>
                </a:solidFill>
              </a:rPr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000000"/>
                </a:solidFill>
              </a:rPr>
              <a:t>e</a:t>
            </a:r>
            <a:r>
              <a:rPr lang="en" sz="4000" dirty="0" smtClean="0">
                <a:solidFill>
                  <a:srgbClr val="000000"/>
                </a:solidFill>
              </a:rPr>
              <a:t>.g.2 </a:t>
            </a:r>
            <a:r>
              <a:rPr lang="en" sz="4000" dirty="0">
                <a:solidFill>
                  <a:srgbClr val="000000"/>
                </a:solidFill>
              </a:rPr>
              <a:t>: Has Mary had lunch </a:t>
            </a:r>
            <a:r>
              <a:rPr lang="en" sz="4000" dirty="0">
                <a:solidFill>
                  <a:srgbClr val="FF0000"/>
                </a:solidFill>
              </a:rPr>
              <a:t>yet</a:t>
            </a:r>
            <a:r>
              <a:rPr lang="en" sz="4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0" y="151475"/>
            <a:ext cx="83895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has the chick done?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75" name="Shape 75"/>
          <p:cNvSpPr txBox="1"/>
          <p:nvPr/>
        </p:nvSpPr>
        <p:spPr>
          <a:xfrm>
            <a:off x="495874" y="4727125"/>
            <a:ext cx="5372270" cy="3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https://www.youtube.com/watch?v=2hcJECNQDlc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l="17143" t="18927" r="17993" b="20929"/>
          <a:stretch/>
        </p:blipFill>
        <p:spPr>
          <a:xfrm>
            <a:off x="1606462" y="861224"/>
            <a:ext cx="5931076" cy="30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5">
            <a:alphaModFix/>
          </a:blip>
          <a:srcRect l="16544" t="21643" r="18061" b="19938"/>
          <a:stretch/>
        </p:blipFill>
        <p:spPr>
          <a:xfrm>
            <a:off x="1489825" y="905524"/>
            <a:ext cx="5979675" cy="30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5875" y="441934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Source: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418650" y="161175"/>
            <a:ext cx="8160600" cy="68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has Mickey done?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85" name="Shape 85"/>
          <p:cNvSpPr txBox="1"/>
          <p:nvPr/>
        </p:nvSpPr>
        <p:spPr>
          <a:xfrm>
            <a:off x="193280" y="4618450"/>
            <a:ext cx="473876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Source: </a:t>
            </a:r>
            <a:r>
              <a:rPr lang="en" dirty="0" smtClean="0">
                <a:hlinkClick r:id="rId3"/>
              </a:rPr>
              <a:t>https</a:t>
            </a:r>
            <a:r>
              <a:rPr lang="en" dirty="0">
                <a:hlinkClick r:id="rId3"/>
              </a:rPr>
              <a:t>://</a:t>
            </a:r>
            <a:r>
              <a:rPr lang="en" dirty="0" smtClean="0">
                <a:hlinkClick r:id="rId3"/>
              </a:rPr>
              <a:t>www.youtube.com/watch?v=Qbq5l3RPpuQ</a:t>
            </a: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l="24374" t="35388" r="26819" b="20165"/>
          <a:stretch/>
        </p:blipFill>
        <p:spPr>
          <a:xfrm>
            <a:off x="1136649" y="1000499"/>
            <a:ext cx="6572799" cy="336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l="26217" t="35490" r="25508" b="19664"/>
          <a:stretch/>
        </p:blipFill>
        <p:spPr>
          <a:xfrm>
            <a:off x="1136649" y="934599"/>
            <a:ext cx="6670024" cy="34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399200" y="52350"/>
            <a:ext cx="816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has the man done?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16416" y="4666842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16682" t="18114" r="20578" b="20419"/>
          <a:stretch/>
        </p:blipFill>
        <p:spPr>
          <a:xfrm>
            <a:off x="1288912" y="844949"/>
            <a:ext cx="6566174" cy="361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l="17893" t="19874" r="24901" b="20530"/>
          <a:stretch/>
        </p:blipFill>
        <p:spPr>
          <a:xfrm>
            <a:off x="1288899" y="786575"/>
            <a:ext cx="6689476" cy="36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99200" y="4882825"/>
            <a:ext cx="5684968" cy="1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Source: </a:t>
            </a:r>
            <a:r>
              <a:rPr lang="en" sz="1600" dirty="0" smtClean="0">
                <a:hlinkClick r:id="rId5"/>
              </a:rPr>
              <a:t>https</a:t>
            </a:r>
            <a:r>
              <a:rPr lang="en" sz="1600" dirty="0">
                <a:hlinkClick r:id="rId5"/>
              </a:rPr>
              <a:t>://</a:t>
            </a:r>
            <a:r>
              <a:rPr lang="en" sz="1600" dirty="0" smtClean="0">
                <a:hlinkClick r:id="rId5"/>
              </a:rPr>
              <a:t>www.youtube.com/watch?v=KyMT2DRBqTo</a:t>
            </a:r>
            <a:r>
              <a:rPr lang="en" sz="1600" dirty="0" smtClean="0"/>
              <a:t> </a:t>
            </a:r>
            <a:endParaRPr lang="e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600" b="1" dirty="0">
                <a:solidFill>
                  <a:srgbClr val="0070C0"/>
                </a:solidFill>
              </a:rPr>
              <a:t>Just? Already? Yet?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316050" y="274075"/>
            <a:ext cx="8511900" cy="395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/>
              <a:t>Read the examples and find out the meanings of ‘just’, ‘already’ and ‘yet</a:t>
            </a:r>
            <a:r>
              <a:rPr lang="en" sz="6000" dirty="0" smtClean="0"/>
              <a:t>’.</a:t>
            </a:r>
            <a:endParaRPr lang="en" sz="6000" dirty="0"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220650" y="2479825"/>
            <a:ext cx="5793000" cy="95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Mary left at 5 p.m.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258225" y="237475"/>
            <a:ext cx="2499600" cy="618600"/>
          </a:xfrm>
          <a:prstGeom prst="rect">
            <a:avLst/>
          </a:prstGeom>
          <a:solidFill>
            <a:srgbClr val="F6B26B"/>
          </a:solidFill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Example 1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950" y="237475"/>
            <a:ext cx="1972424" cy="190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hape 118"/>
          <p:cNvCxnSpPr/>
          <p:nvPr/>
        </p:nvCxnSpPr>
        <p:spPr>
          <a:xfrm rot="10800000">
            <a:off x="7564044" y="594490"/>
            <a:ext cx="0" cy="6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/>
          <p:nvPr/>
        </p:nvCxnSpPr>
        <p:spPr>
          <a:xfrm>
            <a:off x="7564044" y="1213090"/>
            <a:ext cx="249600" cy="34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633</Words>
  <Application>Microsoft Office PowerPoint</Application>
  <PresentationFormat>On-screen Show (16:9)</PresentationFormat>
  <Paragraphs>135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simple-light-2</vt:lpstr>
      <vt:lpstr>Just, Already, Yet</vt:lpstr>
      <vt:lpstr>Recap</vt:lpstr>
      <vt:lpstr>Watch some videos and describe what has happened.</vt:lpstr>
      <vt:lpstr>What has the chick done?</vt:lpstr>
      <vt:lpstr>What has Mickey done?</vt:lpstr>
      <vt:lpstr>What has the man done?</vt:lpstr>
      <vt:lpstr>Just? Already? Yet?</vt:lpstr>
      <vt:lpstr>Read the examples and find out the meanings of ‘just’, ‘already’ and ‘yet’.</vt:lpstr>
      <vt:lpstr>Mary left at 5 p.m.</vt:lpstr>
      <vt:lpstr>How will you answer this question at 5:05 p.m.?</vt:lpstr>
      <vt:lpstr>PowerPoint Presentation</vt:lpstr>
      <vt:lpstr>PowerPoint Presentation</vt:lpstr>
      <vt:lpstr>What if the time now is 6 p.m.?</vt:lpstr>
      <vt:lpstr>PowerPoint Presentation</vt:lpstr>
      <vt:lpstr>PowerPoint Presentation</vt:lpstr>
      <vt:lpstr>How about 1 p.m.?</vt:lpstr>
      <vt:lpstr>PowerPoint Presentation</vt:lpstr>
      <vt:lpstr>PowerPoint Presentation</vt:lpstr>
      <vt:lpstr>PowerPoint Presentation</vt:lpstr>
      <vt:lpstr>Mary had lunch at 1 p.m.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Already</vt:lpstr>
      <vt:lpstr>Just </vt:lpstr>
      <vt:lpstr>Yet </vt:lpstr>
      <vt:lpstr>Yet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Just, Already, Yet</dc:title>
  <cp:lastModifiedBy>HKIEd</cp:lastModifiedBy>
  <cp:revision>6</cp:revision>
  <dcterms:modified xsi:type="dcterms:W3CDTF">2016-07-01T12:38:34Z</dcterms:modified>
</cp:coreProperties>
</file>