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58" r:id="rId5"/>
    <p:sldId id="274" r:id="rId6"/>
    <p:sldId id="263" r:id="rId7"/>
    <p:sldId id="266" r:id="rId8"/>
    <p:sldId id="267" r:id="rId9"/>
    <p:sldId id="264" r:id="rId10"/>
    <p:sldId id="269" r:id="rId11"/>
    <p:sldId id="270" r:id="rId12"/>
    <p:sldId id="271" r:id="rId13"/>
    <p:sldId id="272" r:id="rId14"/>
    <p:sldId id="275" r:id="rId15"/>
    <p:sldId id="268" r:id="rId16"/>
    <p:sldId id="278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Fung King Jackie" initials="LFKJ" lastIdx="1" clrIdx="0">
    <p:extLst>
      <p:ext uri="{19B8F6BF-5375-455C-9EA6-DF929625EA0E}">
        <p15:presenceInfo xmlns:p15="http://schemas.microsoft.com/office/powerpoint/2012/main" xmlns="" userId="S-1-5-21-362188173-1902112676-2242252349-8883" providerId="AD"/>
      </p:ext>
    </p:extLst>
  </p:cmAuthor>
  <p:cmAuthor id="2" name="HKIEd" initials="HKIEd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-66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1F07E-C1DB-4E51-8D70-24345A8FECE6}" type="datetimeFigureOut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5B70-F342-4598-9257-A826AF191B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404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B5B70-F342-4598-9257-A826AF191B81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972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16047-6EB0-4ED7-A55A-985B3C062A1C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346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16047-6EB0-4ED7-A55A-985B3C062A1C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07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16047-6EB0-4ED7-A55A-985B3C062A1C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500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16047-6EB0-4ED7-A55A-985B3C062A1C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668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FC-99BD-4DDC-83C6-1B0D62366097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009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C22-BF07-4749-B0F3-DF9B6038A798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884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270F-718A-41E6-BECE-E25FD41452D3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460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657F-546A-45EE-95DD-687211DDA219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036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3D29-43FA-4010-B63B-294DE67E64CC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704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390-8762-4AE8-9D50-D4238E6D2DF7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76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D52-36CB-4AF4-8830-D49A0963A757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007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40CB-D28B-464B-94F5-49A8873AD7B1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825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FE60-C623-4070-B7EA-EE17D3CFA893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895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627E-2485-4568-BF43-AA4291279E2A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547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EA14-3DF5-4B3F-A441-D76A6C84EF1F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234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A22C-E6D1-4D64-8992-A8F006BA1C8C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A35C-2F3E-4E8E-AFC9-4887A6135B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318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5146" y="3085890"/>
            <a:ext cx="5947719" cy="890331"/>
          </a:xfrm>
        </p:spPr>
        <p:txBody>
          <a:bodyPr>
            <a:noAutofit/>
          </a:bodyPr>
          <a:lstStyle/>
          <a:p>
            <a:r>
              <a:rPr lang="en-US" altLang="zh-HK" sz="6600" b="1" dirty="0" smtClean="0">
                <a:solidFill>
                  <a:schemeClr val="accent1"/>
                </a:solidFill>
              </a:rPr>
              <a:t>Are you a good child?</a:t>
            </a:r>
            <a:endParaRPr lang="zh-HK" altLang="en-US" sz="6600" b="1" dirty="0">
              <a:solidFill>
                <a:schemeClr val="accent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49" y="2248524"/>
            <a:ext cx="2710248" cy="3928192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719529" y="1364105"/>
            <a:ext cx="6943754" cy="3252864"/>
          </a:xfrm>
          <a:prstGeom prst="wedgeEllipseCallout">
            <a:avLst>
              <a:gd name="adj1" fmla="val 75431"/>
              <a:gd name="adj2" fmla="val 971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1</a:t>
            </a:fld>
            <a:endParaRPr lang="zh-HK" altLang="en-US"/>
          </a:p>
        </p:txBody>
      </p:sp>
      <p:sp>
        <p:nvSpPr>
          <p:cNvPr id="4" name="Rectangle 3"/>
          <p:cNvSpPr/>
          <p:nvPr/>
        </p:nvSpPr>
        <p:spPr>
          <a:xfrm>
            <a:off x="7297687" y="119922"/>
            <a:ext cx="3310758" cy="153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Modal Verbs</a:t>
            </a:r>
          </a:p>
          <a:p>
            <a:pPr algn="ctr"/>
            <a:r>
              <a:rPr lang="en-US" sz="3200" dirty="0" smtClean="0"/>
              <a:t>Senior </a:t>
            </a:r>
            <a:r>
              <a:rPr lang="en-US" sz="3200" dirty="0" smtClean="0"/>
              <a:t>Primary</a:t>
            </a:r>
          </a:p>
          <a:p>
            <a:pPr algn="ctr"/>
            <a:r>
              <a:rPr lang="en-US" sz="3200" dirty="0" smtClean="0"/>
              <a:t>Lesson 1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23672" y="5111646"/>
            <a:ext cx="6321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Siu, </a:t>
            </a:r>
            <a:r>
              <a:rPr lang="en-US" altLang="zh-TW" sz="2800" dirty="0" smtClean="0"/>
              <a:t>Ka </a:t>
            </a:r>
            <a:r>
              <a:rPr lang="en-US" altLang="zh-TW" sz="2800" dirty="0" smtClean="0"/>
              <a:t>Ka</a:t>
            </a:r>
            <a:r>
              <a:rPr lang="en-US" altLang="zh-TW" sz="2800" dirty="0" smtClean="0"/>
              <a:t>; Lee, Fung King Jackie</a:t>
            </a:r>
            <a:endParaRPr lang="en-US" altLang="zh-TW" sz="2800" dirty="0" smtClean="0"/>
          </a:p>
          <a:p>
            <a:pPr algn="ctr"/>
            <a:r>
              <a:rPr lang="en-US" altLang="zh-TW" sz="2800" dirty="0" smtClean="0"/>
              <a:t>The Education University of Hong Kong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6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  <a:gridCol w="6096000"/>
              </a:tblGrid>
              <a:tr h="685800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411892" y="4522467"/>
            <a:ext cx="5272216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sz="6000" dirty="0" smtClean="0"/>
              <a:t>We_______________________.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10</a:t>
            </a:fld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507925" y="4557280"/>
            <a:ext cx="5272216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sz="6000" dirty="0" smtClean="0"/>
              <a:t>We_______________________.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65" y="74213"/>
            <a:ext cx="4868828" cy="44830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743" y="244619"/>
            <a:ext cx="4087458" cy="40874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64043" y="4786184"/>
            <a:ext cx="192051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must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79862" y="4786183"/>
            <a:ext cx="145702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not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58900" y="4786184"/>
            <a:ext cx="192051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must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74719" y="4786183"/>
            <a:ext cx="145702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not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1892" y="5594822"/>
            <a:ext cx="5014829" cy="6015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dirty="0">
                <a:solidFill>
                  <a:schemeClr val="tx1"/>
                </a:solidFill>
              </a:rPr>
              <a:t>p</a:t>
            </a:r>
            <a:r>
              <a:rPr lang="en-US" altLang="zh-HK" sz="3600" dirty="0" smtClean="0">
                <a:solidFill>
                  <a:schemeClr val="tx1"/>
                </a:solidFill>
              </a:rPr>
              <a:t>lay skateboarding games</a:t>
            </a:r>
            <a:endParaRPr lang="zh-HK" altLang="en-US" sz="36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98509" y="5604535"/>
            <a:ext cx="1920514" cy="6169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cycle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  <a:gridCol w="6096000"/>
              </a:tblGrid>
              <a:tr h="685800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76" y="31430"/>
            <a:ext cx="3969071" cy="39690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11</a:t>
            </a:fld>
            <a:endParaRPr lang="zh-HK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11892" y="4522467"/>
            <a:ext cx="5272216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sz="6000" dirty="0" smtClean="0"/>
              <a:t>We_______________________.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413157" y="4599920"/>
            <a:ext cx="5272216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sz="6000" dirty="0" smtClean="0"/>
              <a:t>We_______________________.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74" y="237171"/>
            <a:ext cx="4048125" cy="40481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64043" y="4786184"/>
            <a:ext cx="192051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must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79862" y="4786183"/>
            <a:ext cx="145702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not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98259" y="4864443"/>
            <a:ext cx="192051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must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14078" y="4864442"/>
            <a:ext cx="145702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not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4572" y="5593488"/>
            <a:ext cx="3589576" cy="6015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>
                <a:solidFill>
                  <a:schemeClr val="tx1"/>
                </a:solidFill>
              </a:rPr>
              <a:t>b</a:t>
            </a:r>
            <a:r>
              <a:rPr lang="en-US" altLang="zh-HK" sz="4800" dirty="0" smtClean="0">
                <a:solidFill>
                  <a:schemeClr val="tx1"/>
                </a:solidFill>
              </a:rPr>
              <a:t>ring dogs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25466" y="5681070"/>
            <a:ext cx="3515560" cy="5848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>
                <a:solidFill>
                  <a:schemeClr val="tx1"/>
                </a:solidFill>
              </a:rPr>
              <a:t>p</a:t>
            </a:r>
            <a:r>
              <a:rPr lang="en-US" altLang="zh-HK" sz="4800" dirty="0" smtClean="0">
                <a:solidFill>
                  <a:schemeClr val="tx1"/>
                </a:solidFill>
              </a:rPr>
              <a:t>ick flowers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  <a:gridCol w="6096000"/>
              </a:tblGrid>
              <a:tr h="685800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38378" y="3880749"/>
            <a:ext cx="6269193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sz="6000" dirty="0" smtClean="0"/>
              <a:t>We </a:t>
            </a:r>
            <a:r>
              <a:rPr lang="en-US" altLang="zh-HK" sz="6000" dirty="0" smtClean="0">
                <a:solidFill>
                  <a:srgbClr val="FF0000"/>
                </a:solidFill>
              </a:rPr>
              <a:t>_____  ____  </a:t>
            </a:r>
            <a:r>
              <a:rPr lang="en-US" altLang="zh-HK" sz="6000" dirty="0" smtClean="0">
                <a:solidFill>
                  <a:schemeClr val="accent1"/>
                </a:solidFill>
              </a:rPr>
              <a:t>______________.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238613" y="3874037"/>
            <a:ext cx="6376982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sz="6000" dirty="0" smtClean="0"/>
              <a:t>We </a:t>
            </a:r>
            <a:r>
              <a:rPr lang="en-US" altLang="zh-HK" sz="6000" dirty="0" smtClean="0">
                <a:solidFill>
                  <a:srgbClr val="FF0000"/>
                </a:solidFill>
              </a:rPr>
              <a:t>_____  ____  </a:t>
            </a:r>
            <a:r>
              <a:rPr lang="en-US" altLang="zh-HK" sz="6000" dirty="0" smtClean="0">
                <a:solidFill>
                  <a:schemeClr val="accent1"/>
                </a:solidFill>
              </a:rPr>
              <a:t>______________.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5371" r="6487" b="6386"/>
          <a:stretch/>
        </p:blipFill>
        <p:spPr>
          <a:xfrm>
            <a:off x="1145210" y="144877"/>
            <a:ext cx="3796299" cy="3831505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2917524" y="209725"/>
            <a:ext cx="251670" cy="18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橢圓 11"/>
          <p:cNvSpPr/>
          <p:nvPr/>
        </p:nvSpPr>
        <p:spPr>
          <a:xfrm>
            <a:off x="2882124" y="3757010"/>
            <a:ext cx="251670" cy="18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12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214" y="70370"/>
            <a:ext cx="4017530" cy="40175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06628" y="4130156"/>
            <a:ext cx="192051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must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22447" y="4130155"/>
            <a:ext cx="145702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not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06863" y="4095163"/>
            <a:ext cx="192051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must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22682" y="4095162"/>
            <a:ext cx="145702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not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7441" y="4945949"/>
            <a:ext cx="4493184" cy="6015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>
                <a:solidFill>
                  <a:schemeClr val="tx1"/>
                </a:solidFill>
              </a:rPr>
              <a:t>f</a:t>
            </a:r>
            <a:r>
              <a:rPr lang="en-US" altLang="zh-HK" sz="4800" dirty="0" smtClean="0">
                <a:solidFill>
                  <a:schemeClr val="tx1"/>
                </a:solidFill>
              </a:rPr>
              <a:t>eed the animals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46700" y="4945949"/>
            <a:ext cx="2220420" cy="6093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gamble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  <a:gridCol w="6096000"/>
              </a:tblGrid>
              <a:tr h="685800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38378" y="3880749"/>
            <a:ext cx="6269193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6000" dirty="0" smtClean="0"/>
              <a:t>We </a:t>
            </a:r>
            <a:r>
              <a:rPr lang="en-US" altLang="zh-HK" sz="6000" dirty="0" smtClean="0">
                <a:solidFill>
                  <a:srgbClr val="FF0000"/>
                </a:solidFill>
              </a:rPr>
              <a:t>_____  ____  </a:t>
            </a:r>
            <a:r>
              <a:rPr lang="en-US" altLang="zh-HK" sz="6000" dirty="0" smtClean="0">
                <a:solidFill>
                  <a:schemeClr val="accent1"/>
                </a:solidFill>
              </a:rPr>
              <a:t>_____ </a:t>
            </a:r>
            <a:r>
              <a:rPr lang="en-US" altLang="zh-HK" sz="6000" dirty="0" smtClean="0"/>
              <a:t>.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261191" y="3912627"/>
            <a:ext cx="6376982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6000" dirty="0"/>
              <a:t>We </a:t>
            </a:r>
            <a:r>
              <a:rPr lang="en-US" altLang="zh-HK" sz="6000" dirty="0">
                <a:solidFill>
                  <a:srgbClr val="FF0000"/>
                </a:solidFill>
              </a:rPr>
              <a:t>_____  </a:t>
            </a:r>
            <a:r>
              <a:rPr lang="en-US" altLang="zh-HK" sz="6000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n-US" altLang="zh-HK" sz="6000" dirty="0" smtClean="0">
                <a:solidFill>
                  <a:schemeClr val="accent1"/>
                </a:solidFill>
              </a:rPr>
              <a:t>________ </a:t>
            </a:r>
            <a:r>
              <a:rPr lang="en-US" altLang="zh-HK" sz="6000" dirty="0" smtClean="0"/>
              <a:t>.</a:t>
            </a:r>
            <a:endParaRPr lang="en-US" altLang="zh-HK" sz="6000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2" y="102627"/>
            <a:ext cx="3810000" cy="381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13</a:t>
            </a:fld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680" y="210805"/>
            <a:ext cx="3643745" cy="359364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56011" y="4159962"/>
            <a:ext cx="192051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must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71830" y="4159961"/>
            <a:ext cx="145702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not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21943" y="4159961"/>
            <a:ext cx="192051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must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16382" y="4960855"/>
            <a:ext cx="1999772" cy="6015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 smtClean="0">
                <a:solidFill>
                  <a:schemeClr val="tx1"/>
                </a:solidFill>
              </a:rPr>
              <a:t>litter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68420" y="4976793"/>
            <a:ext cx="2965172" cy="6015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>
                <a:solidFill>
                  <a:schemeClr val="tx1"/>
                </a:solidFill>
              </a:rPr>
              <a:t>k</a:t>
            </a:r>
            <a:r>
              <a:rPr lang="en-US" altLang="zh-HK" sz="4800" dirty="0" smtClean="0">
                <a:solidFill>
                  <a:schemeClr val="tx1"/>
                </a:solidFill>
              </a:rPr>
              <a:t>eep clean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818" y="300471"/>
            <a:ext cx="10515600" cy="1325563"/>
          </a:xfrm>
        </p:spPr>
        <p:txBody>
          <a:bodyPr/>
          <a:lstStyle/>
          <a:p>
            <a:r>
              <a:rPr lang="en-US" altLang="zh-HK" dirty="0" smtClean="0"/>
              <a:t>What other signs do you know? </a:t>
            </a:r>
            <a:endParaRPr lang="zh-HK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14</a:t>
            </a:fld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1" y="1392502"/>
            <a:ext cx="2169540" cy="21695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6263" t="6201" r="5768" b="5584"/>
          <a:stretch/>
        </p:blipFill>
        <p:spPr>
          <a:xfrm>
            <a:off x="4399799" y="1515734"/>
            <a:ext cx="2216756" cy="22229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t="10378" r="16490" b="44216"/>
          <a:stretch/>
        </p:blipFill>
        <p:spPr>
          <a:xfrm>
            <a:off x="8323923" y="1350518"/>
            <a:ext cx="2359416" cy="23153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2882" r="35952" b="41863"/>
          <a:stretch/>
        </p:blipFill>
        <p:spPr>
          <a:xfrm>
            <a:off x="6819755" y="3967024"/>
            <a:ext cx="2157990" cy="218381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3296" y="4115834"/>
            <a:ext cx="2994976" cy="224051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97771" y="3031508"/>
            <a:ext cx="2294544" cy="5485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line up.</a:t>
            </a:r>
            <a:endParaRPr lang="zh-HK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479284" y="3157062"/>
            <a:ext cx="2844639" cy="80996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use the mobile phone.</a:t>
            </a:r>
            <a:endParaRPr lang="zh-HK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8993611" y="3157062"/>
            <a:ext cx="2565773" cy="80996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touch the animals.</a:t>
            </a:r>
            <a:endParaRPr lang="zh-HK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3795385" y="5679929"/>
            <a:ext cx="2565773" cy="5485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spit.</a:t>
            </a:r>
            <a:endParaRPr lang="zh-HK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8220744" y="5705006"/>
            <a:ext cx="2565773" cy="5485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push.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95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6724" y="82776"/>
            <a:ext cx="11211207" cy="1325563"/>
          </a:xfrm>
        </p:spPr>
        <p:txBody>
          <a:bodyPr>
            <a:normAutofit/>
          </a:bodyPr>
          <a:lstStyle/>
          <a:p>
            <a:r>
              <a:rPr lang="en-US" altLang="zh-HK" sz="3600" b="1" dirty="0" smtClean="0"/>
              <a:t>Can you follow all the signs we have learnt today?</a:t>
            </a:r>
            <a:endParaRPr lang="zh-HK" altLang="en-US" sz="36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5804"/>
            <a:ext cx="4886325" cy="3228975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5895703" y="2725783"/>
            <a:ext cx="1863634" cy="1245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435" y="1408339"/>
            <a:ext cx="3625497" cy="313005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052435" y="4660311"/>
            <a:ext cx="3840480" cy="16023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5400" dirty="0" smtClean="0"/>
              <a:t>You are good children!</a:t>
            </a:r>
            <a:endParaRPr lang="zh-HK" alt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61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6724" y="82776"/>
            <a:ext cx="11211207" cy="1325563"/>
          </a:xfrm>
        </p:spPr>
        <p:txBody>
          <a:bodyPr>
            <a:normAutofit/>
          </a:bodyPr>
          <a:lstStyle/>
          <a:p>
            <a:endParaRPr lang="zh-HK" altLang="en-US" sz="36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22564" y="266193"/>
            <a:ext cx="11969435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altLang="zh-HK" sz="6000" dirty="0" smtClean="0"/>
          </a:p>
          <a:p>
            <a:r>
              <a:rPr lang="en-US" altLang="zh-HK" sz="6000" dirty="0" smtClean="0"/>
              <a:t>We must be good </a:t>
            </a:r>
            <a:r>
              <a:rPr lang="en-US" altLang="zh-HK" sz="6000" dirty="0" smtClean="0">
                <a:solidFill>
                  <a:srgbClr val="FF0000"/>
                </a:solidFill>
              </a:rPr>
              <a:t>at school </a:t>
            </a:r>
            <a:r>
              <a:rPr lang="en-US" altLang="zh-HK" sz="6000" dirty="0" smtClean="0"/>
              <a:t>and </a:t>
            </a:r>
            <a:r>
              <a:rPr lang="en-US" altLang="zh-HK" sz="6000" dirty="0" smtClean="0">
                <a:solidFill>
                  <a:srgbClr val="FF0000"/>
                </a:solidFill>
              </a:rPr>
              <a:t>outside school</a:t>
            </a:r>
            <a:r>
              <a:rPr lang="en-US" altLang="zh-HK" sz="6000" dirty="0" smtClean="0"/>
              <a:t>!</a:t>
            </a:r>
          </a:p>
          <a:p>
            <a:endParaRPr lang="en-US" altLang="zh-HK" sz="6000" dirty="0" smtClean="0"/>
          </a:p>
          <a:p>
            <a:r>
              <a:rPr lang="en-US" altLang="zh-HK" sz="6000" dirty="0" smtClean="0"/>
              <a:t>We must be good </a:t>
            </a:r>
            <a:r>
              <a:rPr lang="en-US" altLang="zh-HK" sz="6000" dirty="0" smtClean="0">
                <a:solidFill>
                  <a:srgbClr val="FF0000"/>
                </a:solidFill>
              </a:rPr>
              <a:t>everywhere</a:t>
            </a:r>
            <a:r>
              <a:rPr lang="en-US" altLang="zh-HK" sz="6000" dirty="0" smtClean="0"/>
              <a:t>!</a:t>
            </a:r>
          </a:p>
          <a:p>
            <a:endParaRPr lang="zh-HK" alt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53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0480" y="347481"/>
            <a:ext cx="7325498" cy="1325563"/>
          </a:xfrm>
        </p:spPr>
        <p:txBody>
          <a:bodyPr/>
          <a:lstStyle/>
          <a:p>
            <a:r>
              <a:rPr lang="en-US" altLang="zh-HK" b="1" dirty="0" smtClean="0">
                <a:solidFill>
                  <a:schemeClr val="accent1"/>
                </a:solidFill>
              </a:rPr>
              <a:t>Are you a good child at school?</a:t>
            </a:r>
            <a:endParaRPr lang="zh-HK" altLang="en-US" b="1" dirty="0">
              <a:solidFill>
                <a:schemeClr val="accent1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49772" y="2158312"/>
            <a:ext cx="3476367" cy="4020654"/>
            <a:chOff x="349772" y="1458096"/>
            <a:chExt cx="3476367" cy="40206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799" y="1458096"/>
              <a:ext cx="3018975" cy="3159103"/>
            </a:xfrm>
            <a:prstGeom prst="rect">
              <a:avLst/>
            </a:prstGeom>
          </p:spPr>
        </p:pic>
        <p:sp>
          <p:nvSpPr>
            <p:cNvPr id="4" name="圓角矩形圖說文字 3"/>
            <p:cNvSpPr/>
            <p:nvPr/>
          </p:nvSpPr>
          <p:spPr>
            <a:xfrm>
              <a:off x="1974606" y="1884179"/>
              <a:ext cx="1268203" cy="790305"/>
            </a:xfrm>
            <a:prstGeom prst="wedgeRoundRectCallout">
              <a:avLst>
                <a:gd name="adj1" fmla="val 27423"/>
                <a:gd name="adj2" fmla="val 8975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dirty="0" smtClean="0">
                  <a:solidFill>
                    <a:schemeClr val="tx1"/>
                  </a:solidFill>
                </a:rPr>
                <a:t>Good morning!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49772" y="4647753"/>
              <a:ext cx="3476367" cy="830997"/>
            </a:xfrm>
            <a:prstGeom prst="rect">
              <a:avLst/>
            </a:prstGeom>
            <a:solidFill>
              <a:schemeClr val="accent4">
                <a:alpha val="37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sz="2400" dirty="0" smtClean="0"/>
                <a:t>Do you say “Good Morning!” to teachers?</a:t>
              </a:r>
              <a:endParaRPr lang="zh-HK" altLang="en-US" sz="2400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047058" y="2377644"/>
            <a:ext cx="3476367" cy="3740214"/>
            <a:chOff x="4087081" y="1707982"/>
            <a:chExt cx="3476367" cy="374021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211" y="1707982"/>
              <a:ext cx="2842107" cy="282557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4087081" y="4617199"/>
              <a:ext cx="3476367" cy="830997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sz="2400" dirty="0" smtClean="0"/>
                <a:t>Do you finish all homework at home?</a:t>
              </a:r>
              <a:endParaRPr lang="zh-HK" altLang="en-US" sz="2400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7832628" y="1929671"/>
            <a:ext cx="3532632" cy="4557519"/>
            <a:chOff x="7824390" y="1260009"/>
            <a:chExt cx="3532632" cy="455751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390" y="1260009"/>
              <a:ext cx="3532632" cy="3273552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7824390" y="4617199"/>
              <a:ext cx="3476367" cy="1200329"/>
            </a:xfrm>
            <a:prstGeom prst="rect">
              <a:avLst/>
            </a:prstGeom>
            <a:solidFill>
              <a:schemeClr val="accent4">
                <a:alpha val="39000"/>
              </a:schemeClr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sz="2400" dirty="0" smtClean="0"/>
                <a:t>Do you raise your hand to answer your teachers’ questions?</a:t>
              </a:r>
              <a:endParaRPr lang="zh-HK" altLang="en-US" sz="2400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1219200" y="2647406"/>
            <a:ext cx="9413966" cy="1436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/>
              <a:t>A good child follows school rules.</a:t>
            </a:r>
            <a:endParaRPr lang="zh-HK" altLang="en-US" sz="40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37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971" y="0"/>
            <a:ext cx="11249475" cy="1214203"/>
          </a:xfrm>
        </p:spPr>
        <p:txBody>
          <a:bodyPr>
            <a:noAutofit/>
          </a:bodyPr>
          <a:lstStyle/>
          <a:p>
            <a:r>
              <a:rPr lang="en-US" altLang="zh-HK" sz="3600" b="1" dirty="0" smtClean="0">
                <a:solidFill>
                  <a:srgbClr val="FF0000"/>
                </a:solidFill>
              </a:rPr>
              <a:t>Are you a good child outside school?</a:t>
            </a:r>
            <a:r>
              <a:rPr lang="en-US" altLang="zh-HK" sz="4800" b="1" dirty="0" smtClean="0">
                <a:solidFill>
                  <a:schemeClr val="accent1"/>
                </a:solidFill>
              </a:rPr>
              <a:t/>
            </a:r>
            <a:br>
              <a:rPr lang="en-US" altLang="zh-HK" sz="4800" b="1" dirty="0" smtClean="0">
                <a:solidFill>
                  <a:schemeClr val="accent1"/>
                </a:solidFill>
              </a:rPr>
            </a:br>
            <a:r>
              <a:rPr lang="en-US" altLang="zh-HK" sz="3200" b="1" dirty="0" smtClean="0">
                <a:solidFill>
                  <a:srgbClr val="92D050"/>
                </a:solidFill>
              </a:rPr>
              <a:t>Do you follow all these signs?</a:t>
            </a:r>
            <a:endParaRPr lang="zh-HK" alt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3</a:t>
            </a:fld>
            <a:endParaRPr lang="zh-HK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1109273"/>
            <a:ext cx="12192000" cy="5748728"/>
            <a:chOff x="0" y="1109273"/>
            <a:chExt cx="12192000" cy="5748728"/>
          </a:xfrm>
        </p:grpSpPr>
        <p:pic>
          <p:nvPicPr>
            <p:cNvPr id="12" name="Picture 1" descr="https://upload.wikimedia.org/wikipedia/commons/b/b0/Prohibition_sign_in_Hong-Kong_2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9273"/>
              <a:ext cx="5906125" cy="5748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25" y="1109273"/>
              <a:ext cx="6285875" cy="574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86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541" y="4473653"/>
            <a:ext cx="2776474" cy="15742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538" y="4473653"/>
            <a:ext cx="2174675" cy="16310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944" y="4473653"/>
            <a:ext cx="2570182" cy="169685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89" y="4473653"/>
            <a:ext cx="3054734" cy="17182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56" y="2255207"/>
            <a:ext cx="2395667" cy="15971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4</a:t>
            </a:fld>
            <a:endParaRPr lang="zh-HK" altLang="en-US"/>
          </a:p>
        </p:txBody>
      </p:sp>
      <p:pic>
        <p:nvPicPr>
          <p:cNvPr id="14" name="Picture 1" descr="https://upload.wikimedia.org/wikipedia/commons/b/b0/Prohibition_sign_in_Hong-Kong_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9"/>
          <a:stretch/>
        </p:blipFill>
        <p:spPr bwMode="auto">
          <a:xfrm>
            <a:off x="4596200" y="-398151"/>
            <a:ext cx="7470882" cy="479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156" y="150812"/>
            <a:ext cx="2478337" cy="17348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43690" y="2575252"/>
            <a:ext cx="2026508" cy="114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bring dogs.</a:t>
            </a:r>
            <a:endParaRPr lang="zh-HK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2095601" y="1018230"/>
            <a:ext cx="2249107" cy="83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cycle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50156" y="5933386"/>
            <a:ext cx="2969997" cy="731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play skateboarding games.</a:t>
            </a:r>
            <a:endParaRPr lang="zh-HK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6078439" y="6047942"/>
            <a:ext cx="2945640" cy="810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dry our linen and clothes.</a:t>
            </a:r>
            <a:endParaRPr lang="zh-HK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3547588" y="6002550"/>
            <a:ext cx="2254996" cy="85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gamble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9393193" y="6087285"/>
            <a:ext cx="2434046" cy="731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litter.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63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b="7231"/>
          <a:stretch/>
        </p:blipFill>
        <p:spPr>
          <a:xfrm>
            <a:off x="3760719" y="4165365"/>
            <a:ext cx="3152521" cy="207318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280735"/>
            <a:ext cx="2743200" cy="365125"/>
          </a:xfrm>
        </p:spPr>
        <p:txBody>
          <a:bodyPr/>
          <a:lstStyle/>
          <a:p>
            <a:fld id="{2F8EA35C-2F3E-4E8E-AFC9-4887A6135B9B}" type="slidenum">
              <a:rPr lang="zh-HK" altLang="en-US" smtClean="0"/>
              <a:t>5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725" t="5779" r="5220" b="6547"/>
          <a:stretch/>
        </p:blipFill>
        <p:spPr>
          <a:xfrm>
            <a:off x="5336979" y="0"/>
            <a:ext cx="6855021" cy="412715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03" y="180992"/>
            <a:ext cx="2887314" cy="179494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46994" y="1090510"/>
            <a:ext cx="3289985" cy="98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feed the animals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03" y="2163011"/>
            <a:ext cx="2526784" cy="18950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63461" y="3071810"/>
            <a:ext cx="2981067" cy="81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pick  flowers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88" y="4165365"/>
            <a:ext cx="2997543" cy="220069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06453" y="5921115"/>
            <a:ext cx="2637264" cy="719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hawk.</a:t>
            </a:r>
            <a:endParaRPr lang="zh-HK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3453910" y="6094957"/>
            <a:ext cx="3996201" cy="64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not sleep on the bench.</a:t>
            </a:r>
            <a:endParaRPr lang="zh-HK" altLang="en-US" sz="24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1865" y="4167820"/>
            <a:ext cx="2757697" cy="206827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301089" y="6073875"/>
            <a:ext cx="2911554" cy="6669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must keep clean.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59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9235" y="22129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>
                <a:latin typeface="+mn-lt"/>
              </a:rPr>
              <a:t>A good child follow signs. </a:t>
            </a:r>
            <a:br>
              <a:rPr lang="en-US" altLang="zh-HK" dirty="0" smtClean="0">
                <a:latin typeface="+mn-lt"/>
              </a:rPr>
            </a:br>
            <a:r>
              <a:rPr lang="en-US" altLang="zh-HK" dirty="0" smtClean="0">
                <a:latin typeface="+mn-lt"/>
              </a:rPr>
              <a:t/>
            </a:r>
            <a:br>
              <a:rPr lang="en-US" altLang="zh-HK" dirty="0" smtClean="0">
                <a:latin typeface="+mn-lt"/>
              </a:rPr>
            </a:br>
            <a:r>
              <a:rPr lang="en-US" altLang="zh-HK" dirty="0" smtClean="0">
                <a:latin typeface="+mn-lt"/>
              </a:rPr>
              <a:t>Do you know how to talk about signs?</a:t>
            </a:r>
            <a:br>
              <a:rPr lang="en-US" altLang="zh-HK" dirty="0" smtClean="0">
                <a:latin typeface="+mn-lt"/>
              </a:rPr>
            </a:br>
            <a:r>
              <a:rPr lang="en-US" altLang="zh-HK" dirty="0" smtClean="0">
                <a:latin typeface="+mn-lt"/>
              </a:rPr>
              <a:t/>
            </a:r>
            <a:br>
              <a:rPr lang="en-US" altLang="zh-HK" dirty="0" smtClean="0">
                <a:latin typeface="+mn-lt"/>
              </a:rPr>
            </a:br>
            <a:endParaRPr lang="zh-HK" altLang="en-US" dirty="0"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9235" y="3981966"/>
            <a:ext cx="10786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4400" dirty="0" smtClean="0"/>
              <a:t>We can use </a:t>
            </a:r>
            <a:r>
              <a:rPr lang="en-US" altLang="zh-HK" sz="4400" i="1" dirty="0" smtClean="0">
                <a:solidFill>
                  <a:srgbClr val="FF0000"/>
                </a:solidFill>
              </a:rPr>
              <a:t>must/must not </a:t>
            </a:r>
            <a:r>
              <a:rPr lang="en-US" altLang="zh-HK" sz="4400" dirty="0" smtClean="0"/>
              <a:t>to talk about signs.</a:t>
            </a:r>
            <a:endParaRPr lang="zh-HK" alt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6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9267" y="1190985"/>
            <a:ext cx="112873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HK" sz="4400" dirty="0"/>
              <a:t>P</a:t>
            </a:r>
            <a:r>
              <a:rPr lang="en-US" altLang="zh-HK" sz="4400" dirty="0" smtClean="0"/>
              <a:t>ut the word cards </a:t>
            </a:r>
            <a:r>
              <a:rPr lang="en-US" altLang="zh-HK" sz="4400" dirty="0" smtClean="0">
                <a:solidFill>
                  <a:srgbClr val="FF0000"/>
                </a:solidFill>
              </a:rPr>
              <a:t>in the correct order.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299117" y="2704470"/>
            <a:ext cx="481335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We </a:t>
            </a:r>
            <a:r>
              <a:rPr lang="en-US" altLang="zh-HK" sz="4000" dirty="0" smtClean="0">
                <a:solidFill>
                  <a:srgbClr val="FF0000"/>
                </a:solidFill>
              </a:rPr>
              <a:t>____  ___   </a:t>
            </a:r>
            <a:r>
              <a:rPr lang="en-US" altLang="zh-HK" sz="4000" dirty="0" smtClean="0">
                <a:solidFill>
                  <a:schemeClr val="accent1"/>
                </a:solidFill>
              </a:rPr>
              <a:t>____ </a:t>
            </a:r>
            <a:r>
              <a:rPr lang="en-US" altLang="zh-HK" sz="4000" dirty="0" smtClean="0"/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2173314" y="2786593"/>
            <a:ext cx="994299" cy="461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dirty="0" smtClean="0">
                <a:solidFill>
                  <a:schemeClr val="tx1"/>
                </a:solidFill>
              </a:rPr>
              <a:t>not</a:t>
            </a:r>
            <a:endParaRPr lang="zh-HK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18890" y="2797623"/>
            <a:ext cx="1153633" cy="461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dirty="0" smtClean="0">
                <a:solidFill>
                  <a:schemeClr val="tx1"/>
                </a:solidFill>
              </a:rPr>
              <a:t>cycle</a:t>
            </a:r>
            <a:endParaRPr lang="zh-HK" altLang="en-US" sz="36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23800" y="2797624"/>
            <a:ext cx="1180266" cy="461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dirty="0" smtClean="0">
                <a:solidFill>
                  <a:schemeClr val="tx1"/>
                </a:solidFill>
              </a:rPr>
              <a:t>must</a:t>
            </a:r>
            <a:endParaRPr lang="zh-HK" altLang="en-US" sz="3600" dirty="0">
              <a:solidFill>
                <a:schemeClr val="tx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299117" y="4541120"/>
            <a:ext cx="481335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We  </a:t>
            </a:r>
            <a:r>
              <a:rPr lang="en-US" altLang="zh-HK" sz="4000" dirty="0" smtClean="0">
                <a:solidFill>
                  <a:srgbClr val="FF0000"/>
                </a:solidFill>
              </a:rPr>
              <a:t>____  ___   </a:t>
            </a:r>
            <a:r>
              <a:rPr lang="en-US" altLang="zh-HK" sz="4000" dirty="0" smtClean="0">
                <a:solidFill>
                  <a:schemeClr val="accent1"/>
                </a:solidFill>
              </a:rPr>
              <a:t>____</a:t>
            </a:r>
            <a:r>
              <a:rPr lang="en-US" altLang="zh-HK" sz="4000" dirty="0" smtClean="0"/>
              <a:t>.</a:t>
            </a:r>
          </a:p>
        </p:txBody>
      </p:sp>
      <p:sp>
        <p:nvSpPr>
          <p:cNvPr id="17" name="矩形 16"/>
          <p:cNvSpPr/>
          <p:nvPr/>
        </p:nvSpPr>
        <p:spPr>
          <a:xfrm>
            <a:off x="2173315" y="4603517"/>
            <a:ext cx="1180266" cy="461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dirty="0" smtClean="0">
                <a:solidFill>
                  <a:schemeClr val="tx1"/>
                </a:solidFill>
              </a:rPr>
              <a:t>must</a:t>
            </a:r>
            <a:endParaRPr lang="zh-HK" altLang="en-US" sz="36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04858" y="4626728"/>
            <a:ext cx="994299" cy="461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dirty="0" smtClean="0">
                <a:solidFill>
                  <a:schemeClr val="tx1"/>
                </a:solidFill>
              </a:rPr>
              <a:t>not</a:t>
            </a:r>
            <a:endParaRPr lang="zh-HK" altLang="en-US" sz="36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77677" y="4626728"/>
            <a:ext cx="1153633" cy="461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dirty="0" smtClean="0">
                <a:solidFill>
                  <a:schemeClr val="tx1"/>
                </a:solidFill>
              </a:rPr>
              <a:t>cycle</a:t>
            </a:r>
            <a:endParaRPr lang="zh-HK" altLang="en-US" sz="3600" dirty="0">
              <a:solidFill>
                <a:schemeClr val="tx1"/>
              </a:solidFill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268" y="2191480"/>
            <a:ext cx="1673923" cy="167392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268" y="4151461"/>
            <a:ext cx="1867859" cy="18273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41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130824" y="1550126"/>
            <a:ext cx="9720056" cy="2638698"/>
            <a:chOff x="431" y="865"/>
            <a:chExt cx="4094" cy="137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31" y="865"/>
              <a:ext cx="3927" cy="133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HK" alt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431" y="1389"/>
              <a:ext cx="63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3200" dirty="0">
                  <a:latin typeface="Comic Sans MS" panose="030F0702030302020204" pitchFamily="66" charset="0"/>
                </a:rPr>
                <a:t>We</a:t>
              </a: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111" y="865"/>
              <a:ext cx="1" cy="1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zh-HK" altLang="en-US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160" y="903"/>
              <a:ext cx="2365" cy="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3200" dirty="0">
                  <a:latin typeface="Comic Sans MS" panose="030F0702030302020204" pitchFamily="66" charset="0"/>
                </a:rPr>
                <a:t>k</a:t>
              </a:r>
              <a:r>
                <a:rPr lang="en-US" altLang="zh-TW" sz="3200" dirty="0" smtClean="0">
                  <a:latin typeface="Comic Sans MS" panose="030F0702030302020204" pitchFamily="66" charset="0"/>
                </a:rPr>
                <a:t>eep clean.</a:t>
              </a:r>
              <a:endParaRPr lang="en-US" altLang="zh-TW" sz="3200" dirty="0"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zh-TW" sz="3200" dirty="0">
                  <a:latin typeface="Comic Sans MS" panose="030F0702030302020204" pitchFamily="66" charset="0"/>
                </a:rPr>
                <a:t>pick </a:t>
              </a:r>
              <a:r>
                <a:rPr lang="en-US" altLang="zh-TW" sz="3200" dirty="0" smtClean="0">
                  <a:latin typeface="Comic Sans MS" panose="030F0702030302020204" pitchFamily="66" charset="0"/>
                </a:rPr>
                <a:t>flowers.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TW" sz="3200" dirty="0" smtClean="0">
                  <a:latin typeface="Comic Sans MS" panose="030F0702030302020204" pitchFamily="66" charset="0"/>
                </a:rPr>
                <a:t>gamble.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111" y="935"/>
              <a:ext cx="1089" cy="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32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must</a:t>
              </a:r>
              <a:endParaRPr lang="en-US" altLang="zh-TW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100000"/>
                </a:spcBef>
              </a:pPr>
              <a:r>
                <a:rPr lang="en-US" altLang="zh-TW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</a:t>
              </a:r>
              <a:r>
                <a:rPr lang="en-US" altLang="zh-TW" sz="32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ust not</a:t>
              </a:r>
              <a:endParaRPr lang="en-US" altLang="zh-TW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2162" y="874"/>
              <a:ext cx="6" cy="1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zh-HK" alt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>
              <a:off x="1111" y="1246"/>
              <a:ext cx="3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zh-HK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32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6058" y="66865"/>
            <a:ext cx="10515600" cy="1325563"/>
          </a:xfrm>
        </p:spPr>
        <p:txBody>
          <a:bodyPr/>
          <a:lstStyle/>
          <a:p>
            <a:r>
              <a:rPr lang="en-US" altLang="zh-HK" dirty="0" smtClean="0">
                <a:latin typeface="+mn-lt"/>
              </a:rPr>
              <a:t>Now, let’s play a group game</a:t>
            </a:r>
            <a:r>
              <a:rPr lang="en-US" altLang="zh-HK" dirty="0" smtClean="0"/>
              <a:t>. 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66058" y="1400256"/>
            <a:ext cx="606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/>
              <a:t>1. Sit in groups.</a:t>
            </a:r>
            <a:endParaRPr lang="zh-HK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7681" y="4862503"/>
            <a:ext cx="11077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/>
              <a:t>2. Each group will have some word cards and some pictures of signs.</a:t>
            </a:r>
            <a:endParaRPr lang="zh-HK" altLang="en-US" sz="36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3796938" y="1392428"/>
            <a:ext cx="3135086" cy="3013166"/>
            <a:chOff x="7794171" y="1158240"/>
            <a:chExt cx="3135086" cy="3013166"/>
          </a:xfrm>
        </p:grpSpPr>
        <p:sp>
          <p:nvSpPr>
            <p:cNvPr id="18" name="矩形 17"/>
            <p:cNvSpPr/>
            <p:nvPr/>
          </p:nvSpPr>
          <p:spPr>
            <a:xfrm>
              <a:off x="7794171" y="1158240"/>
              <a:ext cx="3135086" cy="301316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7970519" y="1266855"/>
              <a:ext cx="2782389" cy="2647974"/>
              <a:chOff x="4206240" y="1427632"/>
              <a:chExt cx="2782389" cy="264797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206240" y="1949580"/>
                <a:ext cx="1384663" cy="72834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603966" y="1949579"/>
                <a:ext cx="1384663" cy="7283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 rot="16200000">
                <a:off x="4534398" y="3007601"/>
                <a:ext cx="1384663" cy="728347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5400000">
                <a:off x="5275808" y="3019101"/>
                <a:ext cx="1384663" cy="72834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4556169" y="1427632"/>
                <a:ext cx="670560" cy="47026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5961017" y="1438309"/>
                <a:ext cx="670560" cy="4702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 rot="16200000">
                <a:off x="4220888" y="3130136"/>
                <a:ext cx="670560" cy="47026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 rot="16200000">
                <a:off x="6296297" y="3148143"/>
                <a:ext cx="670560" cy="470262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A35C-2F3E-4E8E-AFC9-4887A6135B9B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41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378</Words>
  <Application>Microsoft Office PowerPoint</Application>
  <PresentationFormat>Custom</PresentationFormat>
  <Paragraphs>109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佈景主題</vt:lpstr>
      <vt:lpstr>Are you a good child?</vt:lpstr>
      <vt:lpstr>Are you a good child at school?</vt:lpstr>
      <vt:lpstr>Are you a good child outside school? Do you follow all these signs?</vt:lpstr>
      <vt:lpstr>PowerPoint Presentation</vt:lpstr>
      <vt:lpstr>PowerPoint Presentation</vt:lpstr>
      <vt:lpstr>A good child follow signs.   Do you know how to talk about signs?  </vt:lpstr>
      <vt:lpstr>PowerPoint Presentation</vt:lpstr>
      <vt:lpstr>PowerPoint Presentation</vt:lpstr>
      <vt:lpstr>Now, let’s play a group game. </vt:lpstr>
      <vt:lpstr>PowerPoint Presentation</vt:lpstr>
      <vt:lpstr>PowerPoint Presentation</vt:lpstr>
      <vt:lpstr>PowerPoint Presentation</vt:lpstr>
      <vt:lpstr>PowerPoint Presentation</vt:lpstr>
      <vt:lpstr>What other signs do you know? </vt:lpstr>
      <vt:lpstr>Can you follow all the signs we have learnt today?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a good child?</dc:title>
  <dc:creator>Ka Ka Siu</dc:creator>
  <cp:lastModifiedBy>HKIEd</cp:lastModifiedBy>
  <cp:revision>30</cp:revision>
  <dcterms:created xsi:type="dcterms:W3CDTF">2016-02-27T15:27:56Z</dcterms:created>
  <dcterms:modified xsi:type="dcterms:W3CDTF">2016-07-01T06:22:49Z</dcterms:modified>
</cp:coreProperties>
</file>