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63" r:id="rId4"/>
    <p:sldId id="265" r:id="rId5"/>
    <p:sldId id="272" r:id="rId6"/>
    <p:sldId id="267" r:id="rId7"/>
    <p:sldId id="268" r:id="rId8"/>
    <p:sldId id="269" r:id="rId9"/>
    <p:sldId id="266" r:id="rId10"/>
    <p:sldId id="270" r:id="rId11"/>
    <p:sldId id="271" r:id="rId12"/>
    <p:sldId id="273" r:id="rId13"/>
    <p:sldId id="274" r:id="rId14"/>
    <p:sldId id="285" r:id="rId15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3A45BA1-980A-4507-BE5A-5C1E7C2FFD8F}" type="datetimeFigureOut">
              <a:rPr lang="en-US" altLang="zh-TW"/>
              <a:pPr/>
              <a:t>4/7/2016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5A3416D-7FED-43BC-AA7C-D92DBA01ED64}" type="datetimeFigureOut">
              <a:rPr lang="zh-HK" altLang="en-US"/>
              <a:pPr/>
              <a:t>4/7/2016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50C4-FE29-45A7-86C0-3025C0A63323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72150435-E322-4998-84BA-D91AC01F62E5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A4CD-7950-43B7-AC04-875D4958B01F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DDAE-48FA-4B6E-8282-DF85BE50728B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00A-7FD5-465B-8E81-943924691EB9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4238-682F-44D8-9A24-4477B6AFA83F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810D-7550-430D-97DF-516D0A2DF4E9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2651-3F7D-471A-910E-1D2B34E014D0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8E75-B68E-4089-8737-545D06021967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72B4-360E-4D02-93B2-061240F455A2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93CB-DC22-452C-92F4-BE57F05EB797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D72F-8C88-4FA9-B741-2B6C14EBCF7B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38EB4EB-5594-41C5-A032-F54A047B0B87}" type="datetime1">
              <a:rPr lang="zh-HK" altLang="en-US" smtClean="0"/>
              <a:t>4/7/2016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url=http://www.mirror.co.uk/news/uk-news/fines-littering-rocket-150-under-7104627&amp;rct=j&amp;frm=1&amp;q=&amp;esrc=s&amp;sa=U&amp;ved=0ahUKEwidwLfQ0dHNAhXHrJQKHVT9DVIQwW4IMzAP&amp;sig2=nTBQQ88ZzbicpsLtzSAHbw&amp;usg=AFQjCNF7Yzf0pSbjKZ18ywRhTaYbV7ICCg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url=http://www.mediafocus.com/stock-photo-children-pushing-in-puddle-dp1776109.html&amp;rct=j&amp;frm=1&amp;q=&amp;esrc=s&amp;sa=U&amp;ved=0ahUKEwiHxt_80dHNAhVBnZQKHa95BNEQwW4IGTAC&amp;sig2=UQghTt9MGLh26wiT59E5fA&amp;usg=AFQjCNERb_eGtB1E8i8B6WQ1XFNOBpofZ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96482" y="1719819"/>
            <a:ext cx="8971006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5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atin typeface="Calibri" pitchFamily="34" charset="0"/>
              </a:rPr>
              <a:t>School picnic rules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2538" y="431341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altLang="zh-TW" sz="2800" dirty="0" smtClean="0">
                <a:solidFill>
                  <a:prstClr val="black"/>
                </a:solidFill>
                <a:latin typeface="Calibri"/>
                <a:ea typeface="新細明體"/>
              </a:rPr>
              <a:t>Siu, </a:t>
            </a:r>
            <a:r>
              <a:rPr lang="en-US" altLang="zh-TW" sz="2800" dirty="0">
                <a:solidFill>
                  <a:prstClr val="black"/>
                </a:solidFill>
                <a:latin typeface="Calibri"/>
                <a:ea typeface="新細明體"/>
              </a:rPr>
              <a:t>Ka </a:t>
            </a:r>
            <a:r>
              <a:rPr lang="en-US" altLang="zh-TW" sz="2800" dirty="0" smtClean="0">
                <a:solidFill>
                  <a:prstClr val="black"/>
                </a:solidFill>
                <a:latin typeface="Calibri"/>
                <a:ea typeface="新細明體"/>
              </a:rPr>
              <a:t>Ka; Lee, Fung King Jackie</a:t>
            </a:r>
            <a:endParaRPr lang="en-US" altLang="zh-TW" sz="2800" dirty="0">
              <a:solidFill>
                <a:prstClr val="black"/>
              </a:solidFill>
              <a:latin typeface="Calibri"/>
              <a:ea typeface="新細明體"/>
            </a:endParaRPr>
          </a:p>
          <a:p>
            <a:pPr lvl="0" algn="ctr"/>
            <a:r>
              <a:rPr lang="en-US" altLang="zh-TW" sz="2800" dirty="0">
                <a:solidFill>
                  <a:prstClr val="black"/>
                </a:solidFill>
                <a:latin typeface="Calibri"/>
                <a:ea typeface="新細明體"/>
              </a:rPr>
              <a:t>The Education University of Hong Kong</a:t>
            </a:r>
            <a:endParaRPr lang="zh-TW" altLang="en-US" sz="28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6920" y="426092"/>
            <a:ext cx="3310758" cy="177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Modal Verbs</a:t>
            </a:r>
          </a:p>
          <a:p>
            <a:pPr algn="ctr"/>
            <a:r>
              <a:rPr lang="en-US" sz="3200" dirty="0" smtClean="0"/>
              <a:t>Senior Primary</a:t>
            </a:r>
          </a:p>
          <a:p>
            <a:pPr algn="ctr"/>
            <a:r>
              <a:rPr lang="en-US" sz="3200" dirty="0" smtClean="0"/>
              <a:t>Lesson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80" y="471900"/>
            <a:ext cx="2826201" cy="282620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968313" y="3725006"/>
            <a:ext cx="5947719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What should you say to your classmates when you see this?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30659" y="5309286"/>
            <a:ext cx="11796584" cy="110799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6600" dirty="0" smtClean="0">
                <a:solidFill>
                  <a:srgbClr val="FF0000"/>
                </a:solidFill>
                <a:latin typeface="Calibri" pitchFamily="34" charset="0"/>
              </a:rPr>
              <a:t>We must not pick the flowers.</a:t>
            </a:r>
            <a:endParaRPr lang="zh-HK" altLang="en-US" sz="6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0659" y="4724511"/>
            <a:ext cx="32827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You should say: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向右箭號 6"/>
          <p:cNvSpPr/>
          <p:nvPr/>
        </p:nvSpPr>
        <p:spPr>
          <a:xfrm rot="16200000">
            <a:off x="8554243" y="3052869"/>
            <a:ext cx="627579" cy="716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10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36" y="939115"/>
            <a:ext cx="4654639" cy="31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29" y="232204"/>
            <a:ext cx="4072924" cy="305469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6263" t="6201" r="5768" b="5584"/>
          <a:stretch/>
        </p:blipFill>
        <p:spPr>
          <a:xfrm>
            <a:off x="7778736" y="258287"/>
            <a:ext cx="3020126" cy="302861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847921" y="3967819"/>
            <a:ext cx="5947719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What should you say to the girl when you see this?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3038" y="5720428"/>
            <a:ext cx="11541211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6000" dirty="0" smtClean="0">
                <a:solidFill>
                  <a:srgbClr val="FF0000"/>
                </a:solidFill>
                <a:latin typeface="Calibri" pitchFamily="34" charset="0"/>
              </a:rPr>
              <a:t>We must not talk on the phone.</a:t>
            </a:r>
            <a:endParaRPr lang="zh-HK" altLang="en-US" sz="6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3038" y="5135653"/>
            <a:ext cx="32827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You should say: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向右箭號 5"/>
          <p:cNvSpPr/>
          <p:nvPr/>
        </p:nvSpPr>
        <p:spPr>
          <a:xfrm rot="16200000">
            <a:off x="8885555" y="3257633"/>
            <a:ext cx="743774" cy="716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Calibri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b="7545"/>
          <a:stretch/>
        </p:blipFill>
        <p:spPr>
          <a:xfrm>
            <a:off x="313038" y="1878515"/>
            <a:ext cx="4816303" cy="316652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1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1480" y="304800"/>
            <a:ext cx="11490960" cy="1219200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Calibri" pitchFamily="34" charset="0"/>
              </a:rPr>
              <a:t>How to play the role play game </a:t>
            </a:r>
            <a:endParaRPr lang="zh-HK" altLang="en-US" dirty="0">
              <a:latin typeface="Calibri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11480" y="1886465"/>
            <a:ext cx="1149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400" b="1" dirty="0" smtClean="0">
                <a:solidFill>
                  <a:srgbClr val="00B0F0"/>
                </a:solidFill>
                <a:latin typeface="Calibri" pitchFamily="34" charset="0"/>
              </a:rPr>
              <a:t>1.</a:t>
            </a:r>
            <a:r>
              <a:rPr lang="en-US" altLang="zh-HK" sz="5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zh-HK" sz="3600" dirty="0" smtClean="0">
                <a:latin typeface="Calibri" pitchFamily="34" charset="0"/>
              </a:rPr>
              <a:t>Your classmate will </a:t>
            </a:r>
            <a:r>
              <a:rPr lang="en-US" altLang="zh-HK" sz="6000" b="1" dirty="0" smtClean="0">
                <a:solidFill>
                  <a:srgbClr val="FF0000"/>
                </a:solidFill>
                <a:latin typeface="Calibri" pitchFamily="34" charset="0"/>
              </a:rPr>
              <a:t>act out </a:t>
            </a:r>
            <a:r>
              <a:rPr lang="en-US" altLang="zh-HK" sz="3600" dirty="0" smtClean="0">
                <a:latin typeface="Calibri" pitchFamily="34" charset="0"/>
              </a:rPr>
              <a:t>the sentence.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26720" y="3129143"/>
            <a:ext cx="1149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b="1" dirty="0" smtClean="0">
                <a:solidFill>
                  <a:srgbClr val="00B0F0"/>
                </a:solidFill>
                <a:latin typeface="Calibri" pitchFamily="34" charset="0"/>
              </a:rPr>
              <a:t>2.</a:t>
            </a:r>
            <a:r>
              <a:rPr lang="en-US" altLang="zh-HK" sz="4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zh-HK" sz="6000" b="1" dirty="0" smtClean="0">
                <a:solidFill>
                  <a:srgbClr val="FF0000"/>
                </a:solidFill>
                <a:latin typeface="Calibri" pitchFamily="34" charset="0"/>
              </a:rPr>
              <a:t>Guess</a:t>
            </a:r>
            <a:r>
              <a:rPr lang="en-US" altLang="zh-HK" sz="3600" dirty="0" smtClean="0">
                <a:latin typeface="Calibri" pitchFamily="34" charset="0"/>
              </a:rPr>
              <a:t> what your classmate is doing.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7200" y="4537675"/>
            <a:ext cx="1149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800" b="1" dirty="0" smtClean="0">
                <a:solidFill>
                  <a:srgbClr val="00B0F0"/>
                </a:solidFill>
                <a:latin typeface="Calibri" pitchFamily="34" charset="0"/>
              </a:rPr>
              <a:t>3. </a:t>
            </a:r>
            <a:r>
              <a:rPr lang="en-US" altLang="zh-HK" sz="6000" b="1" dirty="0" smtClean="0">
                <a:solidFill>
                  <a:srgbClr val="FF0000"/>
                </a:solidFill>
                <a:latin typeface="Calibri" pitchFamily="34" charset="0"/>
              </a:rPr>
              <a:t>Think</a:t>
            </a:r>
            <a:r>
              <a:rPr lang="en-US" altLang="zh-HK" sz="3600" dirty="0" smtClean="0">
                <a:latin typeface="Calibri" pitchFamily="34" charset="0"/>
              </a:rPr>
              <a:t> about the rules.</a:t>
            </a:r>
          </a:p>
          <a:p>
            <a:r>
              <a:rPr lang="en-US" altLang="zh-HK" sz="3600" dirty="0">
                <a:latin typeface="Calibri" pitchFamily="34" charset="0"/>
              </a:rPr>
              <a:t> </a:t>
            </a:r>
            <a:r>
              <a:rPr lang="en-US" altLang="zh-HK" sz="3600" dirty="0" smtClean="0">
                <a:latin typeface="Calibri" pitchFamily="34" charset="0"/>
              </a:rPr>
              <a:t>             Use “We must/ must not…”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1459" y="3264593"/>
            <a:ext cx="1087471" cy="10757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0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47065" y="189894"/>
            <a:ext cx="2431617" cy="60158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>
                <a:solidFill>
                  <a:schemeClr val="tx1"/>
                </a:solidFill>
                <a:latin typeface="Calibri" pitchFamily="34" charset="0"/>
              </a:rPr>
              <a:t>l</a:t>
            </a:r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ine up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32454" y="858250"/>
            <a:ext cx="1720253" cy="60158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push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7997" y="2197126"/>
            <a:ext cx="6893433" cy="6015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alk on the phone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49556" y="850528"/>
            <a:ext cx="1805397" cy="6093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spit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73189" y="231957"/>
            <a:ext cx="2744812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litter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54880" y="2925643"/>
            <a:ext cx="6888480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touch the animals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55765" y="1586765"/>
            <a:ext cx="7377898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>
                <a:solidFill>
                  <a:schemeClr val="tx1"/>
                </a:solidFill>
                <a:latin typeface="Calibri" pitchFamily="34" charset="0"/>
              </a:rPr>
              <a:t>f</a:t>
            </a:r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eed the animals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9577" y="3569527"/>
            <a:ext cx="6494417" cy="639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ick the flowers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1959" y="1537810"/>
            <a:ext cx="1567562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must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32075" y="2212828"/>
            <a:ext cx="1457024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not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1959" y="2183830"/>
            <a:ext cx="1567562" cy="543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4800" b="1" dirty="0" smtClean="0">
                <a:solidFill>
                  <a:schemeClr val="tx1"/>
                </a:solidFill>
                <a:latin typeface="Calibri" pitchFamily="34" charset="0"/>
              </a:rPr>
              <a:t>must</a:t>
            </a:r>
            <a:endParaRPr lang="zh-HK" alt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05449" y="4695568"/>
            <a:ext cx="6841616" cy="1721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8000" dirty="0" smtClean="0"/>
              <a:t>Timer</a:t>
            </a:r>
            <a:endParaRPr lang="zh-HK" altLang="en-US" sz="8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05233" y="288324"/>
            <a:ext cx="10486767" cy="807308"/>
          </a:xfrm>
        </p:spPr>
        <p:txBody>
          <a:bodyPr/>
          <a:lstStyle/>
          <a:p>
            <a:r>
              <a:rPr lang="en-US" altLang="zh-HK" dirty="0" smtClean="0">
                <a:latin typeface="Calibri" pitchFamily="34" charset="0"/>
              </a:rPr>
              <a:t>Do you remember the last school picnic?</a:t>
            </a:r>
            <a:endParaRPr lang="zh-HK" altLang="en-US" dirty="0">
              <a:latin typeface="Calibri" pitchFamily="34" charset="0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3608173" y="1223318"/>
            <a:ext cx="3340443" cy="80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>
                <a:solidFill>
                  <a:srgbClr val="FF0000"/>
                </a:solidFill>
                <a:latin typeface="Calibri" pitchFamily="34" charset="0"/>
              </a:rPr>
              <a:t>When was it?</a:t>
            </a:r>
            <a:endParaRPr lang="zh-HK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2951036" y="2080811"/>
            <a:ext cx="4197246" cy="10000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>
                <a:solidFill>
                  <a:srgbClr val="FF0000"/>
                </a:solidFill>
                <a:latin typeface="Calibri" pitchFamily="34" charset="0"/>
              </a:rPr>
              <a:t>Where did you go?</a:t>
            </a:r>
            <a:endParaRPr lang="zh-HK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3499021" y="3455773"/>
            <a:ext cx="3898557" cy="80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>
                <a:solidFill>
                  <a:srgbClr val="FF0000"/>
                </a:solidFill>
                <a:latin typeface="Calibri" pitchFamily="34" charset="0"/>
              </a:rPr>
              <a:t>Did you like it?</a:t>
            </a:r>
            <a:endParaRPr lang="zh-HK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標題 3"/>
          <p:cNvSpPr txBox="1">
            <a:spLocks/>
          </p:cNvSpPr>
          <p:nvPr/>
        </p:nvSpPr>
        <p:spPr>
          <a:xfrm>
            <a:off x="7201930" y="1223317"/>
            <a:ext cx="4230129" cy="80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>
                <a:latin typeface="Calibri" pitchFamily="34" charset="0"/>
              </a:rPr>
              <a:t>Last September.</a:t>
            </a:r>
            <a:endParaRPr lang="zh-HK" altLang="en-US" dirty="0">
              <a:latin typeface="Calibri" pitchFamily="34" charset="0"/>
            </a:endParaRPr>
          </a:p>
        </p:txBody>
      </p:sp>
      <p:sp>
        <p:nvSpPr>
          <p:cNvPr id="11" name="標題 3"/>
          <p:cNvSpPr txBox="1">
            <a:spLocks/>
          </p:cNvSpPr>
          <p:nvPr/>
        </p:nvSpPr>
        <p:spPr>
          <a:xfrm>
            <a:off x="7201930" y="2236573"/>
            <a:ext cx="4798540" cy="807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dirty="0" smtClean="0">
                <a:latin typeface="Calibri" pitchFamily="34" charset="0"/>
              </a:rPr>
              <a:t>Yuen Long Park.</a:t>
            </a:r>
            <a:endParaRPr lang="zh-HK" altLang="en-US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57" y="3455773"/>
            <a:ext cx="3482215" cy="261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691979" y="1931766"/>
            <a:ext cx="10808043" cy="8073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4000" dirty="0" smtClean="0">
                <a:latin typeface="Calibri" pitchFamily="34" charset="0"/>
              </a:rPr>
              <a:t>Did you listen to what the teachers said?</a:t>
            </a:r>
          </a:p>
          <a:p>
            <a:endParaRPr lang="en-US" altLang="zh-HK" sz="4000" dirty="0" smtClean="0">
              <a:latin typeface="Calibri" pitchFamily="34" charset="0"/>
            </a:endParaRPr>
          </a:p>
          <a:p>
            <a:r>
              <a:rPr lang="en-US" altLang="zh-HK" sz="4000" dirty="0" smtClean="0">
                <a:latin typeface="Calibri" pitchFamily="34" charset="0"/>
              </a:rPr>
              <a:t>Did you follow the school picnic rules?</a:t>
            </a:r>
            <a:endParaRPr lang="zh-HK" altLang="en-US" sz="4000" dirty="0">
              <a:latin typeface="Calibri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248" y="3064476"/>
            <a:ext cx="3251889" cy="32168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77" y="296562"/>
            <a:ext cx="2970810" cy="297081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968313" y="3725006"/>
            <a:ext cx="5947719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What should you say to your classmates when you see this?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90585" y="5309286"/>
            <a:ext cx="9016311" cy="110799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6600" dirty="0" smtClean="0">
                <a:solidFill>
                  <a:srgbClr val="FF0000"/>
                </a:solidFill>
                <a:latin typeface="Calibri" pitchFamily="34" charset="0"/>
              </a:rPr>
              <a:t>We must line up.</a:t>
            </a:r>
            <a:endParaRPr lang="zh-HK" altLang="en-US" sz="6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90585" y="4724511"/>
            <a:ext cx="32827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You should say: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向右箭號 8"/>
          <p:cNvSpPr/>
          <p:nvPr/>
        </p:nvSpPr>
        <p:spPr>
          <a:xfrm rot="16200000">
            <a:off x="8554243" y="3052869"/>
            <a:ext cx="627579" cy="716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4</a:t>
            </a:fld>
            <a:endParaRPr lang="zh-TW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941832"/>
            <a:ext cx="3909570" cy="29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4" y="2791939"/>
            <a:ext cx="4098839" cy="27325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69" y="192028"/>
            <a:ext cx="4072924" cy="305469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490519" y="4159719"/>
            <a:ext cx="5947719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What should you say to your classmates when you see this?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0617" y="5697727"/>
            <a:ext cx="12010768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6000" dirty="0" smtClean="0">
                <a:solidFill>
                  <a:srgbClr val="FF0000"/>
                </a:solidFill>
                <a:latin typeface="Calibri" pitchFamily="34" charset="0"/>
              </a:rPr>
              <a:t>We must not touch the animals.</a:t>
            </a:r>
            <a:endParaRPr lang="zh-HK" altLang="en-US" sz="6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0617" y="5112952"/>
            <a:ext cx="32827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You should say: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向右箭號 9"/>
          <p:cNvSpPr/>
          <p:nvPr/>
        </p:nvSpPr>
        <p:spPr>
          <a:xfrm rot="16200000">
            <a:off x="8801377" y="3508986"/>
            <a:ext cx="627579" cy="716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Calibri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1" t="4804" r="28461" b="35856"/>
          <a:stretch/>
        </p:blipFill>
        <p:spPr>
          <a:xfrm>
            <a:off x="7398115" y="258418"/>
            <a:ext cx="3418704" cy="33642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5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/>
          <a:stretch/>
        </p:blipFill>
        <p:spPr>
          <a:xfrm>
            <a:off x="428368" y="3189603"/>
            <a:ext cx="4695568" cy="338367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74" y="451021"/>
            <a:ext cx="4258962" cy="319422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968313" y="3491890"/>
            <a:ext cx="5947719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What should you say to your classmates when you see this?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1958" y="5619130"/>
            <a:ext cx="11355858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6000" dirty="0" smtClean="0">
                <a:solidFill>
                  <a:srgbClr val="FF0000"/>
                </a:solidFill>
                <a:latin typeface="Calibri" pitchFamily="34" charset="0"/>
              </a:rPr>
              <a:t>We must not feed the animals.</a:t>
            </a:r>
            <a:endParaRPr lang="zh-HK" altLang="en-US" sz="6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13655" y="5038639"/>
            <a:ext cx="32827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You should say: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向右箭號 7"/>
          <p:cNvSpPr/>
          <p:nvPr/>
        </p:nvSpPr>
        <p:spPr>
          <a:xfrm rot="16200000">
            <a:off x="8544894" y="2819755"/>
            <a:ext cx="627579" cy="716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8" t="24792" r="37110" b="22142"/>
          <a:stretch/>
        </p:blipFill>
        <p:spPr>
          <a:xfrm>
            <a:off x="7496433" y="205895"/>
            <a:ext cx="2751437" cy="25820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1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10" y="261645"/>
            <a:ext cx="2656006" cy="265600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058929" y="3556446"/>
            <a:ext cx="5947719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What should you say to your classmate when you see this?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83278" y="5560445"/>
            <a:ext cx="9016311" cy="110799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6600" dirty="0" smtClean="0">
                <a:solidFill>
                  <a:srgbClr val="FF0000"/>
                </a:solidFill>
                <a:latin typeface="Calibri" pitchFamily="34" charset="0"/>
              </a:rPr>
              <a:t>We must not litter.</a:t>
            </a:r>
            <a:endParaRPr lang="zh-HK" altLang="en-US" sz="6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83278" y="4975670"/>
            <a:ext cx="32827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You should say: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向右箭號 8"/>
          <p:cNvSpPr/>
          <p:nvPr/>
        </p:nvSpPr>
        <p:spPr>
          <a:xfrm rot="16200000">
            <a:off x="9280523" y="2884311"/>
            <a:ext cx="627579" cy="716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7</a:t>
            </a:fld>
            <a:endParaRPr lang="zh-TW" altLang="en-US"/>
          </a:p>
        </p:txBody>
      </p:sp>
      <p:pic>
        <p:nvPicPr>
          <p:cNvPr id="3074" name="Picture 2" descr="litter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4" y="1304145"/>
            <a:ext cx="4217371" cy="27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2882" r="35952" b="41863"/>
          <a:stretch/>
        </p:blipFill>
        <p:spPr>
          <a:xfrm>
            <a:off x="7280136" y="270619"/>
            <a:ext cx="2860447" cy="289467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263086" y="3705128"/>
            <a:ext cx="5504846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What should you say to your classmate when you see this?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6098" y="5309286"/>
            <a:ext cx="10597978" cy="110799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6600" dirty="0" smtClean="0">
                <a:solidFill>
                  <a:srgbClr val="FF0000"/>
                </a:solidFill>
                <a:latin typeface="Calibri" pitchFamily="34" charset="0"/>
              </a:rPr>
              <a:t>We must not push.</a:t>
            </a:r>
            <a:endParaRPr lang="zh-HK" altLang="en-US" sz="6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6098" y="4724511"/>
            <a:ext cx="32827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You should say: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向右箭號 8"/>
          <p:cNvSpPr/>
          <p:nvPr/>
        </p:nvSpPr>
        <p:spPr>
          <a:xfrm rot="16200000">
            <a:off x="8554243" y="3052869"/>
            <a:ext cx="627579" cy="716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8</a:t>
            </a:fld>
            <a:endParaRPr lang="zh-TW" altLang="en-US"/>
          </a:p>
        </p:txBody>
      </p:sp>
      <p:pic>
        <p:nvPicPr>
          <p:cNvPr id="4098" name="Picture 2" descr="children push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1" y="1244185"/>
            <a:ext cx="4074547" cy="26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414" y="250305"/>
            <a:ext cx="3805844" cy="284711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968313" y="3725006"/>
            <a:ext cx="5947719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What should you say to your classmate when you see this?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90585" y="5309286"/>
            <a:ext cx="9016311" cy="110799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6600" dirty="0" smtClean="0">
                <a:solidFill>
                  <a:srgbClr val="FF0000"/>
                </a:solidFill>
                <a:latin typeface="Calibri" pitchFamily="34" charset="0"/>
              </a:rPr>
              <a:t>We must not spit.</a:t>
            </a:r>
            <a:endParaRPr lang="zh-HK" altLang="en-US" sz="6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90585" y="4724511"/>
            <a:ext cx="32827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3200" dirty="0" smtClean="0">
                <a:solidFill>
                  <a:srgbClr val="FF0000"/>
                </a:solidFill>
                <a:latin typeface="Calibri" pitchFamily="34" charset="0"/>
              </a:rPr>
              <a:t>You should say: </a:t>
            </a:r>
            <a:endParaRPr lang="zh-HK" altLang="en-US" sz="3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向右箭號 6"/>
          <p:cNvSpPr/>
          <p:nvPr/>
        </p:nvSpPr>
        <p:spPr>
          <a:xfrm rot="16200000">
            <a:off x="8554243" y="3052869"/>
            <a:ext cx="627579" cy="716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altLang="zh-TW" smtClean="0"/>
              <a:pPr/>
              <a:t>9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32" y="717769"/>
            <a:ext cx="4531101" cy="32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" id="{86FDE985-690B-4742-8A23-B61E7967A7A0}" vid="{3B160C72-539C-4C0A-9888-8581AAC4FE6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色彩豐富的自然風景簡報，以繪畫表現的風景設計 (寬螢幕)</Template>
  <TotalTime>0</TotalTime>
  <Words>323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Microsoft JhengHei UI</vt:lpstr>
      <vt:lpstr>新細明體</vt:lpstr>
      <vt:lpstr>Arial</vt:lpstr>
      <vt:lpstr>Calibri</vt:lpstr>
      <vt:lpstr>Segoe Print</vt:lpstr>
      <vt:lpstr>Nature Illustration 16x9</vt:lpstr>
      <vt:lpstr>PowerPoint Presentation</vt:lpstr>
      <vt:lpstr>Do you remember the last school picnic?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play the role play game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2015-10-11T11:45:24Z</dcterms:created>
  <dcterms:modified xsi:type="dcterms:W3CDTF">2016-07-04T02:47:39Z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