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8"/>
  </p:notesMasterIdLst>
  <p:sldIdLst>
    <p:sldId id="280" r:id="rId3"/>
    <p:sldId id="281" r:id="rId4"/>
    <p:sldId id="282" r:id="rId5"/>
    <p:sldId id="283" r:id="rId6"/>
    <p:sldId id="284" r:id="rId7"/>
    <p:sldId id="289" r:id="rId8"/>
    <p:sldId id="285" r:id="rId9"/>
    <p:sldId id="286" r:id="rId10"/>
    <p:sldId id="256" r:id="rId11"/>
    <p:sldId id="257" r:id="rId12"/>
    <p:sldId id="259" r:id="rId13"/>
    <p:sldId id="258" r:id="rId14"/>
    <p:sldId id="287" r:id="rId15"/>
    <p:sldId id="260" r:id="rId16"/>
    <p:sldId id="261" r:id="rId17"/>
    <p:sldId id="263" r:id="rId18"/>
    <p:sldId id="264" r:id="rId19"/>
    <p:sldId id="265" r:id="rId20"/>
    <p:sldId id="277" r:id="rId21"/>
    <p:sldId id="290" r:id="rId22"/>
    <p:sldId id="267" r:id="rId23"/>
    <p:sldId id="268" r:id="rId24"/>
    <p:sldId id="269" r:id="rId25"/>
    <p:sldId id="270" r:id="rId26"/>
    <p:sldId id="271" r:id="rId27"/>
    <p:sldId id="272" r:id="rId28"/>
    <p:sldId id="273" r:id="rId29"/>
    <p:sldId id="274" r:id="rId30"/>
    <p:sldId id="291" r:id="rId31"/>
    <p:sldId id="292" r:id="rId32"/>
    <p:sldId id="293" r:id="rId33"/>
    <p:sldId id="275" r:id="rId34"/>
    <p:sldId id="294" r:id="rId35"/>
    <p:sldId id="295" r:id="rId36"/>
    <p:sldId id="296"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KIEd" initials="HKIEd"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680786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03924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2154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088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527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4326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3419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10230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740157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26708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881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60483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99579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8504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565787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4439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06916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25375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952107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27234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005932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781693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68092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91672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089716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478869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73294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8736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02034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5023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9710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83149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85265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5277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3798721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709642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3458114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0587911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6492674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80258281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400158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8214970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246819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87809439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126052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96480196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398956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350859172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04184014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15320064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52252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7/1/2016</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8347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learnenglish.britishcouncil.org/en/english-grammar/verbs/modal-verbs/certain-probable-or-possib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earnenglish.britishcouncil.org/en/english-grammar/verbs/modal-verbs/certain-probable-or-possib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learnenglish.britishcouncil.org/en/english-grammar/verbs/modal-verbs/certain-probable-or-possib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earnenglish.britishcouncil.org/en/english-grammar/verbs/modal-verbs/certain-probable-or-possib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google.com.hk/url?url=http://www.dreamstime.com/photos-images/happy-family-cartoon.html&amp;rct=j&amp;frm=1&amp;q=&amp;esrc=s&amp;sa=U&amp;ved=0ahUKEwibgJSRgLjMAhWGjZQKHUUTBuEQwW4IGTAC&amp;sig2=sVf8UQlqpzarAs-fh9oTIw&amp;usg=AFQjCNE6BwvEHHo3jo4bGWQ5IfxWUdpFsA" TargetMode="Externa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4.png"/><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771550"/>
            <a:ext cx="6686549" cy="1697086"/>
          </a:xfrm>
        </p:spPr>
        <p:txBody>
          <a:bodyPr/>
          <a:lstStyle/>
          <a:p>
            <a:r>
              <a:rPr lang="en-US" dirty="0" smtClean="0">
                <a:solidFill>
                  <a:srgbClr val="0070C0"/>
                </a:solidFill>
              </a:rPr>
              <a:t>Modal Verbs (Secondary</a:t>
            </a:r>
            <a:r>
              <a:rPr lang="en-US" dirty="0" smtClean="0"/>
              <a:t>)</a:t>
            </a:r>
            <a:endParaRPr lang="en-US" dirty="0"/>
          </a:p>
        </p:txBody>
      </p:sp>
      <p:sp>
        <p:nvSpPr>
          <p:cNvPr id="3" name="Subtitle 2"/>
          <p:cNvSpPr>
            <a:spLocks noGrp="1"/>
          </p:cNvSpPr>
          <p:nvPr>
            <p:ph type="subTitle" idx="1"/>
          </p:nvPr>
        </p:nvSpPr>
        <p:spPr>
          <a:xfrm>
            <a:off x="1941910" y="3003798"/>
            <a:ext cx="6686549" cy="1423949"/>
          </a:xfrm>
        </p:spPr>
        <p:txBody>
          <a:bodyPr>
            <a:normAutofit/>
          </a:bodyPr>
          <a:lstStyle/>
          <a:p>
            <a:r>
              <a:rPr lang="en-US" sz="2400" dirty="0">
                <a:solidFill>
                  <a:schemeClr val="tx1"/>
                </a:solidFill>
              </a:rPr>
              <a:t>Yeung, Ching Yee Annie; Siu, Ka </a:t>
            </a:r>
            <a:r>
              <a:rPr lang="en-US" sz="2400" dirty="0">
                <a:solidFill>
                  <a:schemeClr val="tx1"/>
                </a:solidFill>
              </a:rPr>
              <a:t>Ka</a:t>
            </a:r>
            <a:r>
              <a:rPr lang="en-US" sz="2400" dirty="0">
                <a:solidFill>
                  <a:schemeClr val="tx1"/>
                </a:solidFill>
              </a:rPr>
              <a:t> Katy; Lee, Fung King Jackie</a:t>
            </a:r>
          </a:p>
          <a:p>
            <a:r>
              <a:rPr lang="en-US" sz="2400" dirty="0">
                <a:solidFill>
                  <a:schemeClr val="tx1"/>
                </a:solidFill>
              </a:rPr>
              <a:t>The Education University of Hong Kong</a:t>
            </a:r>
          </a:p>
          <a:p>
            <a:endParaRPr lang="en-US" sz="2400"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1</a:t>
            </a:fld>
            <a:endParaRPr lang="en"/>
          </a:p>
        </p:txBody>
      </p:sp>
    </p:spTree>
    <p:extLst>
      <p:ext uri="{BB962C8B-B14F-4D97-AF65-F5344CB8AC3E}">
        <p14:creationId xmlns:p14="http://schemas.microsoft.com/office/powerpoint/2010/main" val="148080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7875" y="85875"/>
            <a:ext cx="8520600" cy="572700"/>
          </a:xfrm>
          <a:prstGeom prst="rect">
            <a:avLst/>
          </a:prstGeom>
        </p:spPr>
        <p:txBody>
          <a:bodyPr lIns="91425" tIns="91425" rIns="91425" bIns="91425" anchor="t" anchorCtr="0">
            <a:noAutofit/>
          </a:bodyPr>
          <a:lstStyle/>
          <a:p>
            <a:pPr lvl="0">
              <a:spcBef>
                <a:spcPts val="0"/>
              </a:spcBef>
              <a:buNone/>
            </a:pPr>
            <a:r>
              <a:rPr lang="en" sz="4800"/>
              <a:t>Introduction</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just">
              <a:lnSpc>
                <a:spcPct val="115000"/>
              </a:lnSpc>
              <a:spcBef>
                <a:spcPts val="0"/>
              </a:spcBef>
              <a:spcAft>
                <a:spcPts val="0"/>
              </a:spcAft>
              <a:buClr>
                <a:schemeClr val="dk1"/>
              </a:buClr>
              <a:buSzPct val="45833"/>
              <a:buFont typeface="Arial"/>
              <a:buNone/>
            </a:pPr>
            <a:r>
              <a:rPr lang="en" sz="2400" dirty="0">
                <a:solidFill>
                  <a:schemeClr val="dk1"/>
                </a:solidFill>
              </a:rPr>
              <a:t>Good morning! </a:t>
            </a:r>
            <a:r>
              <a:rPr lang="en" sz="2400" dirty="0" smtClean="0">
                <a:solidFill>
                  <a:schemeClr val="dk1"/>
                </a:solidFill>
              </a:rPr>
              <a:t>I’m </a:t>
            </a:r>
            <a:r>
              <a:rPr lang="en" sz="2400" dirty="0">
                <a:solidFill>
                  <a:schemeClr val="dk1"/>
                </a:solidFill>
              </a:rPr>
              <a:t>a</a:t>
            </a:r>
            <a:r>
              <a:rPr lang="en" sz="2400" dirty="0" smtClean="0">
                <a:solidFill>
                  <a:schemeClr val="dk1"/>
                </a:solidFill>
              </a:rPr>
              <a:t> </a:t>
            </a:r>
            <a:r>
              <a:rPr lang="en" sz="2400" dirty="0">
                <a:solidFill>
                  <a:schemeClr val="dk1"/>
                </a:solidFill>
              </a:rPr>
              <a:t>senior officer, the person-in-charge of this </a:t>
            </a:r>
            <a:r>
              <a:rPr lang="en" sz="2400" dirty="0" smtClean="0">
                <a:solidFill>
                  <a:schemeClr val="dk1"/>
                </a:solidFill>
              </a:rPr>
              <a:t>robbery. </a:t>
            </a:r>
            <a:r>
              <a:rPr lang="en" sz="2400" dirty="0">
                <a:solidFill>
                  <a:schemeClr val="dk1"/>
                </a:solidFill>
              </a:rPr>
              <a:t>You are </a:t>
            </a:r>
            <a:r>
              <a:rPr lang="en" sz="2400" dirty="0" smtClean="0">
                <a:solidFill>
                  <a:schemeClr val="dk1"/>
                </a:solidFill>
              </a:rPr>
              <a:t>all new police constables </a:t>
            </a:r>
            <a:r>
              <a:rPr lang="en" sz="2400" dirty="0">
                <a:solidFill>
                  <a:schemeClr val="dk1"/>
                </a:solidFill>
              </a:rPr>
              <a:t>who </a:t>
            </a:r>
            <a:r>
              <a:rPr lang="en" sz="2400" dirty="0" smtClean="0">
                <a:solidFill>
                  <a:schemeClr val="dk1"/>
                </a:solidFill>
              </a:rPr>
              <a:t>will help </a:t>
            </a:r>
            <a:r>
              <a:rPr lang="en" sz="2400" dirty="0">
                <a:solidFill>
                  <a:schemeClr val="dk1"/>
                </a:solidFill>
              </a:rPr>
              <a:t>me solve this case. Please wear your </a:t>
            </a:r>
            <a:r>
              <a:rPr lang="en" sz="2400" dirty="0" smtClean="0">
                <a:solidFill>
                  <a:schemeClr val="dk1"/>
                </a:solidFill>
              </a:rPr>
              <a:t>staff card. </a:t>
            </a:r>
          </a:p>
          <a:p>
            <a:pPr lvl="0" algn="just">
              <a:lnSpc>
                <a:spcPct val="115000"/>
              </a:lnSpc>
              <a:spcBef>
                <a:spcPts val="0"/>
              </a:spcBef>
              <a:spcAft>
                <a:spcPts val="0"/>
              </a:spcAft>
              <a:buClr>
                <a:schemeClr val="dk1"/>
              </a:buClr>
              <a:buSzPct val="45833"/>
              <a:buFont typeface="Arial"/>
              <a:buNone/>
            </a:pPr>
            <a:r>
              <a:rPr lang="en" sz="2400" dirty="0" smtClean="0">
                <a:solidFill>
                  <a:schemeClr val="dk1"/>
                </a:solidFill>
              </a:rPr>
              <a:t>Before </a:t>
            </a:r>
            <a:r>
              <a:rPr lang="en" sz="2400" dirty="0">
                <a:solidFill>
                  <a:schemeClr val="dk1"/>
                </a:solidFill>
              </a:rPr>
              <a:t>meeting the </a:t>
            </a:r>
            <a:r>
              <a:rPr lang="en" sz="2400" dirty="0" smtClean="0">
                <a:solidFill>
                  <a:schemeClr val="dk1"/>
                </a:solidFill>
              </a:rPr>
              <a:t>witnesses, you </a:t>
            </a:r>
            <a:r>
              <a:rPr lang="en" sz="2400" dirty="0">
                <a:solidFill>
                  <a:schemeClr val="dk1"/>
                </a:solidFill>
              </a:rPr>
              <a:t>need to learn </a:t>
            </a:r>
            <a:r>
              <a:rPr lang="en" sz="2400" dirty="0" smtClean="0">
                <a:solidFill>
                  <a:schemeClr val="dk1"/>
                </a:solidFill>
              </a:rPr>
              <a:t>in this workshop how </a:t>
            </a:r>
            <a:r>
              <a:rPr lang="en" sz="2400" dirty="0">
                <a:solidFill>
                  <a:schemeClr val="dk1"/>
                </a:solidFill>
              </a:rPr>
              <a:t>to extract clues from the evidence. </a:t>
            </a:r>
          </a:p>
        </p:txBody>
      </p:sp>
      <p:sp>
        <p:nvSpPr>
          <p:cNvPr id="63" name="Shape 63"/>
          <p:cNvSpPr/>
          <p:nvPr/>
        </p:nvSpPr>
        <p:spPr>
          <a:xfrm>
            <a:off x="205275" y="1017725"/>
            <a:ext cx="8725800" cy="2420100"/>
          </a:xfrm>
          <a:prstGeom prst="wedgeRoundRectCallout">
            <a:avLst>
              <a:gd name="adj1" fmla="val -3402"/>
              <a:gd name="adj2" fmla="val 61125"/>
              <a:gd name="adj3" fmla="val 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700651"/>
            <a:ext cx="864096" cy="12858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55" y="3700651"/>
            <a:ext cx="762000" cy="12096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3700651"/>
            <a:ext cx="1152525" cy="1103347"/>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96275" y="162850"/>
            <a:ext cx="8520600" cy="572700"/>
          </a:xfrm>
          <a:prstGeom prst="rect">
            <a:avLst/>
          </a:prstGeom>
        </p:spPr>
        <p:txBody>
          <a:bodyPr lIns="91425" tIns="91425" rIns="91425" bIns="91425" anchor="t" anchorCtr="0">
            <a:noAutofit/>
          </a:bodyPr>
          <a:lstStyle/>
          <a:p>
            <a:pPr lvl="0">
              <a:spcBef>
                <a:spcPts val="0"/>
              </a:spcBef>
              <a:buNone/>
            </a:pPr>
            <a:r>
              <a:rPr lang="en" sz="4800" b="1" i="1" dirty="0"/>
              <a:t>Must</a:t>
            </a:r>
          </a:p>
        </p:txBody>
      </p:sp>
      <p:sp>
        <p:nvSpPr>
          <p:cNvPr id="75" name="Shape 75"/>
          <p:cNvSpPr txBox="1">
            <a:spLocks noGrp="1"/>
          </p:cNvSpPr>
          <p:nvPr>
            <p:ph type="body" idx="1"/>
          </p:nvPr>
        </p:nvSpPr>
        <p:spPr>
          <a:xfrm>
            <a:off x="311700" y="985724"/>
            <a:ext cx="8832300" cy="4071091"/>
          </a:xfrm>
          <a:prstGeom prst="rect">
            <a:avLst/>
          </a:prstGeom>
        </p:spPr>
        <p:txBody>
          <a:bodyPr lIns="91425" tIns="91425" rIns="91425" bIns="91425" anchor="t" anchorCtr="0">
            <a:noAutofit/>
          </a:bodyPr>
          <a:lstStyle/>
          <a:p>
            <a:pPr marL="342900" lvl="0" indent="-342900" rtl="0">
              <a:lnSpc>
                <a:spcPct val="115000"/>
              </a:lnSpc>
              <a:spcBef>
                <a:spcPts val="0"/>
              </a:spcBef>
              <a:spcAft>
                <a:spcPts val="0"/>
              </a:spcAft>
              <a:buClr>
                <a:schemeClr val="dk1"/>
              </a:buClr>
              <a:buSzPct val="61111"/>
              <a:buFont typeface="Wingdings" pitchFamily="2" charset="2"/>
              <a:buChar char="l"/>
            </a:pPr>
            <a:r>
              <a:rPr lang="en" sz="2400" dirty="0" smtClean="0">
                <a:solidFill>
                  <a:schemeClr val="dk1"/>
                </a:solidFill>
              </a:rPr>
              <a:t>To </a:t>
            </a:r>
            <a:r>
              <a:rPr lang="en" sz="2400" dirty="0">
                <a:solidFill>
                  <a:schemeClr val="dk1"/>
                </a:solidFill>
              </a:rPr>
              <a:t>show </a:t>
            </a:r>
            <a:r>
              <a:rPr lang="en" sz="2400" b="1" dirty="0">
                <a:solidFill>
                  <a:srgbClr val="FF0000"/>
                </a:solidFill>
              </a:rPr>
              <a:t>we are sure</a:t>
            </a:r>
            <a:r>
              <a:rPr lang="en" sz="2400" dirty="0">
                <a:solidFill>
                  <a:srgbClr val="FF0000"/>
                </a:solidFill>
              </a:rPr>
              <a:t> </a:t>
            </a:r>
            <a:r>
              <a:rPr lang="en" sz="2400" dirty="0">
                <a:solidFill>
                  <a:schemeClr val="dk1"/>
                </a:solidFill>
              </a:rPr>
              <a:t>something </a:t>
            </a:r>
            <a:r>
              <a:rPr lang="en" sz="2400" dirty="0" smtClean="0">
                <a:solidFill>
                  <a:schemeClr val="dk1"/>
                </a:solidFill>
              </a:rPr>
              <a:t>is </a:t>
            </a:r>
            <a:r>
              <a:rPr lang="en" sz="2400" b="1" dirty="0" smtClean="0">
                <a:solidFill>
                  <a:schemeClr val="dk1"/>
                </a:solidFill>
              </a:rPr>
              <a:t>true </a:t>
            </a:r>
            <a:r>
              <a:rPr lang="en" sz="2400" dirty="0">
                <a:solidFill>
                  <a:schemeClr val="dk1"/>
                </a:solidFill>
              </a:rPr>
              <a:t>and we have </a:t>
            </a:r>
            <a:r>
              <a:rPr lang="en" sz="2400" b="1" dirty="0">
                <a:solidFill>
                  <a:schemeClr val="dk1"/>
                </a:solidFill>
              </a:rPr>
              <a:t>reasons </a:t>
            </a:r>
            <a:r>
              <a:rPr lang="en" sz="2400" dirty="0">
                <a:solidFill>
                  <a:schemeClr val="dk1"/>
                </a:solidFill>
              </a:rPr>
              <a:t>for our </a:t>
            </a:r>
            <a:r>
              <a:rPr lang="en" sz="2400" b="1" dirty="0">
                <a:solidFill>
                  <a:schemeClr val="dk1"/>
                </a:solidFill>
              </a:rPr>
              <a:t>belief</a:t>
            </a:r>
            <a:r>
              <a:rPr lang="en" sz="2400" dirty="0">
                <a:solidFill>
                  <a:schemeClr val="dk1"/>
                </a:solidFill>
              </a:rPr>
              <a:t>:</a:t>
            </a:r>
          </a:p>
          <a:p>
            <a:pPr lvl="0" rtl="0">
              <a:lnSpc>
                <a:spcPct val="115000"/>
              </a:lnSpc>
              <a:spcBef>
                <a:spcPts val="0"/>
              </a:spcBef>
              <a:spcAft>
                <a:spcPts val="0"/>
              </a:spcAft>
              <a:buNone/>
            </a:pPr>
            <a:r>
              <a:rPr lang="en" sz="2400" dirty="0" smtClean="0">
                <a:solidFill>
                  <a:srgbClr val="0070C0"/>
                </a:solidFill>
              </a:rPr>
              <a:t>e.g.1 </a:t>
            </a:r>
            <a:r>
              <a:rPr lang="en" sz="2400" dirty="0" smtClean="0">
                <a:solidFill>
                  <a:schemeClr val="dk1"/>
                </a:solidFill>
              </a:rPr>
              <a:t>  </a:t>
            </a:r>
            <a:r>
              <a:rPr lang="en" sz="2400" i="1" dirty="0" smtClean="0">
                <a:solidFill>
                  <a:srgbClr val="0070C0"/>
                </a:solidFill>
              </a:rPr>
              <a:t>It’s </a:t>
            </a:r>
            <a:r>
              <a:rPr lang="en" sz="2400" i="1" dirty="0">
                <a:solidFill>
                  <a:srgbClr val="0070C0"/>
                </a:solidFill>
              </a:rPr>
              <a:t>getting dark. It </a:t>
            </a:r>
            <a:r>
              <a:rPr lang="en" sz="2400" b="1" i="1" dirty="0">
                <a:solidFill>
                  <a:srgbClr val="00B050"/>
                </a:solidFill>
              </a:rPr>
              <a:t>must be </a:t>
            </a:r>
            <a:r>
              <a:rPr lang="en" sz="2400" i="1" dirty="0">
                <a:solidFill>
                  <a:srgbClr val="0070C0"/>
                </a:solidFill>
              </a:rPr>
              <a:t>quite late</a:t>
            </a:r>
            <a:r>
              <a:rPr lang="en" sz="2400" i="1" dirty="0" smtClean="0">
                <a:solidFill>
                  <a:srgbClr val="0070C0"/>
                </a:solidFill>
              </a:rPr>
              <a:t>.</a:t>
            </a:r>
            <a:endParaRPr sz="2400" i="1" dirty="0">
              <a:solidFill>
                <a:srgbClr val="0070C0"/>
              </a:solidFill>
            </a:endParaRPr>
          </a:p>
          <a:p>
            <a:pPr lvl="0" rtl="0">
              <a:lnSpc>
                <a:spcPct val="115000"/>
              </a:lnSpc>
              <a:spcBef>
                <a:spcPts val="0"/>
              </a:spcBef>
              <a:spcAft>
                <a:spcPts val="0"/>
              </a:spcAft>
              <a:buNone/>
            </a:pPr>
            <a:r>
              <a:rPr lang="en" sz="2400" dirty="0">
                <a:solidFill>
                  <a:srgbClr val="0070C0"/>
                </a:solidFill>
              </a:rPr>
              <a:t>e</a:t>
            </a:r>
            <a:r>
              <a:rPr lang="en" sz="2400" dirty="0" smtClean="0">
                <a:solidFill>
                  <a:srgbClr val="0070C0"/>
                </a:solidFill>
              </a:rPr>
              <a:t>.g. 2  </a:t>
            </a:r>
            <a:r>
              <a:rPr lang="en" sz="2400" i="1" dirty="0" smtClean="0">
                <a:solidFill>
                  <a:srgbClr val="0070C0"/>
                </a:solidFill>
              </a:rPr>
              <a:t>You </a:t>
            </a:r>
            <a:r>
              <a:rPr lang="en" sz="2400" i="1" dirty="0">
                <a:solidFill>
                  <a:srgbClr val="0070C0"/>
                </a:solidFill>
              </a:rPr>
              <a:t>haven’t eaten all day. You </a:t>
            </a:r>
            <a:r>
              <a:rPr lang="en" sz="2400" b="1" i="1" dirty="0">
                <a:solidFill>
                  <a:srgbClr val="00B050"/>
                </a:solidFill>
              </a:rPr>
              <a:t>must be </a:t>
            </a:r>
            <a:r>
              <a:rPr lang="en" sz="2400" i="1" dirty="0">
                <a:solidFill>
                  <a:srgbClr val="0070C0"/>
                </a:solidFill>
              </a:rPr>
              <a:t>hungry.</a:t>
            </a:r>
          </a:p>
          <a:p>
            <a:pPr lvl="0" rtl="0">
              <a:lnSpc>
                <a:spcPct val="115000"/>
              </a:lnSpc>
              <a:spcBef>
                <a:spcPts val="0"/>
              </a:spcBef>
              <a:spcAft>
                <a:spcPts val="0"/>
              </a:spcAft>
              <a:buClr>
                <a:schemeClr val="dk1"/>
              </a:buClr>
              <a:buSzPct val="61111"/>
              <a:buFont typeface="Arial"/>
              <a:buNone/>
            </a:pPr>
            <a:endParaRPr sz="2400" dirty="0">
              <a:solidFill>
                <a:schemeClr val="dk1"/>
              </a:solidFill>
            </a:endParaRPr>
          </a:p>
          <a:p>
            <a:pPr marL="342900" lvl="0" indent="-342900" rtl="0">
              <a:lnSpc>
                <a:spcPct val="114000"/>
              </a:lnSpc>
              <a:spcAft>
                <a:spcPts val="0"/>
              </a:spcAft>
              <a:buClr>
                <a:schemeClr val="dk1"/>
              </a:buClr>
              <a:buSzPct val="61111"/>
              <a:buFont typeface="Wingdings" pitchFamily="2" charset="2"/>
              <a:buChar char="l"/>
            </a:pPr>
            <a:r>
              <a:rPr lang="en" sz="2400" dirty="0" smtClean="0">
                <a:solidFill>
                  <a:schemeClr val="dk1"/>
                </a:solidFill>
              </a:rPr>
              <a:t>We </a:t>
            </a:r>
            <a:r>
              <a:rPr lang="en" sz="2400" dirty="0">
                <a:solidFill>
                  <a:schemeClr val="dk1"/>
                </a:solidFill>
              </a:rPr>
              <a:t>use </a:t>
            </a:r>
            <a:r>
              <a:rPr lang="en" sz="2400" b="1" i="1" dirty="0">
                <a:solidFill>
                  <a:schemeClr val="dk1"/>
                </a:solidFill>
              </a:rPr>
              <a:t>must have </a:t>
            </a:r>
            <a:r>
              <a:rPr lang="en" sz="2400" dirty="0">
                <a:solidFill>
                  <a:schemeClr val="dk1"/>
                </a:solidFill>
              </a:rPr>
              <a:t>for the past</a:t>
            </a:r>
            <a:r>
              <a:rPr lang="en" sz="2400" dirty="0" smtClean="0">
                <a:solidFill>
                  <a:schemeClr val="dk1"/>
                </a:solidFill>
              </a:rPr>
              <a:t>:</a:t>
            </a:r>
          </a:p>
          <a:p>
            <a:pPr lvl="0" rtl="0">
              <a:lnSpc>
                <a:spcPct val="114000"/>
              </a:lnSpc>
              <a:spcAft>
                <a:spcPts val="0"/>
              </a:spcAft>
              <a:buClr>
                <a:schemeClr val="dk1"/>
              </a:buClr>
              <a:buSzPct val="61111"/>
              <a:buFont typeface="Arial"/>
              <a:buNone/>
            </a:pPr>
            <a:r>
              <a:rPr lang="en" sz="2400" dirty="0" smtClean="0">
                <a:solidFill>
                  <a:srgbClr val="0070C0"/>
                </a:solidFill>
              </a:rPr>
              <a:t>e.g.1 </a:t>
            </a:r>
            <a:r>
              <a:rPr lang="en" sz="2400" i="1" dirty="0">
                <a:solidFill>
                  <a:srgbClr val="0070C0"/>
                </a:solidFill>
              </a:rPr>
              <a:t>They </a:t>
            </a:r>
            <a:r>
              <a:rPr lang="en" sz="2400" i="1" dirty="0" smtClean="0">
                <a:solidFill>
                  <a:srgbClr val="0070C0"/>
                </a:solidFill>
              </a:rPr>
              <a:t>haven’t come yet. </a:t>
            </a:r>
            <a:r>
              <a:rPr lang="en" sz="2400" i="1" dirty="0">
                <a:solidFill>
                  <a:srgbClr val="0070C0"/>
                </a:solidFill>
              </a:rPr>
              <a:t>They </a:t>
            </a:r>
            <a:r>
              <a:rPr lang="en" sz="2400" b="1" i="1" dirty="0">
                <a:solidFill>
                  <a:srgbClr val="00B050"/>
                </a:solidFill>
              </a:rPr>
              <a:t>must have </a:t>
            </a:r>
            <a:r>
              <a:rPr lang="en" sz="2400" b="1" i="1" dirty="0" smtClean="0">
                <a:solidFill>
                  <a:srgbClr val="00B050"/>
                </a:solidFill>
              </a:rPr>
              <a:t>missed </a:t>
            </a:r>
            <a:r>
              <a:rPr lang="en" sz="2400" i="1" dirty="0" smtClean="0">
                <a:solidFill>
                  <a:srgbClr val="0070C0"/>
                </a:solidFill>
              </a:rPr>
              <a:t>the bus.</a:t>
            </a:r>
            <a:endParaRPr lang="en" sz="2400" i="1" dirty="0">
              <a:solidFill>
                <a:srgbClr val="0070C0"/>
              </a:solidFill>
            </a:endParaRPr>
          </a:p>
          <a:p>
            <a:pPr marL="0" lvl="0" indent="0" rtl="0">
              <a:lnSpc>
                <a:spcPct val="114000"/>
              </a:lnSpc>
              <a:spcAft>
                <a:spcPts val="0"/>
              </a:spcAft>
              <a:buNone/>
            </a:pPr>
            <a:r>
              <a:rPr lang="en" sz="2400" dirty="0" smtClean="0">
                <a:solidFill>
                  <a:srgbClr val="0070C0"/>
                </a:solidFill>
              </a:rPr>
              <a:t>e.g</a:t>
            </a:r>
            <a:r>
              <a:rPr lang="en" sz="2400" dirty="0">
                <a:solidFill>
                  <a:srgbClr val="0070C0"/>
                </a:solidFill>
              </a:rPr>
              <a:t>. 2 </a:t>
            </a:r>
            <a:r>
              <a:rPr lang="en" sz="2400" i="1" dirty="0" smtClean="0">
                <a:solidFill>
                  <a:srgbClr val="0070C0"/>
                </a:solidFill>
              </a:rPr>
              <a:t>You </a:t>
            </a:r>
            <a:r>
              <a:rPr lang="en" sz="2400" i="1" dirty="0">
                <a:solidFill>
                  <a:srgbClr val="0070C0"/>
                </a:solidFill>
              </a:rPr>
              <a:t>look happy. You </a:t>
            </a:r>
            <a:r>
              <a:rPr lang="en" sz="2400" b="1" i="1" dirty="0">
                <a:solidFill>
                  <a:srgbClr val="00B050"/>
                </a:solidFill>
              </a:rPr>
              <a:t>must have heard </a:t>
            </a:r>
            <a:r>
              <a:rPr lang="en" sz="2400" i="1" dirty="0" smtClean="0">
                <a:solidFill>
                  <a:srgbClr val="0070C0"/>
                </a:solidFill>
              </a:rPr>
              <a:t>about the good </a:t>
            </a:r>
            <a:r>
              <a:rPr lang="en" sz="2400" i="1" dirty="0" smtClean="0">
                <a:solidFill>
                  <a:srgbClr val="0070C0"/>
                </a:solidFill>
              </a:rPr>
              <a:t>news</a:t>
            </a:r>
            <a:r>
              <a:rPr lang="en" sz="2400" i="1" dirty="0" smtClean="0">
                <a:solidFill>
                  <a:srgbClr val="0070C0"/>
                </a:solidFill>
              </a:rPr>
              <a:t>.</a:t>
            </a:r>
            <a:endParaRPr lang="en-US" sz="1200" dirty="0"/>
          </a:p>
          <a:p>
            <a:pPr lvl="0" algn="r" rtl="0">
              <a:lnSpc>
                <a:spcPct val="114000"/>
              </a:lnSpc>
              <a:spcAft>
                <a:spcPts val="0"/>
              </a:spcAft>
              <a:buNone/>
            </a:pPr>
            <a:r>
              <a:rPr lang="en" altLang="zh-TW" sz="1050" i="1" dirty="0" smtClean="0">
                <a:solidFill>
                  <a:schemeClr val="tx1"/>
                </a:solidFill>
                <a:ea typeface="Verdana"/>
                <a:cs typeface="Verdana"/>
                <a:sym typeface="Verdana"/>
              </a:rPr>
              <a:t>Adapted </a:t>
            </a:r>
            <a:r>
              <a:rPr lang="en" altLang="zh-TW" sz="1050" i="1" dirty="0">
                <a:solidFill>
                  <a:schemeClr val="tx1"/>
                </a:solidFill>
                <a:ea typeface="Verdana"/>
                <a:cs typeface="Verdana"/>
                <a:sym typeface="Verdana"/>
              </a:rPr>
              <a:t>from </a:t>
            </a:r>
            <a:r>
              <a:rPr lang="en-US" altLang="zh-TW" sz="1050" dirty="0">
                <a:solidFill>
                  <a:schemeClr val="tx1"/>
                </a:solidFill>
                <a:hlinkClick r:id="rId3"/>
              </a:rPr>
              <a:t>http://learnenglish.britishcouncil.org/en/english-grammar/verbs/modal-verbs/certain-probable-or-possible</a:t>
            </a:r>
            <a:endParaRPr sz="1050" dirty="0">
              <a:solidFill>
                <a:schemeClr val="dk1"/>
              </a:solidFill>
            </a:endParaRPr>
          </a:p>
          <a:p>
            <a:pPr lvl="0">
              <a:spcBef>
                <a:spcPts val="0"/>
              </a:spcBef>
              <a:buNone/>
            </a:pPr>
            <a:endParaRPr sz="1400" dirty="0"/>
          </a:p>
        </p:txBody>
      </p:sp>
      <p:sp>
        <p:nvSpPr>
          <p:cNvPr id="2" name="Slide Number Placeholder 1"/>
          <p:cNvSpPr>
            <a:spLocks noGrp="1"/>
          </p:cNvSpPr>
          <p:nvPr>
            <p:ph type="sldNum" idx="12"/>
          </p:nvPr>
        </p:nvSpPr>
        <p:spPr>
          <a:xfrm>
            <a:off x="8442525" y="4749900"/>
            <a:ext cx="548700" cy="393600"/>
          </a:xfrm>
        </p:spPr>
        <p:txBody>
          <a:bodyPr/>
          <a:lstStyle/>
          <a:p>
            <a:pPr lvl="0">
              <a:spcBef>
                <a:spcPts val="0"/>
              </a:spcBef>
              <a:buNone/>
            </a:pPr>
            <a:fld id="{00000000-1234-1234-1234-123412341234}" type="slidenum">
              <a:rPr lang="en" smtClean="0"/>
              <a:t>11</a:t>
            </a:fld>
            <a:endParaRPr lang="en"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83425" y="150025"/>
            <a:ext cx="8520600" cy="549517"/>
          </a:xfrm>
          <a:prstGeom prst="rect">
            <a:avLst/>
          </a:prstGeom>
        </p:spPr>
        <p:txBody>
          <a:bodyPr lIns="91425" tIns="91425" rIns="91425" bIns="91425" anchor="t" anchorCtr="0">
            <a:noAutofit/>
          </a:bodyPr>
          <a:lstStyle/>
          <a:p>
            <a:pPr lvl="0">
              <a:lnSpc>
                <a:spcPct val="115000"/>
              </a:lnSpc>
              <a:spcBef>
                <a:spcPts val="0"/>
              </a:spcBef>
              <a:buClr>
                <a:schemeClr val="dk1"/>
              </a:buClr>
              <a:buSzPct val="25000"/>
              <a:buFont typeface="Arial"/>
              <a:buNone/>
            </a:pPr>
            <a:r>
              <a:rPr lang="en" sz="4000" b="1" i="1" dirty="0"/>
              <a:t>Should</a:t>
            </a:r>
            <a:r>
              <a:rPr lang="en" sz="4000" b="1" dirty="0"/>
              <a:t> </a:t>
            </a:r>
          </a:p>
        </p:txBody>
      </p:sp>
      <p:sp>
        <p:nvSpPr>
          <p:cNvPr id="69" name="Shape 69"/>
          <p:cNvSpPr txBox="1">
            <a:spLocks noGrp="1"/>
          </p:cNvSpPr>
          <p:nvPr>
            <p:ph type="body" idx="1"/>
          </p:nvPr>
        </p:nvSpPr>
        <p:spPr>
          <a:xfrm>
            <a:off x="311700" y="915566"/>
            <a:ext cx="8832300" cy="4227934"/>
          </a:xfrm>
          <a:prstGeom prst="rect">
            <a:avLst/>
          </a:prstGeom>
        </p:spPr>
        <p:txBody>
          <a:bodyPr lIns="91425" tIns="91425" rIns="91425" bIns="91425" anchor="t" anchorCtr="0">
            <a:noAutofit/>
          </a:bodyPr>
          <a:lstStyle/>
          <a:p>
            <a:pPr marL="342900" lvl="0" indent="-342900" rtl="0">
              <a:lnSpc>
                <a:spcPct val="114000"/>
              </a:lnSpc>
              <a:spcBef>
                <a:spcPts val="0"/>
              </a:spcBef>
              <a:spcAft>
                <a:spcPts val="0"/>
              </a:spcAft>
              <a:buClrTx/>
              <a:buFont typeface="Wingdings" pitchFamily="2" charset="2"/>
              <a:buChar char=""/>
            </a:pPr>
            <a:r>
              <a:rPr lang="en" sz="2400" dirty="0" smtClean="0">
                <a:solidFill>
                  <a:schemeClr val="dk1"/>
                </a:solidFill>
                <a:latin typeface="Verdana"/>
                <a:ea typeface="Verdana"/>
                <a:cs typeface="Verdana"/>
                <a:sym typeface="Verdana"/>
              </a:rPr>
              <a:t>To </a:t>
            </a:r>
            <a:r>
              <a:rPr lang="en" sz="2400" b="1" dirty="0">
                <a:solidFill>
                  <a:schemeClr val="dk1"/>
                </a:solidFill>
                <a:latin typeface="Verdana"/>
                <a:ea typeface="Verdana"/>
                <a:cs typeface="Verdana"/>
                <a:sym typeface="Verdana"/>
              </a:rPr>
              <a:t>suggest </a:t>
            </a:r>
            <a:r>
              <a:rPr lang="en" sz="2400" dirty="0">
                <a:solidFill>
                  <a:schemeClr val="dk1"/>
                </a:solidFill>
                <a:latin typeface="Verdana"/>
                <a:ea typeface="Verdana"/>
                <a:cs typeface="Verdana"/>
                <a:sym typeface="Verdana"/>
              </a:rPr>
              <a:t>that something is </a:t>
            </a:r>
            <a:r>
              <a:rPr lang="en" sz="2400" b="1" dirty="0">
                <a:solidFill>
                  <a:schemeClr val="dk1"/>
                </a:solidFill>
                <a:latin typeface="Verdana"/>
                <a:ea typeface="Verdana"/>
                <a:cs typeface="Verdana"/>
                <a:sym typeface="Verdana"/>
              </a:rPr>
              <a:t>true </a:t>
            </a:r>
            <a:r>
              <a:rPr lang="en" sz="2400" dirty="0">
                <a:solidFill>
                  <a:schemeClr val="dk1"/>
                </a:solidFill>
                <a:latin typeface="Verdana"/>
                <a:ea typeface="Verdana"/>
                <a:cs typeface="Verdana"/>
                <a:sym typeface="Verdana"/>
              </a:rPr>
              <a:t>or will be true in the future, and to show you have </a:t>
            </a:r>
            <a:r>
              <a:rPr lang="en" sz="2400" b="1" dirty="0">
                <a:solidFill>
                  <a:schemeClr val="dk1"/>
                </a:solidFill>
                <a:latin typeface="Verdana"/>
                <a:ea typeface="Verdana"/>
                <a:cs typeface="Verdana"/>
                <a:sym typeface="Verdana"/>
              </a:rPr>
              <a:t>reasons </a:t>
            </a:r>
            <a:r>
              <a:rPr lang="en" sz="2400" dirty="0">
                <a:solidFill>
                  <a:schemeClr val="dk1"/>
                </a:solidFill>
                <a:latin typeface="Verdana"/>
                <a:ea typeface="Verdana"/>
                <a:cs typeface="Verdana"/>
                <a:sym typeface="Verdana"/>
              </a:rPr>
              <a:t>for your suggestion</a:t>
            </a:r>
            <a:r>
              <a:rPr lang="en" sz="2400" dirty="0" smtClean="0">
                <a:solidFill>
                  <a:schemeClr val="dk1"/>
                </a:solidFill>
                <a:latin typeface="Verdana"/>
                <a:ea typeface="Verdana"/>
                <a:cs typeface="Verdana"/>
                <a:sym typeface="Verdana"/>
              </a:rPr>
              <a:t>:</a:t>
            </a:r>
            <a:endParaRPr sz="2400" dirty="0">
              <a:solidFill>
                <a:schemeClr val="dk1"/>
              </a:solidFill>
              <a:latin typeface="Verdana"/>
              <a:ea typeface="Verdana"/>
              <a:cs typeface="Verdana"/>
              <a:sym typeface="Verdana"/>
            </a:endParaRPr>
          </a:p>
          <a:p>
            <a:pPr lvl="0" rtl="0">
              <a:lnSpc>
                <a:spcPct val="114000"/>
              </a:lnSpc>
              <a:spcBef>
                <a:spcPts val="0"/>
              </a:spcBef>
              <a:spcAft>
                <a:spcPts val="0"/>
              </a:spcAft>
              <a:buNone/>
            </a:pPr>
            <a:r>
              <a:rPr lang="en" sz="2400" dirty="0" smtClean="0">
                <a:solidFill>
                  <a:srgbClr val="0070C0"/>
                </a:solidFill>
                <a:latin typeface="Verdana"/>
                <a:ea typeface="Verdana"/>
                <a:cs typeface="Verdana"/>
                <a:sym typeface="Verdana"/>
              </a:rPr>
              <a:t>e.g</a:t>
            </a:r>
            <a:r>
              <a:rPr lang="en" sz="2400" dirty="0">
                <a:solidFill>
                  <a:srgbClr val="0070C0"/>
                </a:solidFill>
                <a:latin typeface="Verdana"/>
                <a:ea typeface="Verdana"/>
                <a:cs typeface="Verdana"/>
                <a:sym typeface="Verdana"/>
              </a:rPr>
              <a:t>. </a:t>
            </a:r>
            <a:r>
              <a:rPr lang="en" sz="2400" i="1" dirty="0">
                <a:solidFill>
                  <a:srgbClr val="0070C0"/>
                </a:solidFill>
                <a:latin typeface="Verdana"/>
                <a:ea typeface="Verdana"/>
                <a:cs typeface="Verdana"/>
                <a:sym typeface="Verdana"/>
              </a:rPr>
              <a:t>It's nearly six o'clock. They </a:t>
            </a:r>
            <a:r>
              <a:rPr lang="en" sz="2400" b="1" i="1" dirty="0">
                <a:solidFill>
                  <a:srgbClr val="00B050"/>
                </a:solidFill>
                <a:latin typeface="Verdana"/>
                <a:ea typeface="Verdana"/>
                <a:cs typeface="Verdana"/>
                <a:sym typeface="Verdana"/>
              </a:rPr>
              <a:t>should arrive </a:t>
            </a:r>
            <a:r>
              <a:rPr lang="en" sz="2400" i="1" dirty="0">
                <a:solidFill>
                  <a:srgbClr val="0070C0"/>
                </a:solidFill>
                <a:latin typeface="Verdana"/>
                <a:ea typeface="Verdana"/>
                <a:cs typeface="Verdana"/>
                <a:sym typeface="Verdana"/>
              </a:rPr>
              <a:t>soon.</a:t>
            </a:r>
          </a:p>
          <a:p>
            <a:pPr lvl="0" rtl="0">
              <a:lnSpc>
                <a:spcPct val="114000"/>
              </a:lnSpc>
              <a:spcBef>
                <a:spcPts val="0"/>
              </a:spcBef>
              <a:spcAft>
                <a:spcPts val="0"/>
              </a:spcAft>
              <a:buClr>
                <a:schemeClr val="dk1"/>
              </a:buClr>
              <a:buSzPct val="61111"/>
              <a:buFont typeface="Arial"/>
              <a:buNone/>
            </a:pPr>
            <a:endParaRPr sz="2400" dirty="0">
              <a:solidFill>
                <a:srgbClr val="0070C0"/>
              </a:solidFill>
              <a:latin typeface="Verdana"/>
              <a:ea typeface="Verdana"/>
              <a:cs typeface="Verdana"/>
              <a:sym typeface="Verdana"/>
            </a:endParaRPr>
          </a:p>
          <a:p>
            <a:pPr marL="342900" lvl="0" indent="-342900" rtl="0">
              <a:lnSpc>
                <a:spcPct val="114000"/>
              </a:lnSpc>
              <a:spcBef>
                <a:spcPts val="900"/>
              </a:spcBef>
              <a:spcAft>
                <a:spcPts val="900"/>
              </a:spcAft>
              <a:buClr>
                <a:schemeClr val="dk1"/>
              </a:buClr>
              <a:buSzPct val="61111"/>
              <a:buFont typeface="Wingdings" pitchFamily="2" charset="2"/>
              <a:buChar char="l"/>
            </a:pPr>
            <a:r>
              <a:rPr lang="en" sz="2400" dirty="0" smtClean="0">
                <a:solidFill>
                  <a:schemeClr val="dk1"/>
                </a:solidFill>
                <a:latin typeface="Verdana"/>
                <a:ea typeface="Verdana"/>
                <a:cs typeface="Verdana"/>
                <a:sym typeface="Verdana"/>
              </a:rPr>
              <a:t>We </a:t>
            </a:r>
            <a:r>
              <a:rPr lang="en" sz="2400" dirty="0">
                <a:solidFill>
                  <a:schemeClr val="dk1"/>
                </a:solidFill>
                <a:latin typeface="Verdana"/>
                <a:ea typeface="Verdana"/>
                <a:cs typeface="Verdana"/>
                <a:sym typeface="Verdana"/>
              </a:rPr>
              <a:t>use </a:t>
            </a:r>
            <a:r>
              <a:rPr lang="en" sz="2400" b="1" i="1" dirty="0">
                <a:solidFill>
                  <a:schemeClr val="dk1"/>
                </a:solidFill>
                <a:latin typeface="Verdana"/>
                <a:ea typeface="Verdana"/>
                <a:cs typeface="Verdana"/>
                <a:sym typeface="Verdana"/>
              </a:rPr>
              <a:t>should have </a:t>
            </a:r>
            <a:r>
              <a:rPr lang="en" sz="2400" dirty="0">
                <a:solidFill>
                  <a:schemeClr val="dk1"/>
                </a:solidFill>
                <a:latin typeface="Verdana"/>
                <a:ea typeface="Verdana"/>
                <a:cs typeface="Verdana"/>
                <a:sym typeface="Verdana"/>
              </a:rPr>
              <a:t>to talk about the </a:t>
            </a:r>
            <a:r>
              <a:rPr lang="en" sz="2400" b="1" dirty="0">
                <a:solidFill>
                  <a:schemeClr val="dk1"/>
                </a:solidFill>
                <a:latin typeface="Verdana"/>
                <a:ea typeface="Verdana"/>
                <a:cs typeface="Verdana"/>
                <a:sym typeface="Verdana"/>
              </a:rPr>
              <a:t>past</a:t>
            </a:r>
            <a:r>
              <a:rPr lang="en" sz="2400" dirty="0">
                <a:solidFill>
                  <a:schemeClr val="dk1"/>
                </a:solidFill>
                <a:latin typeface="Verdana"/>
                <a:ea typeface="Verdana"/>
                <a:cs typeface="Verdana"/>
                <a:sym typeface="Verdana"/>
              </a:rPr>
              <a:t>:</a:t>
            </a:r>
          </a:p>
          <a:p>
            <a:pPr marL="0" lvl="0" indent="0" rtl="0">
              <a:lnSpc>
                <a:spcPct val="114000"/>
              </a:lnSpc>
              <a:spcBef>
                <a:spcPts val="900"/>
              </a:spcBef>
              <a:spcAft>
                <a:spcPts val="900"/>
              </a:spcAft>
              <a:buNone/>
            </a:pPr>
            <a:r>
              <a:rPr lang="en" sz="2400" dirty="0">
                <a:solidFill>
                  <a:srgbClr val="0070C0"/>
                </a:solidFill>
                <a:latin typeface="Verdana"/>
                <a:ea typeface="Verdana"/>
                <a:cs typeface="Verdana"/>
                <a:sym typeface="Verdana"/>
              </a:rPr>
              <a:t>e</a:t>
            </a:r>
            <a:r>
              <a:rPr lang="en" sz="2400" dirty="0" smtClean="0">
                <a:solidFill>
                  <a:srgbClr val="0070C0"/>
                </a:solidFill>
                <a:latin typeface="Verdana"/>
                <a:ea typeface="Verdana"/>
                <a:cs typeface="Verdana"/>
                <a:sym typeface="Verdana"/>
              </a:rPr>
              <a:t>.g</a:t>
            </a:r>
            <a:r>
              <a:rPr lang="en" sz="2400" dirty="0">
                <a:solidFill>
                  <a:srgbClr val="0070C0"/>
                </a:solidFill>
                <a:latin typeface="Verdana"/>
                <a:ea typeface="Verdana"/>
                <a:cs typeface="Verdana"/>
                <a:sym typeface="Verdana"/>
              </a:rPr>
              <a:t>. </a:t>
            </a:r>
            <a:r>
              <a:rPr lang="en" sz="2400" i="1" dirty="0">
                <a:solidFill>
                  <a:srgbClr val="0070C0"/>
                </a:solidFill>
                <a:latin typeface="Verdana"/>
                <a:ea typeface="Verdana"/>
                <a:cs typeface="Verdana"/>
                <a:sym typeface="Verdana"/>
              </a:rPr>
              <a:t>It's nearly eleven o'clock. They </a:t>
            </a:r>
            <a:r>
              <a:rPr lang="en" sz="2400" b="1" i="1" dirty="0">
                <a:solidFill>
                  <a:srgbClr val="00B050"/>
                </a:solidFill>
                <a:latin typeface="Verdana"/>
                <a:ea typeface="Verdana"/>
                <a:cs typeface="Verdana"/>
                <a:sym typeface="Verdana"/>
              </a:rPr>
              <a:t>should have arrived</a:t>
            </a:r>
            <a:r>
              <a:rPr lang="en" sz="2400" b="1" i="1" dirty="0">
                <a:solidFill>
                  <a:srgbClr val="0070C0"/>
                </a:solidFill>
                <a:latin typeface="Verdana"/>
                <a:ea typeface="Verdana"/>
                <a:cs typeface="Verdana"/>
                <a:sym typeface="Verdana"/>
              </a:rPr>
              <a:t> </a:t>
            </a:r>
            <a:r>
              <a:rPr lang="en" sz="2400" i="1" dirty="0" smtClean="0">
                <a:solidFill>
                  <a:srgbClr val="0070C0"/>
                </a:solidFill>
                <a:latin typeface="Verdana"/>
                <a:ea typeface="Verdana"/>
                <a:cs typeface="Verdana"/>
                <a:sym typeface="Verdana"/>
              </a:rPr>
              <a:t>in London by </a:t>
            </a:r>
            <a:r>
              <a:rPr lang="en" sz="2400" i="1" dirty="0">
                <a:solidFill>
                  <a:srgbClr val="0070C0"/>
                </a:solidFill>
                <a:latin typeface="Verdana"/>
                <a:ea typeface="Verdana"/>
                <a:cs typeface="Verdana"/>
                <a:sym typeface="Verdana"/>
              </a:rPr>
              <a:t>now</a:t>
            </a:r>
            <a:r>
              <a:rPr lang="en" sz="2400" i="1" dirty="0" smtClean="0">
                <a:solidFill>
                  <a:srgbClr val="0070C0"/>
                </a:solidFill>
                <a:latin typeface="Verdana"/>
                <a:ea typeface="Verdana"/>
                <a:cs typeface="Verdana"/>
                <a:sym typeface="Verdana"/>
              </a:rPr>
              <a:t>. </a:t>
            </a:r>
          </a:p>
          <a:p>
            <a:pPr marL="0" lvl="0" indent="0" rtl="0">
              <a:lnSpc>
                <a:spcPct val="114000"/>
              </a:lnSpc>
              <a:spcBef>
                <a:spcPts val="900"/>
              </a:spcBef>
              <a:spcAft>
                <a:spcPts val="900"/>
              </a:spcAft>
              <a:buNone/>
            </a:pPr>
            <a:r>
              <a:rPr lang="en" sz="1050" i="1" dirty="0" smtClean="0">
                <a:solidFill>
                  <a:schemeClr val="tx1"/>
                </a:solidFill>
                <a:latin typeface="+mj-lt"/>
                <a:ea typeface="Verdana"/>
                <a:cs typeface="Verdana"/>
                <a:sym typeface="Verdana"/>
              </a:rPr>
              <a:t>                         Adapted from </a:t>
            </a:r>
            <a:r>
              <a:rPr lang="en-US" sz="1050" dirty="0" smtClean="0">
                <a:solidFill>
                  <a:schemeClr val="tx1"/>
                </a:solidFill>
                <a:hlinkClick r:id="rId3"/>
              </a:rPr>
              <a:t>http</a:t>
            </a:r>
            <a:r>
              <a:rPr lang="en-US" sz="1050" dirty="0">
                <a:solidFill>
                  <a:schemeClr val="tx1"/>
                </a:solidFill>
                <a:hlinkClick r:id="rId3"/>
              </a:rPr>
              <a:t>://</a:t>
            </a:r>
            <a:r>
              <a:rPr lang="en-US" sz="1050" dirty="0" smtClean="0">
                <a:solidFill>
                  <a:schemeClr val="tx1"/>
                </a:solidFill>
                <a:hlinkClick r:id="rId3"/>
              </a:rPr>
              <a:t>learnenglish.britishcouncil.org/en/english-grammar/verbs/modal-verbs/certain-probable-or-possible</a:t>
            </a:r>
            <a:r>
              <a:rPr lang="en-US" sz="1050" dirty="0" smtClean="0">
                <a:solidFill>
                  <a:schemeClr val="tx1"/>
                </a:solidFill>
              </a:rPr>
              <a:t> </a:t>
            </a:r>
            <a:endParaRPr lang="en-US" sz="1050" dirty="0">
              <a:solidFill>
                <a:schemeClr val="tx1"/>
              </a:solidFill>
            </a:endParaRPr>
          </a:p>
          <a:p>
            <a:pPr marL="0" lvl="0" indent="0" rtl="0">
              <a:lnSpc>
                <a:spcPct val="114000"/>
              </a:lnSpc>
              <a:spcBef>
                <a:spcPts val="900"/>
              </a:spcBef>
              <a:spcAft>
                <a:spcPts val="900"/>
              </a:spcAft>
              <a:buNone/>
            </a:pPr>
            <a:endParaRPr lang="en" sz="1400" dirty="0">
              <a:solidFill>
                <a:schemeClr val="dk1"/>
              </a:solidFill>
              <a:latin typeface="Verdana"/>
              <a:ea typeface="Verdana"/>
              <a:cs typeface="Verdana"/>
              <a:sym typeface="Verdana"/>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12</a:t>
            </a:fld>
            <a:endParaRPr lang="en"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b="1" i="1" dirty="0" smtClean="0"/>
              <a:t>Could, Might &amp; May</a:t>
            </a:r>
            <a:endParaRPr lang="zh-TW" altLang="en-US" b="1" i="1" dirty="0"/>
          </a:p>
        </p:txBody>
      </p:sp>
      <p:sp>
        <p:nvSpPr>
          <p:cNvPr id="3" name="Text Placeholder 2"/>
          <p:cNvSpPr>
            <a:spLocks noGrp="1"/>
          </p:cNvSpPr>
          <p:nvPr>
            <p:ph type="body" idx="1"/>
          </p:nvPr>
        </p:nvSpPr>
        <p:spPr>
          <a:xfrm>
            <a:off x="311700" y="1152475"/>
            <a:ext cx="8652788" cy="3416400"/>
          </a:xfrm>
        </p:spPr>
        <p:txBody>
          <a:bodyPr/>
          <a:lstStyle/>
          <a:p>
            <a:pPr marL="342900" indent="-342900">
              <a:buFont typeface="Arial" pitchFamily="34" charset="0"/>
              <a:buChar char="•"/>
            </a:pPr>
            <a:r>
              <a:rPr lang="en-US" altLang="zh-TW" sz="2400" dirty="0" smtClean="0">
                <a:solidFill>
                  <a:schemeClr val="tx1"/>
                </a:solidFill>
              </a:rPr>
              <a:t>To </a:t>
            </a:r>
            <a:r>
              <a:rPr lang="en-US" altLang="zh-TW" sz="2400" dirty="0">
                <a:solidFill>
                  <a:schemeClr val="tx1"/>
                </a:solidFill>
              </a:rPr>
              <a:t>show that something </a:t>
            </a:r>
            <a:r>
              <a:rPr lang="en-US" altLang="zh-TW" sz="2400" dirty="0">
                <a:solidFill>
                  <a:srgbClr val="FF0000"/>
                </a:solidFill>
              </a:rPr>
              <a:t>is possible in the future</a:t>
            </a:r>
            <a:r>
              <a:rPr lang="en-US" altLang="zh-TW" sz="2400" dirty="0">
                <a:solidFill>
                  <a:schemeClr val="tx1"/>
                </a:solidFill>
              </a:rPr>
              <a:t>, but not certain:</a:t>
            </a:r>
          </a:p>
          <a:p>
            <a:pPr marL="457200" indent="-457200">
              <a:buFont typeface="+mj-lt"/>
              <a:buAutoNum type="arabicPeriod"/>
            </a:pPr>
            <a:r>
              <a:rPr lang="en-US" altLang="zh-TW" sz="2400" i="1" dirty="0">
                <a:solidFill>
                  <a:schemeClr val="tx1"/>
                </a:solidFill>
              </a:rPr>
              <a:t>They </a:t>
            </a:r>
            <a:r>
              <a:rPr lang="en-US" altLang="zh-TW" sz="2400" b="1" i="1" dirty="0">
                <a:solidFill>
                  <a:srgbClr val="00B050"/>
                </a:solidFill>
              </a:rPr>
              <a:t>might come</a:t>
            </a:r>
            <a:r>
              <a:rPr lang="en-US" altLang="zh-TW" sz="2400" i="1" dirty="0">
                <a:solidFill>
                  <a:schemeClr val="tx1"/>
                </a:solidFill>
              </a:rPr>
              <a:t> later.</a:t>
            </a:r>
            <a:r>
              <a:rPr lang="en-US" altLang="zh-TW" sz="2400" dirty="0">
                <a:solidFill>
                  <a:schemeClr val="tx1"/>
                </a:solidFill>
              </a:rPr>
              <a:t> </a:t>
            </a:r>
            <a:r>
              <a:rPr lang="en-US" altLang="zh-TW" sz="2400" i="1" dirty="0">
                <a:solidFill>
                  <a:schemeClr val="tx1"/>
                </a:solidFill>
              </a:rPr>
              <a:t>(= </a:t>
            </a:r>
            <a:r>
              <a:rPr lang="en-US" altLang="zh-TW" sz="2400" i="1" dirty="0" smtClean="0">
                <a:solidFill>
                  <a:schemeClr val="tx1"/>
                </a:solidFill>
              </a:rPr>
              <a:t>Perhaps </a:t>
            </a:r>
            <a:r>
              <a:rPr lang="en-US" altLang="zh-TW" sz="2400" i="1" dirty="0">
                <a:solidFill>
                  <a:schemeClr val="tx1"/>
                </a:solidFill>
              </a:rPr>
              <a:t>they will come later</a:t>
            </a:r>
            <a:r>
              <a:rPr lang="en-US" altLang="zh-TW" sz="2400" i="1" dirty="0" smtClean="0">
                <a:solidFill>
                  <a:schemeClr val="tx1"/>
                </a:solidFill>
              </a:rPr>
              <a:t>.)</a:t>
            </a:r>
            <a:endParaRPr lang="en-US" altLang="zh-TW" sz="2400" dirty="0">
              <a:solidFill>
                <a:schemeClr val="tx1"/>
              </a:solidFill>
            </a:endParaRPr>
          </a:p>
          <a:p>
            <a:pPr marL="457200" indent="-457200">
              <a:buFont typeface="+mj-lt"/>
              <a:buAutoNum type="arabicPeriod"/>
            </a:pPr>
            <a:r>
              <a:rPr lang="en-US" altLang="zh-TW" sz="2400" i="1" dirty="0" smtClean="0">
                <a:solidFill>
                  <a:schemeClr val="tx1"/>
                </a:solidFill>
              </a:rPr>
              <a:t>They</a:t>
            </a:r>
            <a:r>
              <a:rPr lang="en-US" altLang="zh-TW" sz="2400" i="1" dirty="0">
                <a:solidFill>
                  <a:schemeClr val="tx1"/>
                </a:solidFill>
              </a:rPr>
              <a:t> </a:t>
            </a:r>
            <a:r>
              <a:rPr lang="en-US" altLang="zh-TW" sz="2400" b="1" i="1" dirty="0">
                <a:solidFill>
                  <a:srgbClr val="00B050"/>
                </a:solidFill>
              </a:rPr>
              <a:t>may come</a:t>
            </a:r>
            <a:r>
              <a:rPr lang="en-US" altLang="zh-TW" sz="2400" b="1" i="1" dirty="0">
                <a:solidFill>
                  <a:schemeClr val="tx1"/>
                </a:solidFill>
              </a:rPr>
              <a:t> </a:t>
            </a:r>
            <a:r>
              <a:rPr lang="en-US" altLang="zh-TW" sz="2400" i="1" dirty="0">
                <a:solidFill>
                  <a:schemeClr val="tx1"/>
                </a:solidFill>
              </a:rPr>
              <a:t>by car.</a:t>
            </a:r>
            <a:r>
              <a:rPr lang="en-US" altLang="zh-TW" sz="2400" dirty="0">
                <a:solidFill>
                  <a:schemeClr val="tx1"/>
                </a:solidFill>
              </a:rPr>
              <a:t> </a:t>
            </a:r>
            <a:r>
              <a:rPr lang="en-US" altLang="zh-TW" sz="2400" i="1" dirty="0">
                <a:solidFill>
                  <a:schemeClr val="tx1"/>
                </a:solidFill>
              </a:rPr>
              <a:t>(= </a:t>
            </a:r>
            <a:r>
              <a:rPr lang="en-US" altLang="zh-TW" sz="2400" i="1" dirty="0" smtClean="0">
                <a:solidFill>
                  <a:schemeClr val="tx1"/>
                </a:solidFill>
              </a:rPr>
              <a:t>Perhaps </a:t>
            </a:r>
            <a:r>
              <a:rPr lang="en-US" altLang="zh-TW" sz="2400" i="1" dirty="0">
                <a:solidFill>
                  <a:schemeClr val="tx1"/>
                </a:solidFill>
              </a:rPr>
              <a:t>they will come by car</a:t>
            </a:r>
            <a:r>
              <a:rPr lang="en-US" altLang="zh-TW" sz="2400" i="1" dirty="0" smtClean="0">
                <a:solidFill>
                  <a:schemeClr val="tx1"/>
                </a:solidFill>
              </a:rPr>
              <a:t>.)</a:t>
            </a:r>
            <a:endParaRPr lang="en-US" altLang="zh-TW" sz="2400" dirty="0">
              <a:solidFill>
                <a:schemeClr val="tx1"/>
              </a:solidFill>
            </a:endParaRPr>
          </a:p>
          <a:p>
            <a:pPr marL="457200" indent="-457200">
              <a:buFont typeface="+mj-lt"/>
              <a:buAutoNum type="arabicPeriod"/>
            </a:pPr>
            <a:r>
              <a:rPr lang="en-US" altLang="zh-TW" sz="2400" i="1" dirty="0" smtClean="0">
                <a:solidFill>
                  <a:schemeClr val="tx1"/>
                </a:solidFill>
              </a:rPr>
              <a:t>If </a:t>
            </a:r>
            <a:r>
              <a:rPr lang="en-US" altLang="zh-TW" sz="2400" i="1" dirty="0">
                <a:solidFill>
                  <a:schemeClr val="tx1"/>
                </a:solidFill>
              </a:rPr>
              <a:t>we don’t hurry we </a:t>
            </a:r>
            <a:r>
              <a:rPr lang="en-US" altLang="zh-TW" sz="2400" b="1" i="1" dirty="0">
                <a:solidFill>
                  <a:srgbClr val="00B050"/>
                </a:solidFill>
              </a:rPr>
              <a:t>could be</a:t>
            </a:r>
            <a:r>
              <a:rPr lang="en-US" altLang="zh-TW" sz="2400" b="1" i="1" dirty="0">
                <a:solidFill>
                  <a:schemeClr val="tx1"/>
                </a:solidFill>
              </a:rPr>
              <a:t> </a:t>
            </a:r>
            <a:r>
              <a:rPr lang="en-US" altLang="zh-TW" sz="2400" i="1" dirty="0">
                <a:solidFill>
                  <a:schemeClr val="tx1"/>
                </a:solidFill>
              </a:rPr>
              <a:t>late.</a:t>
            </a:r>
            <a:r>
              <a:rPr lang="en-US" altLang="zh-TW" sz="2400" dirty="0">
                <a:solidFill>
                  <a:schemeClr val="tx1"/>
                </a:solidFill>
              </a:rPr>
              <a:t> </a:t>
            </a:r>
            <a:r>
              <a:rPr lang="en-US" altLang="zh-TW" sz="2400" i="1" dirty="0">
                <a:solidFill>
                  <a:schemeClr val="tx1"/>
                </a:solidFill>
              </a:rPr>
              <a:t>(= </a:t>
            </a:r>
            <a:r>
              <a:rPr lang="en-US" altLang="zh-TW" sz="2400" i="1" dirty="0" smtClean="0">
                <a:solidFill>
                  <a:schemeClr val="tx1"/>
                </a:solidFill>
              </a:rPr>
              <a:t>Perhaps we </a:t>
            </a:r>
            <a:r>
              <a:rPr lang="en-US" altLang="zh-TW" sz="2400" i="1" dirty="0">
                <a:solidFill>
                  <a:schemeClr val="tx1"/>
                </a:solidFill>
              </a:rPr>
              <a:t>will be </a:t>
            </a:r>
            <a:r>
              <a:rPr lang="en-US" altLang="zh-TW" sz="2400" i="1" dirty="0" smtClean="0">
                <a:solidFill>
                  <a:schemeClr val="tx1"/>
                </a:solidFill>
              </a:rPr>
              <a:t>late) </a:t>
            </a:r>
          </a:p>
          <a:p>
            <a:r>
              <a:rPr lang="en-US" altLang="zh-TW" sz="2400" i="1" dirty="0">
                <a:solidFill>
                  <a:schemeClr val="tx1"/>
                </a:solidFill>
                <a:ea typeface="Verdana"/>
                <a:cs typeface="Verdana"/>
                <a:sym typeface="Verdana"/>
              </a:rPr>
              <a:t>	</a:t>
            </a:r>
            <a:r>
              <a:rPr lang="en" altLang="zh-TW" sz="1050" i="1" dirty="0" smtClean="0">
                <a:solidFill>
                  <a:srgbClr val="000000"/>
                </a:solidFill>
                <a:ea typeface="Verdana"/>
                <a:cs typeface="Verdana"/>
                <a:sym typeface="Verdana"/>
              </a:rPr>
              <a:t>Adapted </a:t>
            </a:r>
            <a:r>
              <a:rPr lang="en" altLang="zh-TW" sz="1050" i="1" dirty="0">
                <a:solidFill>
                  <a:srgbClr val="000000"/>
                </a:solidFill>
                <a:ea typeface="Verdana"/>
                <a:cs typeface="Verdana"/>
                <a:sym typeface="Verdana"/>
              </a:rPr>
              <a:t>from </a:t>
            </a:r>
            <a:r>
              <a:rPr lang="en-US" altLang="zh-TW" sz="1050" dirty="0">
                <a:solidFill>
                  <a:srgbClr val="000000"/>
                </a:solidFill>
                <a:hlinkClick r:id="rId2"/>
              </a:rPr>
              <a:t>http://learnenglish.britishcouncil.org/en/english-grammar/verbs/modal-verbs/certain-probable-or-possible</a:t>
            </a:r>
            <a:r>
              <a:rPr lang="en-US" altLang="zh-TW" sz="1050" dirty="0">
                <a:solidFill>
                  <a:srgbClr val="000000"/>
                </a:solidFill>
              </a:rPr>
              <a:t> </a:t>
            </a:r>
            <a:endParaRPr lang="en-US" altLang="zh-TW" sz="2400" i="1" dirty="0" smtClean="0">
              <a:solidFill>
                <a:schemeClr val="tx1"/>
              </a:solidFill>
            </a:endParaRPr>
          </a:p>
          <a:p>
            <a:endParaRPr lang="en-US" altLang="zh-TW" sz="2400" dirty="0">
              <a:solidFill>
                <a:schemeClr val="tx1"/>
              </a:solidFill>
            </a:endParaRPr>
          </a:p>
          <a:p>
            <a:endParaRPr lang="zh-TW" alt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Tree>
    <p:extLst>
      <p:ext uri="{BB962C8B-B14F-4D97-AF65-F5344CB8AC3E}">
        <p14:creationId xmlns:p14="http://schemas.microsoft.com/office/powerpoint/2010/main" val="3251024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79512" y="195486"/>
            <a:ext cx="8520600" cy="572700"/>
          </a:xfrm>
          <a:prstGeom prst="rect">
            <a:avLst/>
          </a:prstGeom>
        </p:spPr>
        <p:txBody>
          <a:bodyPr lIns="91425" tIns="91425" rIns="91425" bIns="91425" anchor="t" anchorCtr="0">
            <a:noAutofit/>
          </a:bodyPr>
          <a:lstStyle/>
          <a:p>
            <a:pPr lvl="0">
              <a:lnSpc>
                <a:spcPct val="142857"/>
              </a:lnSpc>
              <a:spcBef>
                <a:spcPts val="900"/>
              </a:spcBef>
              <a:spcAft>
                <a:spcPts val="900"/>
              </a:spcAft>
              <a:buClr>
                <a:schemeClr val="dk1"/>
              </a:buClr>
              <a:buSzPct val="30555"/>
              <a:buFont typeface="Arial"/>
              <a:buNone/>
            </a:pPr>
            <a:r>
              <a:rPr lang="en" sz="3600" b="1" i="1" dirty="0"/>
              <a:t>Might</a:t>
            </a:r>
            <a:r>
              <a:rPr lang="en" sz="3600" b="1" dirty="0"/>
              <a:t> </a:t>
            </a:r>
            <a:r>
              <a:rPr lang="en" sz="3600" b="1" i="1" dirty="0" smtClean="0"/>
              <a:t>have</a:t>
            </a:r>
            <a:r>
              <a:rPr lang="en" sz="3600" b="1" dirty="0" smtClean="0"/>
              <a:t> and </a:t>
            </a:r>
            <a:r>
              <a:rPr lang="en" sz="3600" b="1" i="1" dirty="0" smtClean="0"/>
              <a:t>Could have</a:t>
            </a:r>
            <a:r>
              <a:rPr lang="en" sz="3600" b="1" dirty="0" smtClean="0"/>
              <a:t> </a:t>
            </a:r>
            <a:endParaRPr lang="en" sz="3600" b="1" dirty="0"/>
          </a:p>
        </p:txBody>
      </p:sp>
      <p:sp>
        <p:nvSpPr>
          <p:cNvPr id="81" name="Shape 81"/>
          <p:cNvSpPr txBox="1">
            <a:spLocks noGrp="1"/>
          </p:cNvSpPr>
          <p:nvPr>
            <p:ph type="body" idx="1"/>
          </p:nvPr>
        </p:nvSpPr>
        <p:spPr>
          <a:xfrm>
            <a:off x="183425" y="1152474"/>
            <a:ext cx="8648875" cy="3904341"/>
          </a:xfrm>
          <a:prstGeom prst="rect">
            <a:avLst/>
          </a:prstGeom>
        </p:spPr>
        <p:txBody>
          <a:bodyPr lIns="91425" tIns="91425" rIns="91425" bIns="91425" anchor="t" anchorCtr="0">
            <a:noAutofit/>
          </a:bodyPr>
          <a:lstStyle/>
          <a:p>
            <a:pPr lvl="0" rtl="0">
              <a:lnSpc>
                <a:spcPct val="142857"/>
              </a:lnSpc>
              <a:spcBef>
                <a:spcPts val="900"/>
              </a:spcBef>
              <a:spcAft>
                <a:spcPts val="900"/>
              </a:spcAft>
              <a:buClr>
                <a:schemeClr val="dk1"/>
              </a:buClr>
              <a:buSzPct val="45833"/>
              <a:buFont typeface="Arial"/>
              <a:buNone/>
            </a:pPr>
            <a:r>
              <a:rPr lang="en" sz="2400" dirty="0">
                <a:solidFill>
                  <a:schemeClr val="dk1"/>
                </a:solidFill>
              </a:rPr>
              <a:t>To show that something </a:t>
            </a:r>
            <a:r>
              <a:rPr lang="en" sz="2400" b="1" dirty="0" smtClean="0">
                <a:solidFill>
                  <a:srgbClr val="FF0000"/>
                </a:solidFill>
              </a:rPr>
              <a:t>was </a:t>
            </a:r>
            <a:r>
              <a:rPr lang="en" sz="2400" b="1" dirty="0">
                <a:solidFill>
                  <a:srgbClr val="FF0000"/>
                </a:solidFill>
              </a:rPr>
              <a:t>possible now </a:t>
            </a:r>
            <a:r>
              <a:rPr lang="en" sz="2400" dirty="0">
                <a:solidFill>
                  <a:schemeClr val="dk1"/>
                </a:solidFill>
              </a:rPr>
              <a:t>or at some time in the </a:t>
            </a:r>
            <a:r>
              <a:rPr lang="en" sz="2400" b="1" dirty="0">
                <a:solidFill>
                  <a:srgbClr val="FF0000"/>
                </a:solidFill>
              </a:rPr>
              <a:t>past</a:t>
            </a:r>
            <a:r>
              <a:rPr lang="en" sz="2400" dirty="0" smtClean="0">
                <a:solidFill>
                  <a:schemeClr val="dk1"/>
                </a:solidFill>
              </a:rPr>
              <a:t>:</a:t>
            </a:r>
          </a:p>
          <a:p>
            <a:pPr marL="0" lvl="0" indent="0" rtl="0">
              <a:lnSpc>
                <a:spcPct val="142857"/>
              </a:lnSpc>
              <a:spcBef>
                <a:spcPts val="900"/>
              </a:spcBef>
              <a:spcAft>
                <a:spcPts val="900"/>
              </a:spcAft>
              <a:buNone/>
            </a:pPr>
            <a:r>
              <a:rPr lang="en" sz="2400" dirty="0" smtClean="0">
                <a:solidFill>
                  <a:srgbClr val="0070C0"/>
                </a:solidFill>
              </a:rPr>
              <a:t>e.g.1  </a:t>
            </a:r>
            <a:r>
              <a:rPr lang="en" sz="2400" i="1" dirty="0" smtClean="0">
                <a:solidFill>
                  <a:srgbClr val="0070C0"/>
                </a:solidFill>
              </a:rPr>
              <a:t>It’s </a:t>
            </a:r>
            <a:r>
              <a:rPr lang="en" sz="2400" i="1" dirty="0">
                <a:solidFill>
                  <a:srgbClr val="0070C0"/>
                </a:solidFill>
              </a:rPr>
              <a:t>ten o’clock. They </a:t>
            </a:r>
            <a:r>
              <a:rPr lang="en" sz="2400" b="1" i="1" dirty="0">
                <a:solidFill>
                  <a:srgbClr val="00B050"/>
                </a:solidFill>
              </a:rPr>
              <a:t>might </a:t>
            </a:r>
            <a:r>
              <a:rPr lang="en" sz="2400" i="1" dirty="0">
                <a:solidFill>
                  <a:srgbClr val="00B050"/>
                </a:solidFill>
              </a:rPr>
              <a:t>have arrived </a:t>
            </a:r>
            <a:r>
              <a:rPr lang="en" sz="2400" i="1" dirty="0">
                <a:solidFill>
                  <a:srgbClr val="0070C0"/>
                </a:solidFill>
              </a:rPr>
              <a:t>now.</a:t>
            </a:r>
          </a:p>
          <a:p>
            <a:pPr marL="0" lvl="0" indent="0" rtl="0">
              <a:lnSpc>
                <a:spcPct val="142857"/>
              </a:lnSpc>
              <a:spcBef>
                <a:spcPts val="900"/>
              </a:spcBef>
              <a:spcAft>
                <a:spcPts val="900"/>
              </a:spcAft>
              <a:buNone/>
            </a:pPr>
            <a:r>
              <a:rPr lang="en" sz="2400" dirty="0">
                <a:solidFill>
                  <a:srgbClr val="0070C0"/>
                </a:solidFill>
              </a:rPr>
              <a:t>e</a:t>
            </a:r>
            <a:r>
              <a:rPr lang="en" sz="2400" dirty="0" smtClean="0">
                <a:solidFill>
                  <a:srgbClr val="0070C0"/>
                </a:solidFill>
              </a:rPr>
              <a:t>.g.2  </a:t>
            </a:r>
            <a:r>
              <a:rPr lang="en" sz="2400" i="1" dirty="0" smtClean="0">
                <a:solidFill>
                  <a:srgbClr val="0070C0"/>
                </a:solidFill>
              </a:rPr>
              <a:t>They </a:t>
            </a:r>
            <a:r>
              <a:rPr lang="en" sz="2400" b="1" i="1" dirty="0">
                <a:solidFill>
                  <a:srgbClr val="00B050"/>
                </a:solidFill>
              </a:rPr>
              <a:t>could have arrived </a:t>
            </a:r>
            <a:r>
              <a:rPr lang="en" sz="2400" i="1" dirty="0">
                <a:solidFill>
                  <a:srgbClr val="0070C0"/>
                </a:solidFill>
              </a:rPr>
              <a:t>hours ago</a:t>
            </a:r>
            <a:r>
              <a:rPr lang="en" sz="2400" i="1" dirty="0" smtClean="0">
                <a:solidFill>
                  <a:srgbClr val="0070C0"/>
                </a:solidFill>
              </a:rPr>
              <a:t>.</a:t>
            </a:r>
          </a:p>
          <a:p>
            <a:pPr lvl="0" algn="r">
              <a:lnSpc>
                <a:spcPct val="114000"/>
              </a:lnSpc>
              <a:spcAft>
                <a:spcPts val="0"/>
              </a:spcAft>
              <a:buClr>
                <a:srgbClr val="595959"/>
              </a:buClr>
            </a:pPr>
            <a:r>
              <a:rPr lang="en" sz="2400" i="1" dirty="0">
                <a:solidFill>
                  <a:schemeClr val="dk1"/>
                </a:solidFill>
              </a:rPr>
              <a:t>	</a:t>
            </a:r>
            <a:r>
              <a:rPr lang="en-US" sz="1050" i="1" dirty="0" smtClean="0">
                <a:solidFill>
                  <a:schemeClr val="dk1"/>
                </a:solidFill>
              </a:rPr>
              <a:t>Adapted </a:t>
            </a:r>
            <a:r>
              <a:rPr lang="en-US" altLang="zh-TW" sz="1050" i="1" dirty="0" smtClean="0">
                <a:solidFill>
                  <a:srgbClr val="000000"/>
                </a:solidFill>
                <a:ea typeface="Verdana"/>
                <a:cs typeface="Verdana"/>
                <a:sym typeface="Verdana"/>
              </a:rPr>
              <a:t>from </a:t>
            </a:r>
            <a:r>
              <a:rPr lang="en-US" altLang="zh-TW" sz="1050" dirty="0">
                <a:solidFill>
                  <a:srgbClr val="000000"/>
                </a:solidFill>
                <a:hlinkClick r:id="rId3"/>
              </a:rPr>
              <a:t>http://learnenglish.britishcouncil.org/en/english-grammar/verbs/modal-verbs/certain-probable-or-possible</a:t>
            </a:r>
            <a:endParaRPr lang="en-US" altLang="zh-TW" sz="1050" dirty="0">
              <a:solidFill>
                <a:srgbClr val="000000"/>
              </a:solidFill>
            </a:endParaRPr>
          </a:p>
          <a:p>
            <a:pPr marL="0" lvl="0" indent="0" rtl="0">
              <a:lnSpc>
                <a:spcPct val="142857"/>
              </a:lnSpc>
              <a:spcBef>
                <a:spcPts val="900"/>
              </a:spcBef>
              <a:spcAft>
                <a:spcPts val="900"/>
              </a:spcAft>
              <a:buNone/>
            </a:pPr>
            <a:r>
              <a:rPr lang="en" sz="2400" i="1" dirty="0" smtClean="0">
                <a:solidFill>
                  <a:schemeClr val="dk1"/>
                </a:solidFill>
              </a:rPr>
              <a:t>		</a:t>
            </a:r>
            <a:endParaRPr lang="en" sz="1100" dirty="0">
              <a:solidFill>
                <a:schemeClr val="dk1"/>
              </a:solidFill>
            </a:endParaRPr>
          </a:p>
          <a:p>
            <a:pPr marL="0" lvl="0" indent="0" rtl="0">
              <a:lnSpc>
                <a:spcPct val="142857"/>
              </a:lnSpc>
              <a:spcBef>
                <a:spcPts val="900"/>
              </a:spcBef>
              <a:spcAft>
                <a:spcPts val="900"/>
              </a:spcAft>
              <a:buNone/>
            </a:pPr>
            <a:endParaRPr sz="2400" dirty="0">
              <a:solidFill>
                <a:schemeClr val="dk1"/>
              </a:solidFill>
            </a:endParaRPr>
          </a:p>
          <a:p>
            <a:pPr marL="0" lvl="0" indent="-69850">
              <a:lnSpc>
                <a:spcPct val="142857"/>
              </a:lnSpc>
              <a:spcBef>
                <a:spcPts val="900"/>
              </a:spcBef>
              <a:spcAft>
                <a:spcPts val="900"/>
              </a:spcAft>
              <a:buClr>
                <a:schemeClr val="dk1"/>
              </a:buClr>
              <a:buSzPct val="45833"/>
              <a:buFont typeface="Arial"/>
              <a:buNone/>
            </a:pPr>
            <a:endParaRPr sz="2400" dirty="0">
              <a:solidFill>
                <a:schemeClr val="dk1"/>
              </a:solidFill>
            </a:endParaRPr>
          </a:p>
        </p:txBody>
      </p:sp>
      <p:sp>
        <p:nvSpPr>
          <p:cNvPr id="2" name="Slide Number Placeholder 1"/>
          <p:cNvSpPr>
            <a:spLocks noGrp="1"/>
          </p:cNvSpPr>
          <p:nvPr>
            <p:ph type="sldNum" idx="12"/>
          </p:nvPr>
        </p:nvSpPr>
        <p:spPr>
          <a:xfrm>
            <a:off x="8704025" y="4688135"/>
            <a:ext cx="548700" cy="393600"/>
          </a:xfrm>
        </p:spPr>
        <p:txBody>
          <a:bodyPr/>
          <a:lstStyle/>
          <a:p>
            <a:pPr lvl="0">
              <a:spcBef>
                <a:spcPts val="0"/>
              </a:spcBef>
              <a:buNone/>
            </a:pPr>
            <a:fld id="{00000000-1234-1234-1234-123412341234}" type="slidenum">
              <a:rPr lang="en" smtClean="0"/>
              <a:t>14</a:t>
            </a:fld>
            <a:endParaRPr lang="en"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800" b="1" dirty="0" smtClean="0"/>
              <a:t>Level of certainty</a:t>
            </a:r>
            <a:endParaRPr lang="en" sz="4800" b="1" dirty="0"/>
          </a:p>
        </p:txBody>
      </p:sp>
      <p:sp>
        <p:nvSpPr>
          <p:cNvPr id="87" name="Shape 87"/>
          <p:cNvSpPr txBox="1">
            <a:spLocks noGrp="1"/>
          </p:cNvSpPr>
          <p:nvPr>
            <p:ph type="body" idx="1"/>
          </p:nvPr>
        </p:nvSpPr>
        <p:spPr>
          <a:xfrm>
            <a:off x="388650" y="2306875"/>
            <a:ext cx="8520600" cy="15051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26190"/>
              <a:buFont typeface="Arial"/>
              <a:buNone/>
            </a:pPr>
            <a:r>
              <a:rPr lang="en" sz="4200">
                <a:solidFill>
                  <a:schemeClr val="dk1"/>
                </a:solidFill>
              </a:rPr>
              <a:t>___|_______|______|_______|__</a:t>
            </a:r>
          </a:p>
          <a:p>
            <a:pPr lvl="0">
              <a:lnSpc>
                <a:spcPct val="115000"/>
              </a:lnSpc>
              <a:spcBef>
                <a:spcPts val="0"/>
              </a:spcBef>
              <a:spcAft>
                <a:spcPts val="0"/>
              </a:spcAft>
              <a:buClr>
                <a:schemeClr val="dk1"/>
              </a:buClr>
              <a:buSzPct val="26190"/>
              <a:buFont typeface="Arial"/>
              <a:buNone/>
            </a:pPr>
            <a:r>
              <a:rPr lang="en" sz="4200">
                <a:solidFill>
                  <a:schemeClr val="dk1"/>
                </a:solidFill>
              </a:rPr>
              <a:t>  might       could    should    must </a:t>
            </a:r>
          </a:p>
        </p:txBody>
      </p:sp>
      <p:sp>
        <p:nvSpPr>
          <p:cNvPr id="3" name="Right Arrow 2"/>
          <p:cNvSpPr/>
          <p:nvPr/>
        </p:nvSpPr>
        <p:spPr>
          <a:xfrm>
            <a:off x="899592" y="1779662"/>
            <a:ext cx="705678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209100" y="1239450"/>
            <a:ext cx="8520600" cy="3416400"/>
          </a:xfrm>
          <a:prstGeom prst="rect">
            <a:avLst/>
          </a:prstGeom>
        </p:spPr>
        <p:txBody>
          <a:bodyPr lIns="91425" tIns="91425" rIns="91425" bIns="91425" anchor="t" anchorCtr="0">
            <a:noAutofit/>
          </a:bodyPr>
          <a:lstStyle/>
          <a:p>
            <a:pPr lvl="0" algn="just" rtl="0">
              <a:lnSpc>
                <a:spcPct val="115000"/>
              </a:lnSpc>
              <a:spcBef>
                <a:spcPts val="0"/>
              </a:spcBef>
              <a:spcAft>
                <a:spcPts val="0"/>
              </a:spcAft>
              <a:buNone/>
            </a:pPr>
            <a:r>
              <a:rPr lang="en" sz="2400" dirty="0">
                <a:solidFill>
                  <a:schemeClr val="dk1"/>
                </a:solidFill>
              </a:rPr>
              <a:t>Congratulations! You have already learnt how to determine the level of </a:t>
            </a:r>
            <a:r>
              <a:rPr lang="en" sz="2400" dirty="0" smtClean="0">
                <a:solidFill>
                  <a:schemeClr val="dk1"/>
                </a:solidFill>
              </a:rPr>
              <a:t>possibility of different modal </a:t>
            </a:r>
            <a:r>
              <a:rPr lang="en" sz="2400" dirty="0">
                <a:solidFill>
                  <a:schemeClr val="dk1"/>
                </a:solidFill>
              </a:rPr>
              <a:t>verbs. Now, let’s practise </a:t>
            </a:r>
            <a:r>
              <a:rPr lang="en" sz="2400" dirty="0" smtClean="0">
                <a:solidFill>
                  <a:schemeClr val="dk1"/>
                </a:solidFill>
              </a:rPr>
              <a:t>making inferences by studying </a:t>
            </a:r>
            <a:r>
              <a:rPr lang="en" sz="2400" dirty="0">
                <a:solidFill>
                  <a:schemeClr val="dk1"/>
                </a:solidFill>
              </a:rPr>
              <a:t>a </a:t>
            </a:r>
            <a:r>
              <a:rPr lang="en" sz="2400" dirty="0" smtClean="0">
                <a:solidFill>
                  <a:schemeClr val="dk1"/>
                </a:solidFill>
              </a:rPr>
              <a:t>robbery </a:t>
            </a:r>
            <a:r>
              <a:rPr lang="en" sz="2400" dirty="0">
                <a:solidFill>
                  <a:schemeClr val="dk1"/>
                </a:solidFill>
              </a:rPr>
              <a:t>case.</a:t>
            </a:r>
          </a:p>
        </p:txBody>
      </p:sp>
      <p:sp>
        <p:nvSpPr>
          <p:cNvPr id="100" name="Shape 100"/>
          <p:cNvSpPr/>
          <p:nvPr/>
        </p:nvSpPr>
        <p:spPr>
          <a:xfrm>
            <a:off x="205275" y="1182575"/>
            <a:ext cx="8725800" cy="1590600"/>
          </a:xfrm>
          <a:prstGeom prst="wedgeRoundRectCallout">
            <a:avLst>
              <a:gd name="adj1" fmla="val -1490"/>
              <a:gd name="adj2" fmla="val 91928"/>
              <a:gd name="adj3" fmla="val 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pic>
        <p:nvPicPr>
          <p:cNvPr id="101" name="Shape 101"/>
          <p:cNvPicPr preferRelativeResize="0"/>
          <p:nvPr/>
        </p:nvPicPr>
        <p:blipFill>
          <a:blip r:embed="rId3">
            <a:alphaModFix/>
          </a:blip>
          <a:stretch>
            <a:fillRect/>
          </a:stretch>
        </p:blipFill>
        <p:spPr>
          <a:xfrm>
            <a:off x="6619312" y="2773175"/>
            <a:ext cx="2105625" cy="2101695"/>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3122891"/>
            <a:ext cx="1390636" cy="1727056"/>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475656" y="-37070"/>
            <a:ext cx="6768752" cy="965083"/>
          </a:xfrm>
          <a:prstGeom prst="rect">
            <a:avLst/>
          </a:prstGeom>
        </p:spPr>
        <p:txBody>
          <a:bodyPr lIns="91425" tIns="91425" rIns="91425" bIns="91425" anchor="t" anchorCtr="0">
            <a:noAutofit/>
          </a:bodyPr>
          <a:lstStyle/>
          <a:p>
            <a:pPr lvl="0" rtl="0">
              <a:spcBef>
                <a:spcPts val="0"/>
              </a:spcBef>
              <a:buNone/>
            </a:pPr>
            <a:r>
              <a:rPr lang="en" sz="5000" dirty="0" smtClean="0"/>
              <a:t>Task 1  A </a:t>
            </a:r>
            <a:r>
              <a:rPr lang="en" sz="5000" dirty="0"/>
              <a:t>police report</a:t>
            </a:r>
          </a:p>
        </p:txBody>
      </p:sp>
      <p:sp>
        <p:nvSpPr>
          <p:cNvPr id="107" name="Shape 107"/>
          <p:cNvSpPr txBox="1">
            <a:spLocks noGrp="1"/>
          </p:cNvSpPr>
          <p:nvPr>
            <p:ph type="body" idx="1"/>
          </p:nvPr>
        </p:nvSpPr>
        <p:spPr>
          <a:xfrm>
            <a:off x="251520" y="843558"/>
            <a:ext cx="8712968" cy="4536504"/>
          </a:xfrm>
          <a:prstGeom prst="rect">
            <a:avLst/>
          </a:prstGeom>
        </p:spPr>
        <p:txBody>
          <a:bodyPr lIns="91425" tIns="91425" rIns="91425" bIns="91425" anchor="t" anchorCtr="0">
            <a:noAutofit/>
          </a:bodyPr>
          <a:lstStyle/>
          <a:p>
            <a:pPr lvl="0" rtl="0">
              <a:lnSpc>
                <a:spcPct val="115000"/>
              </a:lnSpc>
              <a:spcBef>
                <a:spcPts val="0"/>
              </a:spcBef>
              <a:spcAft>
                <a:spcPts val="0"/>
              </a:spcAft>
              <a:buNone/>
            </a:pPr>
            <a:r>
              <a:rPr lang="en" sz="2000" dirty="0" smtClean="0">
                <a:solidFill>
                  <a:srgbClr val="000000"/>
                </a:solidFill>
              </a:rPr>
              <a:t>It was a sunny day. </a:t>
            </a:r>
            <a:r>
              <a:rPr lang="en" sz="2000" dirty="0" smtClean="0">
                <a:solidFill>
                  <a:srgbClr val="000000"/>
                </a:solidFill>
                <a:highlight>
                  <a:srgbClr val="FFFFFF"/>
                </a:highlight>
              </a:rPr>
              <a:t>Three youngsters made an attack upon Mr. Paul Lee, as he was passing the corner of Lung Mun Road, for the purpose of robbing him. Finding that he had no money, they beat him and kicked him until he became insensible, and then ran off. The unfortunate man was subsequently found by a young lady who passed by. She thought the robbers must have beaten the poor man very hard. “He was in blood when I saw him. He could have fought back but there might be more than one robber so he was not able to resist.” </a:t>
            </a:r>
          </a:p>
          <a:p>
            <a:pPr lvl="0" rtl="0">
              <a:lnSpc>
                <a:spcPct val="115000"/>
              </a:lnSpc>
              <a:spcBef>
                <a:spcPts val="0"/>
              </a:spcBef>
              <a:spcAft>
                <a:spcPts val="0"/>
              </a:spcAft>
              <a:buNone/>
            </a:pPr>
            <a:endParaRPr lang="en" sz="2000" dirty="0" smtClean="0">
              <a:solidFill>
                <a:srgbClr val="000000"/>
              </a:solidFill>
              <a:highlight>
                <a:srgbClr val="FFFFFF"/>
              </a:highlight>
            </a:endParaRPr>
          </a:p>
          <a:p>
            <a:pPr lvl="0" rtl="0">
              <a:lnSpc>
                <a:spcPct val="115000"/>
              </a:lnSpc>
              <a:spcBef>
                <a:spcPts val="0"/>
              </a:spcBef>
              <a:spcAft>
                <a:spcPts val="0"/>
              </a:spcAft>
              <a:buNone/>
            </a:pPr>
            <a:r>
              <a:rPr lang="en" sz="2000" dirty="0" smtClean="0">
                <a:solidFill>
                  <a:srgbClr val="000000"/>
                </a:solidFill>
                <a:highlight>
                  <a:srgbClr val="FFFFFF"/>
                </a:highlight>
              </a:rPr>
              <a:t>After the lapse of an hour or two, Lee revived sufficiently to leave the hospital. “The three robbers could have kicked me to death. They were </a:t>
            </a:r>
            <a:r>
              <a:rPr lang="en-US" sz="2000" dirty="0" smtClean="0">
                <a:solidFill>
                  <a:srgbClr val="000000"/>
                </a:solidFill>
                <a:highlight>
                  <a:srgbClr val="FFFFFF"/>
                </a:highlight>
              </a:rPr>
              <a:t>h</a:t>
            </a:r>
            <a:r>
              <a:rPr lang="en" sz="2000" dirty="0" smtClean="0">
                <a:solidFill>
                  <a:srgbClr val="000000"/>
                </a:solidFill>
                <a:highlight>
                  <a:srgbClr val="FFFFFF"/>
                </a:highlight>
              </a:rPr>
              <a:t>orrible,” said Lee. </a:t>
            </a:r>
            <a:endParaRPr lang="en" sz="2000" dirty="0">
              <a:solidFill>
                <a:srgbClr val="000000"/>
              </a:solidFill>
              <a:highlight>
                <a:srgbClr val="FFFFFF"/>
              </a:highlight>
            </a:endParaRPr>
          </a:p>
        </p:txBody>
      </p:sp>
      <p:sp>
        <p:nvSpPr>
          <p:cNvPr id="108" name="Shape 108"/>
          <p:cNvSpPr/>
          <p:nvPr/>
        </p:nvSpPr>
        <p:spPr>
          <a:xfrm>
            <a:off x="-828600" y="0"/>
            <a:ext cx="10873208" cy="5308054"/>
          </a:xfrm>
          <a:prstGeom prst="verticalScroll">
            <a:avLst>
              <a:gd name="adj" fmla="val 18741"/>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endParaRPr dirty="0"/>
          </a:p>
        </p:txBody>
      </p:sp>
      <p:sp>
        <p:nvSpPr>
          <p:cNvPr id="114" name="Shape 11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dirty="0"/>
          </a:p>
        </p:txBody>
      </p:sp>
      <p:sp>
        <p:nvSpPr>
          <p:cNvPr id="115" name="Shape 115"/>
          <p:cNvSpPr/>
          <p:nvPr/>
        </p:nvSpPr>
        <p:spPr>
          <a:xfrm>
            <a:off x="231000" y="874725"/>
            <a:ext cx="8439900" cy="3758100"/>
          </a:xfrm>
          <a:prstGeom prst="roundRect">
            <a:avLst>
              <a:gd name="adj" fmla="val 16667"/>
            </a:avLst>
          </a:prstGeom>
          <a:solidFill>
            <a:srgbClr val="C9DAF8"/>
          </a:solidFill>
          <a:ln w="38100" cap="flat" cmpd="sng">
            <a:solidFill>
              <a:srgbClr val="1155CC"/>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6000" dirty="0"/>
              <a:t>Can you find any modal </a:t>
            </a:r>
            <a:r>
              <a:rPr lang="en" sz="6000" dirty="0" smtClean="0"/>
              <a:t>verb in the report?</a:t>
            </a:r>
            <a:endParaRPr lang="en" sz="6000"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123728" y="22491"/>
            <a:ext cx="5084700" cy="572700"/>
          </a:xfrm>
          <a:prstGeom prst="rect">
            <a:avLst/>
          </a:prstGeom>
        </p:spPr>
        <p:txBody>
          <a:bodyPr lIns="91425" tIns="91425" rIns="91425" bIns="91425" anchor="t" anchorCtr="0">
            <a:noAutofit/>
          </a:bodyPr>
          <a:lstStyle/>
          <a:p>
            <a:pPr lvl="0" rtl="0">
              <a:spcBef>
                <a:spcPts val="0"/>
              </a:spcBef>
              <a:buNone/>
            </a:pPr>
            <a:r>
              <a:rPr lang="en" sz="5000" dirty="0"/>
              <a:t>A police report</a:t>
            </a:r>
          </a:p>
        </p:txBody>
      </p:sp>
      <p:sp>
        <p:nvSpPr>
          <p:cNvPr id="107" name="Shape 107"/>
          <p:cNvSpPr txBox="1">
            <a:spLocks noGrp="1"/>
          </p:cNvSpPr>
          <p:nvPr>
            <p:ph type="body" idx="1"/>
          </p:nvPr>
        </p:nvSpPr>
        <p:spPr>
          <a:xfrm>
            <a:off x="251520" y="843558"/>
            <a:ext cx="8892480" cy="4536504"/>
          </a:xfrm>
          <a:prstGeom prst="rect">
            <a:avLst/>
          </a:prstGeom>
        </p:spPr>
        <p:txBody>
          <a:bodyPr lIns="91425" tIns="91425" rIns="91425" bIns="91425" anchor="t" anchorCtr="0">
            <a:noAutofit/>
          </a:bodyPr>
          <a:lstStyle/>
          <a:p>
            <a:pPr lvl="0" rtl="0">
              <a:lnSpc>
                <a:spcPct val="115000"/>
              </a:lnSpc>
              <a:spcBef>
                <a:spcPts val="0"/>
              </a:spcBef>
              <a:spcAft>
                <a:spcPts val="0"/>
              </a:spcAft>
              <a:buNone/>
            </a:pPr>
            <a:r>
              <a:rPr lang="en" sz="2000" dirty="0" smtClean="0">
                <a:solidFill>
                  <a:srgbClr val="000000"/>
                </a:solidFill>
              </a:rPr>
              <a:t>It was a sunny day. </a:t>
            </a:r>
            <a:r>
              <a:rPr lang="en" sz="2000" dirty="0" smtClean="0">
                <a:solidFill>
                  <a:srgbClr val="000000"/>
                </a:solidFill>
                <a:highlight>
                  <a:srgbClr val="FFFFFF"/>
                </a:highlight>
              </a:rPr>
              <a:t>Three youngsters made an attack upon Mr. Paul Lee, as he was passing the corner of Lung Mun Road, for the purpose of robbing him. Finding that he had no money, they beat him and kicked him until he became insensible, and then ran off. The unfortunate man was subsequently found by a young lady who passed by. She thought the robbers must have beaten the poor man very hard. “He was in blood when I saw him. He could have fought back but there might be more than one robber so he was not able to resist. Someone should have seen the beating.” </a:t>
            </a:r>
          </a:p>
          <a:p>
            <a:pPr lvl="0" rtl="0">
              <a:lnSpc>
                <a:spcPct val="115000"/>
              </a:lnSpc>
              <a:spcBef>
                <a:spcPts val="0"/>
              </a:spcBef>
              <a:spcAft>
                <a:spcPts val="0"/>
              </a:spcAft>
              <a:buNone/>
            </a:pPr>
            <a:endParaRPr lang="en" sz="2000" dirty="0" smtClean="0">
              <a:solidFill>
                <a:srgbClr val="000000"/>
              </a:solidFill>
              <a:highlight>
                <a:srgbClr val="FFFFFF"/>
              </a:highlight>
            </a:endParaRPr>
          </a:p>
          <a:p>
            <a:pPr lvl="0" rtl="0">
              <a:lnSpc>
                <a:spcPct val="115000"/>
              </a:lnSpc>
              <a:spcBef>
                <a:spcPts val="0"/>
              </a:spcBef>
              <a:spcAft>
                <a:spcPts val="0"/>
              </a:spcAft>
              <a:buNone/>
            </a:pPr>
            <a:r>
              <a:rPr lang="en" sz="2000" dirty="0" smtClean="0">
                <a:solidFill>
                  <a:srgbClr val="000000"/>
                </a:solidFill>
                <a:highlight>
                  <a:srgbClr val="FFFFFF"/>
                </a:highlight>
              </a:rPr>
              <a:t>After the lapse of an hour or two, Lee revived sufficiently to leave the hospital. “The three robbers could have kicked me to death. They were </a:t>
            </a:r>
            <a:r>
              <a:rPr lang="en-US" sz="2000" dirty="0" smtClean="0">
                <a:solidFill>
                  <a:srgbClr val="000000"/>
                </a:solidFill>
                <a:highlight>
                  <a:srgbClr val="FFFFFF"/>
                </a:highlight>
              </a:rPr>
              <a:t>h</a:t>
            </a:r>
            <a:r>
              <a:rPr lang="en" sz="2000" dirty="0" smtClean="0">
                <a:solidFill>
                  <a:srgbClr val="000000"/>
                </a:solidFill>
                <a:highlight>
                  <a:srgbClr val="FFFFFF"/>
                </a:highlight>
              </a:rPr>
              <a:t>orrible,” said Lee. </a:t>
            </a:r>
            <a:endParaRPr lang="en" sz="2000" dirty="0">
              <a:solidFill>
                <a:srgbClr val="000000"/>
              </a:solidFill>
              <a:highlight>
                <a:srgbClr val="FFFFFF"/>
              </a:highlight>
            </a:endParaRPr>
          </a:p>
        </p:txBody>
      </p:sp>
      <p:sp>
        <p:nvSpPr>
          <p:cNvPr id="108" name="Shape 108"/>
          <p:cNvSpPr/>
          <p:nvPr/>
        </p:nvSpPr>
        <p:spPr>
          <a:xfrm>
            <a:off x="-828600" y="0"/>
            <a:ext cx="10873208" cy="5308054"/>
          </a:xfrm>
          <a:prstGeom prst="verticalScroll">
            <a:avLst>
              <a:gd name="adj" fmla="val 18741"/>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
        <p:nvSpPr>
          <p:cNvPr id="3" name="Rectangle 2"/>
          <p:cNvSpPr/>
          <p:nvPr/>
        </p:nvSpPr>
        <p:spPr>
          <a:xfrm>
            <a:off x="7524328" y="2315827"/>
            <a:ext cx="1152128" cy="34977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Rectangle 6"/>
          <p:cNvSpPr/>
          <p:nvPr/>
        </p:nvSpPr>
        <p:spPr>
          <a:xfrm>
            <a:off x="8244408" y="2732798"/>
            <a:ext cx="576064" cy="34977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7"/>
          <p:cNvSpPr/>
          <p:nvPr/>
        </p:nvSpPr>
        <p:spPr>
          <a:xfrm>
            <a:off x="3059832" y="3435846"/>
            <a:ext cx="2016224" cy="27454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Rectangle 8"/>
          <p:cNvSpPr/>
          <p:nvPr/>
        </p:nvSpPr>
        <p:spPr>
          <a:xfrm>
            <a:off x="3563888" y="4451840"/>
            <a:ext cx="2016224" cy="34977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10"/>
          <p:cNvSpPr/>
          <p:nvPr/>
        </p:nvSpPr>
        <p:spPr>
          <a:xfrm>
            <a:off x="3347864" y="3051235"/>
            <a:ext cx="1080120" cy="34977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Rectangle 11"/>
          <p:cNvSpPr/>
          <p:nvPr/>
        </p:nvSpPr>
        <p:spPr>
          <a:xfrm>
            <a:off x="251520" y="2692816"/>
            <a:ext cx="864096" cy="34977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Rectangle 12"/>
          <p:cNvSpPr/>
          <p:nvPr/>
        </p:nvSpPr>
        <p:spPr>
          <a:xfrm>
            <a:off x="251520" y="3081916"/>
            <a:ext cx="1440160" cy="349771"/>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181119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dirty="0"/>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dirty="0"/>
          </a:p>
        </p:txBody>
      </p:sp>
      <p:pic>
        <p:nvPicPr>
          <p:cNvPr id="56" name="Shape 56"/>
          <p:cNvPicPr preferRelativeResize="0"/>
          <p:nvPr/>
        </p:nvPicPr>
        <p:blipFill>
          <a:blip r:embed="rId3">
            <a:alphaModFix/>
          </a:blip>
          <a:stretch>
            <a:fillRect/>
          </a:stretch>
        </p:blipFill>
        <p:spPr>
          <a:xfrm>
            <a:off x="0" y="626798"/>
            <a:ext cx="9144001" cy="3889903"/>
          </a:xfrm>
          <a:prstGeom prst="rect">
            <a:avLst/>
          </a:prstGeom>
          <a:noFill/>
          <a:ln>
            <a:noFill/>
          </a:ln>
        </p:spPr>
      </p:pic>
      <p:sp>
        <p:nvSpPr>
          <p:cNvPr id="57" name="Shape 57"/>
          <p:cNvSpPr txBox="1"/>
          <p:nvPr/>
        </p:nvSpPr>
        <p:spPr>
          <a:xfrm>
            <a:off x="808100" y="1463350"/>
            <a:ext cx="3886500" cy="1205100"/>
          </a:xfrm>
          <a:prstGeom prst="rect">
            <a:avLst/>
          </a:prstGeom>
          <a:noFill/>
          <a:ln>
            <a:noFill/>
          </a:ln>
        </p:spPr>
        <p:txBody>
          <a:bodyPr lIns="91425" tIns="91425" rIns="91425" bIns="91425" anchor="t" anchorCtr="0">
            <a:noAutofit/>
          </a:bodyPr>
          <a:lstStyle/>
          <a:p>
            <a:pPr lvl="0">
              <a:spcBef>
                <a:spcPts val="0"/>
              </a:spcBef>
              <a:buNone/>
            </a:pPr>
            <a:r>
              <a:rPr lang="en" sz="9600">
                <a:solidFill>
                  <a:srgbClr val="FF00FF"/>
                </a:solidFill>
              </a:rPr>
              <a:t>Recap</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extLst>
      <p:ext uri="{BB962C8B-B14F-4D97-AF65-F5344CB8AC3E}">
        <p14:creationId xmlns:p14="http://schemas.microsoft.com/office/powerpoint/2010/main" val="483287455"/>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4800" b="1" dirty="0" smtClean="0"/>
              <a:t>Level of certainty</a:t>
            </a:r>
            <a:endParaRPr lang="en" sz="4800" b="1" dirty="0"/>
          </a:p>
        </p:txBody>
      </p:sp>
      <p:sp>
        <p:nvSpPr>
          <p:cNvPr id="87" name="Shape 87"/>
          <p:cNvSpPr txBox="1">
            <a:spLocks noGrp="1"/>
          </p:cNvSpPr>
          <p:nvPr>
            <p:ph type="body" idx="1"/>
          </p:nvPr>
        </p:nvSpPr>
        <p:spPr>
          <a:xfrm>
            <a:off x="388650" y="2306875"/>
            <a:ext cx="8520600" cy="15051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26190"/>
              <a:buFont typeface="Arial"/>
              <a:buNone/>
            </a:pPr>
            <a:r>
              <a:rPr lang="en" sz="4200">
                <a:solidFill>
                  <a:schemeClr val="dk1"/>
                </a:solidFill>
              </a:rPr>
              <a:t>___|_______|______|_______|__</a:t>
            </a:r>
          </a:p>
          <a:p>
            <a:pPr lvl="0">
              <a:lnSpc>
                <a:spcPct val="115000"/>
              </a:lnSpc>
              <a:spcBef>
                <a:spcPts val="0"/>
              </a:spcBef>
              <a:spcAft>
                <a:spcPts val="0"/>
              </a:spcAft>
              <a:buClr>
                <a:schemeClr val="dk1"/>
              </a:buClr>
              <a:buSzPct val="26190"/>
              <a:buFont typeface="Arial"/>
              <a:buNone/>
            </a:pPr>
            <a:r>
              <a:rPr lang="en" sz="4200">
                <a:solidFill>
                  <a:schemeClr val="dk1"/>
                </a:solidFill>
              </a:rPr>
              <a:t>  might       could    should    must </a:t>
            </a:r>
          </a:p>
        </p:txBody>
      </p:sp>
      <p:sp>
        <p:nvSpPr>
          <p:cNvPr id="3" name="Right Arrow 2"/>
          <p:cNvSpPr/>
          <p:nvPr/>
        </p:nvSpPr>
        <p:spPr>
          <a:xfrm>
            <a:off x="899592" y="1779662"/>
            <a:ext cx="705678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Tree>
    <p:extLst>
      <p:ext uri="{BB962C8B-B14F-4D97-AF65-F5344CB8AC3E}">
        <p14:creationId xmlns:p14="http://schemas.microsoft.com/office/powerpoint/2010/main" val="1110589569"/>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smtClean="0">
                <a:solidFill>
                  <a:srgbClr val="0070C0"/>
                </a:solidFill>
              </a:rPr>
              <a:t>Which witness sounds most </a:t>
            </a:r>
            <a:r>
              <a:rPr lang="en" b="1" dirty="0">
                <a:solidFill>
                  <a:srgbClr val="0070C0"/>
                </a:solidFill>
              </a:rPr>
              <a:t>certain?</a:t>
            </a:r>
          </a:p>
        </p:txBody>
      </p:sp>
      <p:sp>
        <p:nvSpPr>
          <p:cNvPr id="128" name="Shape 128"/>
          <p:cNvSpPr txBox="1">
            <a:spLocks noGrp="1"/>
          </p:cNvSpPr>
          <p:nvPr>
            <p:ph type="body" idx="1"/>
          </p:nvPr>
        </p:nvSpPr>
        <p:spPr>
          <a:xfrm>
            <a:off x="310878" y="1099565"/>
            <a:ext cx="8520600" cy="3416400"/>
          </a:xfrm>
          <a:prstGeom prst="rect">
            <a:avLst/>
          </a:prstGeom>
        </p:spPr>
        <p:txBody>
          <a:bodyPr lIns="91425" tIns="91425" rIns="91425" bIns="91425" anchor="t" anchorCtr="0">
            <a:noAutofit/>
          </a:bodyPr>
          <a:lstStyle/>
          <a:p>
            <a:pPr lvl="0" rtl="0">
              <a:spcBef>
                <a:spcPts val="0"/>
              </a:spcBef>
              <a:buNone/>
            </a:pPr>
            <a:r>
              <a:rPr lang="en" sz="2800" dirty="0">
                <a:solidFill>
                  <a:schemeClr val="tx1"/>
                </a:solidFill>
              </a:rPr>
              <a:t>Now, there are 4 witnesses. They are talking about the crime. Can you fill in the blanks?</a:t>
            </a:r>
          </a:p>
        </p:txBody>
      </p:sp>
      <p:grpSp>
        <p:nvGrpSpPr>
          <p:cNvPr id="3" name="Group 2"/>
          <p:cNvGrpSpPr/>
          <p:nvPr/>
        </p:nvGrpSpPr>
        <p:grpSpPr>
          <a:xfrm>
            <a:off x="311695" y="2610788"/>
            <a:ext cx="1956049" cy="2136010"/>
            <a:chOff x="311695" y="2610788"/>
            <a:chExt cx="1956049" cy="2136010"/>
          </a:xfrm>
        </p:grpSpPr>
        <p:pic>
          <p:nvPicPr>
            <p:cNvPr id="129" name="Shape 129"/>
            <p:cNvPicPr preferRelativeResize="0"/>
            <p:nvPr/>
          </p:nvPicPr>
          <p:blipFill>
            <a:blip r:embed="rId3">
              <a:alphaModFix/>
            </a:blip>
            <a:stretch>
              <a:fillRect/>
            </a:stretch>
          </p:blipFill>
          <p:spPr>
            <a:xfrm>
              <a:off x="311695" y="2610788"/>
              <a:ext cx="1956049" cy="1455768"/>
            </a:xfrm>
            <a:prstGeom prst="rect">
              <a:avLst/>
            </a:prstGeom>
            <a:noFill/>
            <a:ln>
              <a:noFill/>
            </a:ln>
          </p:spPr>
        </p:pic>
        <p:sp>
          <p:nvSpPr>
            <p:cNvPr id="2" name="TextBox 1"/>
            <p:cNvSpPr txBox="1"/>
            <p:nvPr/>
          </p:nvSpPr>
          <p:spPr>
            <a:xfrm>
              <a:off x="547368" y="4285133"/>
              <a:ext cx="1569660" cy="461665"/>
            </a:xfrm>
            <a:prstGeom prst="rect">
              <a:avLst/>
            </a:prstGeom>
            <a:noFill/>
          </p:spPr>
          <p:txBody>
            <a:bodyPr wrap="none" rtlCol="0">
              <a:spAutoFit/>
            </a:bodyPr>
            <a:lstStyle/>
            <a:p>
              <a:r>
                <a:rPr lang="en-US" altLang="zh-TW" sz="2400" dirty="0" smtClean="0"/>
                <a:t>Mrs. Fung</a:t>
              </a:r>
              <a:endParaRPr lang="zh-TW" altLang="en-US" sz="2400" dirty="0"/>
            </a:p>
          </p:txBody>
        </p:sp>
      </p:grpSp>
      <p:grpSp>
        <p:nvGrpSpPr>
          <p:cNvPr id="4" name="Group 3"/>
          <p:cNvGrpSpPr/>
          <p:nvPr/>
        </p:nvGrpSpPr>
        <p:grpSpPr>
          <a:xfrm>
            <a:off x="2686459" y="2499925"/>
            <a:ext cx="1518364" cy="2273044"/>
            <a:chOff x="2686459" y="2499925"/>
            <a:chExt cx="1518364" cy="2273044"/>
          </a:xfrm>
        </p:grpSpPr>
        <p:pic>
          <p:nvPicPr>
            <p:cNvPr id="130" name="Shape 130"/>
            <p:cNvPicPr preferRelativeResize="0"/>
            <p:nvPr/>
          </p:nvPicPr>
          <p:blipFill>
            <a:blip r:embed="rId4">
              <a:alphaModFix/>
            </a:blip>
            <a:stretch>
              <a:fillRect/>
            </a:stretch>
          </p:blipFill>
          <p:spPr>
            <a:xfrm>
              <a:off x="2847921" y="2499925"/>
              <a:ext cx="1297799" cy="1566631"/>
            </a:xfrm>
            <a:prstGeom prst="rect">
              <a:avLst/>
            </a:prstGeom>
            <a:noFill/>
            <a:ln>
              <a:noFill/>
            </a:ln>
          </p:spPr>
        </p:pic>
        <p:sp>
          <p:nvSpPr>
            <p:cNvPr id="9" name="TextBox 8"/>
            <p:cNvSpPr txBox="1"/>
            <p:nvPr/>
          </p:nvSpPr>
          <p:spPr>
            <a:xfrm>
              <a:off x="2686459" y="4311304"/>
              <a:ext cx="1518364" cy="461665"/>
            </a:xfrm>
            <a:prstGeom prst="rect">
              <a:avLst/>
            </a:prstGeom>
            <a:noFill/>
          </p:spPr>
          <p:txBody>
            <a:bodyPr wrap="none" rtlCol="0">
              <a:spAutoFit/>
            </a:bodyPr>
            <a:lstStyle/>
            <a:p>
              <a:r>
                <a:rPr lang="en-US" altLang="zh-TW" sz="2400" dirty="0" smtClean="0"/>
                <a:t>Miss Tam</a:t>
              </a:r>
              <a:endParaRPr lang="zh-TW" altLang="en-US" sz="2400" dirty="0"/>
            </a:p>
          </p:txBody>
        </p:sp>
      </p:grpSp>
      <p:grpSp>
        <p:nvGrpSpPr>
          <p:cNvPr id="5" name="Group 4"/>
          <p:cNvGrpSpPr/>
          <p:nvPr/>
        </p:nvGrpSpPr>
        <p:grpSpPr>
          <a:xfrm>
            <a:off x="4732025" y="2499925"/>
            <a:ext cx="2078449" cy="2246872"/>
            <a:chOff x="4732025" y="2499925"/>
            <a:chExt cx="2078449" cy="2246872"/>
          </a:xfrm>
        </p:grpSpPr>
        <p:pic>
          <p:nvPicPr>
            <p:cNvPr id="131" name="Shape 131"/>
            <p:cNvPicPr preferRelativeResize="0"/>
            <p:nvPr/>
          </p:nvPicPr>
          <p:blipFill>
            <a:blip r:embed="rId5">
              <a:alphaModFix/>
            </a:blip>
            <a:stretch>
              <a:fillRect/>
            </a:stretch>
          </p:blipFill>
          <p:spPr>
            <a:xfrm>
              <a:off x="4732025" y="2499925"/>
              <a:ext cx="2078449" cy="1583993"/>
            </a:xfrm>
            <a:prstGeom prst="rect">
              <a:avLst/>
            </a:prstGeom>
            <a:noFill/>
            <a:ln>
              <a:noFill/>
            </a:ln>
          </p:spPr>
        </p:pic>
        <p:sp>
          <p:nvSpPr>
            <p:cNvPr id="10" name="TextBox 9"/>
            <p:cNvSpPr txBox="1"/>
            <p:nvPr/>
          </p:nvSpPr>
          <p:spPr>
            <a:xfrm>
              <a:off x="5045730" y="4285132"/>
              <a:ext cx="1451038" cy="461665"/>
            </a:xfrm>
            <a:prstGeom prst="rect">
              <a:avLst/>
            </a:prstGeom>
            <a:noFill/>
          </p:spPr>
          <p:txBody>
            <a:bodyPr wrap="none" rtlCol="0">
              <a:spAutoFit/>
            </a:bodyPr>
            <a:lstStyle/>
            <a:p>
              <a:r>
                <a:rPr lang="en-US" altLang="zh-TW" sz="2400" dirty="0" smtClean="0"/>
                <a:t>Mr. Chan</a:t>
              </a:r>
              <a:endParaRPr lang="zh-TW" altLang="en-US" sz="2400" dirty="0"/>
            </a:p>
          </p:txBody>
        </p:sp>
      </p:grpSp>
      <p:grpSp>
        <p:nvGrpSpPr>
          <p:cNvPr id="6" name="Group 5"/>
          <p:cNvGrpSpPr/>
          <p:nvPr/>
        </p:nvGrpSpPr>
        <p:grpSpPr>
          <a:xfrm>
            <a:off x="6260852" y="2499924"/>
            <a:ext cx="2857500" cy="2262145"/>
            <a:chOff x="6260852" y="2499924"/>
            <a:chExt cx="2857500" cy="2262145"/>
          </a:xfrm>
        </p:grpSpPr>
        <p:pic>
          <p:nvPicPr>
            <p:cNvPr id="132" name="Shape 132"/>
            <p:cNvPicPr preferRelativeResize="0"/>
            <p:nvPr/>
          </p:nvPicPr>
          <p:blipFill>
            <a:blip r:embed="rId6">
              <a:alphaModFix/>
            </a:blip>
            <a:stretch>
              <a:fillRect/>
            </a:stretch>
          </p:blipFill>
          <p:spPr>
            <a:xfrm>
              <a:off x="6260852" y="2499924"/>
              <a:ext cx="2857500" cy="1583993"/>
            </a:xfrm>
            <a:prstGeom prst="rect">
              <a:avLst/>
            </a:prstGeom>
            <a:noFill/>
            <a:ln>
              <a:noFill/>
            </a:ln>
          </p:spPr>
        </p:pic>
        <p:sp>
          <p:nvSpPr>
            <p:cNvPr id="11" name="TextBox 10"/>
            <p:cNvSpPr txBox="1"/>
            <p:nvPr/>
          </p:nvSpPr>
          <p:spPr>
            <a:xfrm>
              <a:off x="6930420" y="4300404"/>
              <a:ext cx="1518364" cy="461665"/>
            </a:xfrm>
            <a:prstGeom prst="rect">
              <a:avLst/>
            </a:prstGeom>
            <a:noFill/>
          </p:spPr>
          <p:txBody>
            <a:bodyPr wrap="none" rtlCol="0">
              <a:spAutoFit/>
            </a:bodyPr>
            <a:lstStyle/>
            <a:p>
              <a:r>
                <a:rPr lang="en-US" altLang="zh-TW" sz="2400" dirty="0" smtClean="0"/>
                <a:t>Mr. Shum</a:t>
              </a:r>
              <a:endParaRPr lang="zh-TW" altLang="en-US" sz="2400" dirty="0"/>
            </a:p>
          </p:txBody>
        </p:sp>
      </p:grpSp>
      <p:sp>
        <p:nvSpPr>
          <p:cNvPr id="7" name="Slide Number Placeholder 6"/>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3275856" y="1051854"/>
            <a:ext cx="5525700" cy="3437310"/>
          </a:xfrm>
          <a:prstGeom prst="rect">
            <a:avLst/>
          </a:prstGeom>
        </p:spPr>
        <p:txBody>
          <a:bodyPr lIns="91425" tIns="91425" rIns="91425" bIns="91425" anchor="t" anchorCtr="0">
            <a:noAutofit/>
          </a:bodyPr>
          <a:lstStyle/>
          <a:p>
            <a:pPr lvl="0" algn="just">
              <a:spcBef>
                <a:spcPts val="0"/>
              </a:spcBef>
              <a:buNone/>
            </a:pPr>
            <a:r>
              <a:rPr lang="en" sz="2400" dirty="0">
                <a:solidFill>
                  <a:schemeClr val="tx1"/>
                </a:solidFill>
              </a:rPr>
              <a:t>I was </a:t>
            </a:r>
            <a:r>
              <a:rPr lang="en" sz="2400" dirty="0" smtClean="0">
                <a:solidFill>
                  <a:schemeClr val="tx1"/>
                </a:solidFill>
              </a:rPr>
              <a:t>sitting </a:t>
            </a:r>
            <a:r>
              <a:rPr lang="en" sz="2400" dirty="0">
                <a:solidFill>
                  <a:schemeClr val="tx1"/>
                </a:solidFill>
              </a:rPr>
              <a:t>i</a:t>
            </a:r>
            <a:r>
              <a:rPr lang="en" sz="2400" dirty="0" smtClean="0">
                <a:solidFill>
                  <a:schemeClr val="tx1"/>
                </a:solidFill>
              </a:rPr>
              <a:t>n </a:t>
            </a:r>
            <a:r>
              <a:rPr lang="en" sz="2400" dirty="0">
                <a:solidFill>
                  <a:schemeClr val="tx1"/>
                </a:solidFill>
              </a:rPr>
              <a:t>my armchair in the garden that day. Suddenly, I heard some noise. I don’t really remember what noise it </a:t>
            </a:r>
            <a:r>
              <a:rPr lang="en" sz="2400" dirty="0" smtClean="0">
                <a:solidFill>
                  <a:schemeClr val="tx1"/>
                </a:solidFill>
              </a:rPr>
              <a:t>was</a:t>
            </a:r>
            <a:r>
              <a:rPr lang="en" sz="2400" dirty="0">
                <a:solidFill>
                  <a:schemeClr val="tx1"/>
                </a:solidFill>
              </a:rPr>
              <a:t>. After a while, I saw some people running out from the corner of Lung Mun Road. I could not see clearly. They ran really fast. I think that there ______ be three men. </a:t>
            </a:r>
          </a:p>
        </p:txBody>
      </p:sp>
      <p:pic>
        <p:nvPicPr>
          <p:cNvPr id="138" name="Shape 138"/>
          <p:cNvPicPr preferRelativeResize="0"/>
          <p:nvPr/>
        </p:nvPicPr>
        <p:blipFill>
          <a:blip r:embed="rId3">
            <a:alphaModFix/>
          </a:blip>
          <a:stretch>
            <a:fillRect/>
          </a:stretch>
        </p:blipFill>
        <p:spPr>
          <a:xfrm>
            <a:off x="671595" y="2053550"/>
            <a:ext cx="2317700" cy="2515350"/>
          </a:xfrm>
          <a:prstGeom prst="rect">
            <a:avLst/>
          </a:prstGeom>
          <a:noFill/>
          <a:ln>
            <a:noFill/>
          </a:ln>
        </p:spPr>
      </p:pic>
      <p:sp>
        <p:nvSpPr>
          <p:cNvPr id="139" name="Shape 139"/>
          <p:cNvSpPr txBox="1"/>
          <p:nvPr/>
        </p:nvSpPr>
        <p:spPr>
          <a:xfrm>
            <a:off x="592425" y="449950"/>
            <a:ext cx="3374100" cy="817200"/>
          </a:xfrm>
          <a:prstGeom prst="rect">
            <a:avLst/>
          </a:prstGeom>
          <a:noFill/>
          <a:ln>
            <a:noFill/>
          </a:ln>
        </p:spPr>
        <p:txBody>
          <a:bodyPr lIns="91425" tIns="91425" rIns="91425" bIns="91425" anchor="t" anchorCtr="0">
            <a:noAutofit/>
          </a:bodyPr>
          <a:lstStyle/>
          <a:p>
            <a:pPr lvl="0">
              <a:spcBef>
                <a:spcPts val="0"/>
              </a:spcBef>
              <a:buNone/>
            </a:pPr>
            <a:r>
              <a:rPr lang="en" sz="3600">
                <a:solidFill>
                  <a:srgbClr val="0000FF"/>
                </a:solidFill>
              </a:rPr>
              <a:t>Mrs. Fung</a:t>
            </a: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1979713" y="858550"/>
            <a:ext cx="6762538" cy="3945448"/>
          </a:xfrm>
          <a:prstGeom prst="rect">
            <a:avLst/>
          </a:prstGeom>
        </p:spPr>
        <p:txBody>
          <a:bodyPr lIns="91425" tIns="91425" rIns="91425" bIns="91425" anchor="t" anchorCtr="0">
            <a:noAutofit/>
          </a:bodyPr>
          <a:lstStyle/>
          <a:p>
            <a:pPr lvl="0" algn="just" rtl="0">
              <a:spcBef>
                <a:spcPts val="0"/>
              </a:spcBef>
              <a:buNone/>
            </a:pPr>
            <a:r>
              <a:rPr lang="en" sz="2400" dirty="0">
                <a:solidFill>
                  <a:schemeClr val="tx1"/>
                </a:solidFill>
              </a:rPr>
              <a:t>It was such a horrible experience. I just finished shopping with my friends and was walking to the bus stop. Suddenly, three people ran very fast towards me. I was shocked. Then, I saw blood on one of their hands. I looked up to their faces. Two of them were wearing masks and hats. </a:t>
            </a:r>
            <a:r>
              <a:rPr lang="en" sz="2400" dirty="0" smtClean="0">
                <a:solidFill>
                  <a:schemeClr val="tx1"/>
                </a:solidFill>
              </a:rPr>
              <a:t>I </a:t>
            </a:r>
            <a:r>
              <a:rPr lang="en" sz="2400" dirty="0">
                <a:solidFill>
                  <a:schemeClr val="tx1"/>
                </a:solidFill>
              </a:rPr>
              <a:t>was sure that all of them were with short hair and were well-built. They wore school uniforms. They ______ be </a:t>
            </a:r>
            <a:r>
              <a:rPr lang="en" sz="2400" dirty="0" smtClean="0">
                <a:solidFill>
                  <a:schemeClr val="tx1"/>
                </a:solidFill>
              </a:rPr>
              <a:t>teenage </a:t>
            </a:r>
            <a:r>
              <a:rPr lang="en" sz="2400" dirty="0">
                <a:solidFill>
                  <a:schemeClr val="tx1"/>
                </a:solidFill>
              </a:rPr>
              <a:t>boys. </a:t>
            </a:r>
          </a:p>
        </p:txBody>
      </p:sp>
      <p:sp>
        <p:nvSpPr>
          <p:cNvPr id="145" name="Shape 145"/>
          <p:cNvSpPr txBox="1"/>
          <p:nvPr/>
        </p:nvSpPr>
        <p:spPr>
          <a:xfrm>
            <a:off x="402578" y="58814"/>
            <a:ext cx="3374100" cy="817200"/>
          </a:xfrm>
          <a:prstGeom prst="rect">
            <a:avLst/>
          </a:prstGeom>
          <a:noFill/>
          <a:ln>
            <a:noFill/>
          </a:ln>
        </p:spPr>
        <p:txBody>
          <a:bodyPr lIns="91425" tIns="91425" rIns="91425" bIns="91425" anchor="t" anchorCtr="0">
            <a:noAutofit/>
          </a:bodyPr>
          <a:lstStyle/>
          <a:p>
            <a:pPr lvl="0" rtl="0">
              <a:spcBef>
                <a:spcPts val="0"/>
              </a:spcBef>
              <a:buNone/>
            </a:pPr>
            <a:r>
              <a:rPr lang="en" sz="3600" dirty="0">
                <a:solidFill>
                  <a:srgbClr val="0000FF"/>
                </a:solidFill>
              </a:rPr>
              <a:t>Miss Tam</a:t>
            </a:r>
          </a:p>
        </p:txBody>
      </p:sp>
      <p:pic>
        <p:nvPicPr>
          <p:cNvPr id="146" name="Shape 146"/>
          <p:cNvPicPr preferRelativeResize="0"/>
          <p:nvPr/>
        </p:nvPicPr>
        <p:blipFill>
          <a:blip r:embed="rId3">
            <a:alphaModFix/>
          </a:blip>
          <a:stretch>
            <a:fillRect/>
          </a:stretch>
        </p:blipFill>
        <p:spPr>
          <a:xfrm>
            <a:off x="434446" y="1923678"/>
            <a:ext cx="1297799" cy="229229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2866624" y="1267150"/>
            <a:ext cx="5958201" cy="3392832"/>
          </a:xfrm>
          <a:prstGeom prst="rect">
            <a:avLst/>
          </a:prstGeom>
        </p:spPr>
        <p:txBody>
          <a:bodyPr lIns="91425" tIns="91425" rIns="91425" bIns="91425" anchor="t" anchorCtr="0">
            <a:noAutofit/>
          </a:bodyPr>
          <a:lstStyle/>
          <a:p>
            <a:pPr lvl="0" algn="just" rtl="0">
              <a:spcBef>
                <a:spcPts val="0"/>
              </a:spcBef>
              <a:buNone/>
            </a:pPr>
            <a:r>
              <a:rPr lang="en" sz="2400" dirty="0">
                <a:solidFill>
                  <a:schemeClr val="tx1"/>
                </a:solidFill>
              </a:rPr>
              <a:t>I was on a</a:t>
            </a:r>
            <a:r>
              <a:rPr lang="en" sz="2400" dirty="0" smtClean="0">
                <a:solidFill>
                  <a:schemeClr val="tx1"/>
                </a:solidFill>
              </a:rPr>
              <a:t> </a:t>
            </a:r>
            <a:r>
              <a:rPr lang="en" sz="2400" dirty="0">
                <a:solidFill>
                  <a:schemeClr val="tx1"/>
                </a:solidFill>
              </a:rPr>
              <a:t>minibus </a:t>
            </a:r>
            <a:r>
              <a:rPr lang="en" sz="2400" dirty="0" smtClean="0">
                <a:solidFill>
                  <a:schemeClr val="tx1"/>
                </a:solidFill>
              </a:rPr>
              <a:t>at that </a:t>
            </a:r>
            <a:r>
              <a:rPr lang="en" sz="2400" dirty="0">
                <a:solidFill>
                  <a:schemeClr val="tx1"/>
                </a:solidFill>
              </a:rPr>
              <a:t>time. I saw three boys running away from the corner of Lung Mun Road. I didn’t see clearly because I was wearing sunglasses. As I </a:t>
            </a:r>
            <a:r>
              <a:rPr lang="en" sz="2400" dirty="0" smtClean="0">
                <a:solidFill>
                  <a:schemeClr val="tx1"/>
                </a:solidFill>
              </a:rPr>
              <a:t>remember, </a:t>
            </a:r>
            <a:r>
              <a:rPr lang="en" sz="2400" dirty="0">
                <a:solidFill>
                  <a:schemeClr val="tx1"/>
                </a:solidFill>
              </a:rPr>
              <a:t>they were all wearing white shirts and black trousers. They _______ be students.</a:t>
            </a:r>
          </a:p>
        </p:txBody>
      </p:sp>
      <p:sp>
        <p:nvSpPr>
          <p:cNvPr id="152" name="Shape 152"/>
          <p:cNvSpPr txBox="1"/>
          <p:nvPr/>
        </p:nvSpPr>
        <p:spPr>
          <a:xfrm>
            <a:off x="592425" y="449950"/>
            <a:ext cx="3374100" cy="817200"/>
          </a:xfrm>
          <a:prstGeom prst="rect">
            <a:avLst/>
          </a:prstGeom>
          <a:noFill/>
          <a:ln>
            <a:noFill/>
          </a:ln>
        </p:spPr>
        <p:txBody>
          <a:bodyPr lIns="91425" tIns="91425" rIns="91425" bIns="91425" anchor="t" anchorCtr="0">
            <a:noAutofit/>
          </a:bodyPr>
          <a:lstStyle/>
          <a:p>
            <a:pPr lvl="0" rtl="0">
              <a:spcBef>
                <a:spcPts val="0"/>
              </a:spcBef>
              <a:buNone/>
            </a:pPr>
            <a:r>
              <a:rPr lang="en" sz="3600">
                <a:solidFill>
                  <a:srgbClr val="0000FF"/>
                </a:solidFill>
              </a:rPr>
              <a:t>Mr. Chan</a:t>
            </a:r>
          </a:p>
        </p:txBody>
      </p:sp>
      <p:pic>
        <p:nvPicPr>
          <p:cNvPr id="153" name="Shape 153"/>
          <p:cNvPicPr preferRelativeResize="0"/>
          <p:nvPr/>
        </p:nvPicPr>
        <p:blipFill>
          <a:blip r:embed="rId3">
            <a:alphaModFix/>
          </a:blip>
          <a:stretch>
            <a:fillRect/>
          </a:stretch>
        </p:blipFill>
        <p:spPr>
          <a:xfrm>
            <a:off x="788175" y="1889525"/>
            <a:ext cx="2078449" cy="2643574"/>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2699792" y="1267150"/>
            <a:ext cx="6140033" cy="3752872"/>
          </a:xfrm>
          <a:prstGeom prst="rect">
            <a:avLst/>
          </a:prstGeom>
        </p:spPr>
        <p:txBody>
          <a:bodyPr lIns="91425" tIns="91425" rIns="91425" bIns="91425" anchor="t" anchorCtr="0">
            <a:noAutofit/>
          </a:bodyPr>
          <a:lstStyle/>
          <a:p>
            <a:pPr lvl="0" algn="just" rtl="0">
              <a:spcBef>
                <a:spcPts val="0"/>
              </a:spcBef>
              <a:spcAft>
                <a:spcPts val="0"/>
              </a:spcAft>
              <a:buNone/>
            </a:pPr>
            <a:r>
              <a:rPr lang="en" sz="2400" dirty="0">
                <a:solidFill>
                  <a:schemeClr val="tx1"/>
                </a:solidFill>
              </a:rPr>
              <a:t>I was buying </a:t>
            </a:r>
            <a:r>
              <a:rPr lang="en" sz="2400" dirty="0" smtClean="0">
                <a:solidFill>
                  <a:schemeClr val="tx1"/>
                </a:solidFill>
              </a:rPr>
              <a:t>a newspaper </a:t>
            </a:r>
            <a:r>
              <a:rPr lang="en" sz="2400" dirty="0">
                <a:solidFill>
                  <a:schemeClr val="tx1"/>
                </a:solidFill>
              </a:rPr>
              <a:t>in 7/11. When I was paying </a:t>
            </a:r>
            <a:r>
              <a:rPr lang="en" sz="2400" dirty="0" smtClean="0">
                <a:solidFill>
                  <a:schemeClr val="tx1"/>
                </a:solidFill>
              </a:rPr>
              <a:t>money at </a:t>
            </a:r>
            <a:r>
              <a:rPr lang="en" sz="2400" dirty="0">
                <a:solidFill>
                  <a:schemeClr val="tx1"/>
                </a:solidFill>
              </a:rPr>
              <a:t>the counter, I heard three boys talking behind me. They were talking about money. I looked back </a:t>
            </a:r>
            <a:r>
              <a:rPr lang="en" sz="2400" dirty="0" smtClean="0">
                <a:solidFill>
                  <a:schemeClr val="tx1"/>
                </a:solidFill>
              </a:rPr>
              <a:t>and </a:t>
            </a:r>
            <a:r>
              <a:rPr lang="en" sz="2400" dirty="0">
                <a:solidFill>
                  <a:schemeClr val="tx1"/>
                </a:solidFill>
              </a:rPr>
              <a:t>they walked away. Um... there was some blood on their hands… It was strange. So, I guessed they _______ </a:t>
            </a:r>
            <a:r>
              <a:rPr lang="en" sz="2400" dirty="0" smtClean="0">
                <a:solidFill>
                  <a:schemeClr val="tx1"/>
                </a:solidFill>
              </a:rPr>
              <a:t>________ done  </a:t>
            </a:r>
            <a:r>
              <a:rPr lang="en" sz="2400" dirty="0">
                <a:solidFill>
                  <a:schemeClr val="tx1"/>
                </a:solidFill>
              </a:rPr>
              <a:t>something bad.</a:t>
            </a:r>
          </a:p>
        </p:txBody>
      </p:sp>
      <p:sp>
        <p:nvSpPr>
          <p:cNvPr id="159" name="Shape 159"/>
          <p:cNvSpPr txBox="1"/>
          <p:nvPr/>
        </p:nvSpPr>
        <p:spPr>
          <a:xfrm>
            <a:off x="592425" y="449950"/>
            <a:ext cx="3374100" cy="817200"/>
          </a:xfrm>
          <a:prstGeom prst="rect">
            <a:avLst/>
          </a:prstGeom>
          <a:noFill/>
          <a:ln>
            <a:noFill/>
          </a:ln>
        </p:spPr>
        <p:txBody>
          <a:bodyPr lIns="91425" tIns="91425" rIns="91425" bIns="91425" anchor="t" anchorCtr="0">
            <a:noAutofit/>
          </a:bodyPr>
          <a:lstStyle/>
          <a:p>
            <a:pPr lvl="0" rtl="0">
              <a:spcBef>
                <a:spcPts val="0"/>
              </a:spcBef>
              <a:buNone/>
            </a:pPr>
            <a:r>
              <a:rPr lang="en" sz="3600">
                <a:solidFill>
                  <a:srgbClr val="0000FF"/>
                </a:solidFill>
              </a:rPr>
              <a:t>Mr. Shum</a:t>
            </a:r>
          </a:p>
        </p:txBody>
      </p:sp>
      <p:pic>
        <p:nvPicPr>
          <p:cNvPr id="160" name="Shape 160"/>
          <p:cNvPicPr preferRelativeResize="0"/>
          <p:nvPr/>
        </p:nvPicPr>
        <p:blipFill>
          <a:blip r:embed="rId3">
            <a:alphaModFix/>
          </a:blip>
          <a:stretch>
            <a:fillRect/>
          </a:stretch>
        </p:blipFill>
        <p:spPr>
          <a:xfrm>
            <a:off x="363225" y="1708675"/>
            <a:ext cx="1916250" cy="2857500"/>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195486"/>
            <a:ext cx="8520600" cy="822239"/>
          </a:xfrm>
          <a:prstGeom prst="rect">
            <a:avLst/>
          </a:prstGeom>
        </p:spPr>
        <p:txBody>
          <a:bodyPr lIns="91425" tIns="91425" rIns="91425" bIns="91425" anchor="t" anchorCtr="0">
            <a:noAutofit/>
          </a:bodyPr>
          <a:lstStyle/>
          <a:p>
            <a:pPr lvl="0">
              <a:spcBef>
                <a:spcPts val="0"/>
              </a:spcBef>
              <a:buNone/>
            </a:pPr>
            <a:r>
              <a:rPr lang="en" dirty="0" smtClean="0"/>
              <a:t>Put </a:t>
            </a:r>
            <a:r>
              <a:rPr lang="en" dirty="0"/>
              <a:t>the witnesses </a:t>
            </a:r>
            <a:r>
              <a:rPr lang="en" dirty="0" smtClean="0"/>
              <a:t>on </a:t>
            </a:r>
            <a:r>
              <a:rPr lang="en" dirty="0"/>
              <a:t>the </a:t>
            </a:r>
            <a:r>
              <a:rPr lang="en" dirty="0" smtClean="0"/>
              <a:t>scale according to how certain their evidence was.</a:t>
            </a:r>
            <a:endParaRPr lang="en" dirty="0"/>
          </a:p>
        </p:txBody>
      </p:sp>
      <p:sp>
        <p:nvSpPr>
          <p:cNvPr id="166" name="Shape 166"/>
          <p:cNvSpPr txBox="1">
            <a:spLocks noGrp="1"/>
          </p:cNvSpPr>
          <p:nvPr>
            <p:ph type="body" idx="1"/>
          </p:nvPr>
        </p:nvSpPr>
        <p:spPr>
          <a:xfrm>
            <a:off x="251520" y="1131590"/>
            <a:ext cx="8520600" cy="3416400"/>
          </a:xfrm>
          <a:prstGeom prst="rect">
            <a:avLst/>
          </a:prstGeom>
        </p:spPr>
        <p:txBody>
          <a:bodyPr lIns="91425" tIns="91425" rIns="91425" bIns="91425" anchor="t" anchorCtr="0">
            <a:noAutofit/>
          </a:bodyPr>
          <a:lstStyle/>
          <a:p>
            <a:pPr lvl="0">
              <a:spcBef>
                <a:spcPts val="0"/>
              </a:spcBef>
              <a:buNone/>
            </a:pPr>
            <a:endParaRPr dirty="0"/>
          </a:p>
        </p:txBody>
      </p:sp>
      <p:sp>
        <p:nvSpPr>
          <p:cNvPr id="167" name="Shape 167"/>
          <p:cNvSpPr txBox="1">
            <a:spLocks noGrp="1"/>
          </p:cNvSpPr>
          <p:nvPr>
            <p:ph type="body" idx="1"/>
          </p:nvPr>
        </p:nvSpPr>
        <p:spPr>
          <a:xfrm>
            <a:off x="395536" y="3618619"/>
            <a:ext cx="8520600" cy="1505100"/>
          </a:xfrm>
          <a:prstGeom prst="rect">
            <a:avLst/>
          </a:prstGeom>
        </p:spPr>
        <p:txBody>
          <a:bodyPr lIns="91425" tIns="91425" rIns="91425" bIns="91425" anchor="t" anchorCtr="0">
            <a:noAutofit/>
          </a:bodyPr>
          <a:lstStyle/>
          <a:p>
            <a:pPr lvl="0" rtl="0">
              <a:lnSpc>
                <a:spcPct val="115000"/>
              </a:lnSpc>
              <a:spcBef>
                <a:spcPts val="0"/>
              </a:spcBef>
              <a:spcAft>
                <a:spcPts val="0"/>
              </a:spcAft>
              <a:buClr>
                <a:schemeClr val="dk1"/>
              </a:buClr>
              <a:buSzPct val="26190"/>
              <a:buFont typeface="Arial"/>
              <a:buNone/>
            </a:pPr>
            <a:r>
              <a:rPr lang="en" sz="4200" dirty="0">
                <a:solidFill>
                  <a:schemeClr val="dk1"/>
                </a:solidFill>
              </a:rPr>
              <a:t>___|_______|______|_______|__</a:t>
            </a:r>
          </a:p>
          <a:p>
            <a:pPr lvl="0" rtl="0">
              <a:lnSpc>
                <a:spcPct val="115000"/>
              </a:lnSpc>
              <a:spcBef>
                <a:spcPts val="0"/>
              </a:spcBef>
              <a:spcAft>
                <a:spcPts val="0"/>
              </a:spcAft>
              <a:buClr>
                <a:schemeClr val="dk1"/>
              </a:buClr>
              <a:buSzPct val="26190"/>
              <a:buFont typeface="Arial"/>
              <a:buNone/>
            </a:pPr>
            <a:r>
              <a:rPr lang="en" sz="4200" dirty="0">
                <a:solidFill>
                  <a:schemeClr val="dk1"/>
                </a:solidFill>
              </a:rPr>
              <a:t>  might       could    should    must </a:t>
            </a:r>
          </a:p>
        </p:txBody>
      </p:sp>
      <p:grpSp>
        <p:nvGrpSpPr>
          <p:cNvPr id="5" name="Group 4"/>
          <p:cNvGrpSpPr/>
          <p:nvPr/>
        </p:nvGrpSpPr>
        <p:grpSpPr>
          <a:xfrm>
            <a:off x="395536" y="1323316"/>
            <a:ext cx="1410073" cy="1241972"/>
            <a:chOff x="311695" y="2610788"/>
            <a:chExt cx="1956049" cy="2136010"/>
          </a:xfrm>
        </p:grpSpPr>
        <p:pic>
          <p:nvPicPr>
            <p:cNvPr id="6" name="Shape 129"/>
            <p:cNvPicPr preferRelativeResize="0"/>
            <p:nvPr/>
          </p:nvPicPr>
          <p:blipFill>
            <a:blip r:embed="rId3">
              <a:alphaModFix/>
            </a:blip>
            <a:stretch>
              <a:fillRect/>
            </a:stretch>
          </p:blipFill>
          <p:spPr>
            <a:xfrm>
              <a:off x="311695" y="2610788"/>
              <a:ext cx="1956049" cy="1455768"/>
            </a:xfrm>
            <a:prstGeom prst="rect">
              <a:avLst/>
            </a:prstGeom>
            <a:noFill/>
            <a:ln>
              <a:noFill/>
            </a:ln>
          </p:spPr>
        </p:pic>
        <p:sp>
          <p:nvSpPr>
            <p:cNvPr id="7" name="TextBox 6"/>
            <p:cNvSpPr txBox="1"/>
            <p:nvPr/>
          </p:nvSpPr>
          <p:spPr>
            <a:xfrm>
              <a:off x="547368" y="4285133"/>
              <a:ext cx="1569660" cy="461665"/>
            </a:xfrm>
            <a:prstGeom prst="rect">
              <a:avLst/>
            </a:prstGeom>
            <a:noFill/>
          </p:spPr>
          <p:txBody>
            <a:bodyPr wrap="none" rtlCol="0">
              <a:spAutoFit/>
            </a:bodyPr>
            <a:lstStyle/>
            <a:p>
              <a:r>
                <a:rPr lang="en-US" altLang="zh-TW" sz="2400" dirty="0" smtClean="0"/>
                <a:t>Mrs. Fung</a:t>
              </a:r>
              <a:endParaRPr lang="zh-TW" altLang="en-US" sz="2400" dirty="0"/>
            </a:p>
          </p:txBody>
        </p:sp>
      </p:grpSp>
      <p:grpSp>
        <p:nvGrpSpPr>
          <p:cNvPr id="8" name="Group 7"/>
          <p:cNvGrpSpPr/>
          <p:nvPr/>
        </p:nvGrpSpPr>
        <p:grpSpPr>
          <a:xfrm>
            <a:off x="2729715" y="1366095"/>
            <a:ext cx="1194213" cy="1205542"/>
            <a:chOff x="2686459" y="2499925"/>
            <a:chExt cx="1518364" cy="2273044"/>
          </a:xfrm>
        </p:grpSpPr>
        <p:pic>
          <p:nvPicPr>
            <p:cNvPr id="9" name="Shape 130"/>
            <p:cNvPicPr preferRelativeResize="0"/>
            <p:nvPr/>
          </p:nvPicPr>
          <p:blipFill>
            <a:blip r:embed="rId4">
              <a:alphaModFix/>
            </a:blip>
            <a:stretch>
              <a:fillRect/>
            </a:stretch>
          </p:blipFill>
          <p:spPr>
            <a:xfrm>
              <a:off x="2847921" y="2499925"/>
              <a:ext cx="1297799" cy="1566631"/>
            </a:xfrm>
            <a:prstGeom prst="rect">
              <a:avLst/>
            </a:prstGeom>
            <a:noFill/>
            <a:ln>
              <a:noFill/>
            </a:ln>
          </p:spPr>
        </p:pic>
        <p:sp>
          <p:nvSpPr>
            <p:cNvPr id="10" name="TextBox 9"/>
            <p:cNvSpPr txBox="1"/>
            <p:nvPr/>
          </p:nvSpPr>
          <p:spPr>
            <a:xfrm>
              <a:off x="2686459" y="4311304"/>
              <a:ext cx="1518364" cy="461665"/>
            </a:xfrm>
            <a:prstGeom prst="rect">
              <a:avLst/>
            </a:prstGeom>
            <a:noFill/>
          </p:spPr>
          <p:txBody>
            <a:bodyPr wrap="none" rtlCol="0">
              <a:spAutoFit/>
            </a:bodyPr>
            <a:lstStyle/>
            <a:p>
              <a:r>
                <a:rPr lang="en-US" altLang="zh-TW" sz="2400" dirty="0" smtClean="0"/>
                <a:t>Miss Tam</a:t>
              </a:r>
              <a:endParaRPr lang="zh-TW" altLang="en-US" sz="2400" dirty="0"/>
            </a:p>
          </p:txBody>
        </p:sp>
      </p:grpSp>
      <p:grpSp>
        <p:nvGrpSpPr>
          <p:cNvPr id="11" name="Group 10"/>
          <p:cNvGrpSpPr/>
          <p:nvPr/>
        </p:nvGrpSpPr>
        <p:grpSpPr>
          <a:xfrm>
            <a:off x="4834442" y="1370973"/>
            <a:ext cx="1512168" cy="1241972"/>
            <a:chOff x="4732025" y="2499925"/>
            <a:chExt cx="2078449" cy="2246872"/>
          </a:xfrm>
        </p:grpSpPr>
        <p:pic>
          <p:nvPicPr>
            <p:cNvPr id="12" name="Shape 131"/>
            <p:cNvPicPr preferRelativeResize="0"/>
            <p:nvPr/>
          </p:nvPicPr>
          <p:blipFill>
            <a:blip r:embed="rId5">
              <a:alphaModFix/>
            </a:blip>
            <a:stretch>
              <a:fillRect/>
            </a:stretch>
          </p:blipFill>
          <p:spPr>
            <a:xfrm>
              <a:off x="4732025" y="2499925"/>
              <a:ext cx="2078449" cy="1583993"/>
            </a:xfrm>
            <a:prstGeom prst="rect">
              <a:avLst/>
            </a:prstGeom>
            <a:noFill/>
            <a:ln>
              <a:noFill/>
            </a:ln>
          </p:spPr>
        </p:pic>
        <p:sp>
          <p:nvSpPr>
            <p:cNvPr id="13" name="TextBox 12"/>
            <p:cNvSpPr txBox="1"/>
            <p:nvPr/>
          </p:nvSpPr>
          <p:spPr>
            <a:xfrm>
              <a:off x="5045730" y="4285132"/>
              <a:ext cx="1451038" cy="461665"/>
            </a:xfrm>
            <a:prstGeom prst="rect">
              <a:avLst/>
            </a:prstGeom>
            <a:noFill/>
          </p:spPr>
          <p:txBody>
            <a:bodyPr wrap="none" rtlCol="0">
              <a:spAutoFit/>
            </a:bodyPr>
            <a:lstStyle/>
            <a:p>
              <a:r>
                <a:rPr lang="en-US" altLang="zh-TW" sz="2400" dirty="0" smtClean="0"/>
                <a:t>Mr. Chan</a:t>
              </a:r>
              <a:endParaRPr lang="zh-TW" altLang="en-US" sz="2400" dirty="0"/>
            </a:p>
          </p:txBody>
        </p:sp>
      </p:grpSp>
      <p:grpSp>
        <p:nvGrpSpPr>
          <p:cNvPr id="16" name="Group 15"/>
          <p:cNvGrpSpPr/>
          <p:nvPr/>
        </p:nvGrpSpPr>
        <p:grpSpPr>
          <a:xfrm>
            <a:off x="6780292" y="1259415"/>
            <a:ext cx="2016222" cy="1392249"/>
            <a:chOff x="6260852" y="2499924"/>
            <a:chExt cx="2857500" cy="2262145"/>
          </a:xfrm>
        </p:grpSpPr>
        <p:pic>
          <p:nvPicPr>
            <p:cNvPr id="17" name="Shape 132"/>
            <p:cNvPicPr preferRelativeResize="0"/>
            <p:nvPr/>
          </p:nvPicPr>
          <p:blipFill>
            <a:blip r:embed="rId6">
              <a:alphaModFix/>
            </a:blip>
            <a:stretch>
              <a:fillRect/>
            </a:stretch>
          </p:blipFill>
          <p:spPr>
            <a:xfrm>
              <a:off x="6260852" y="2499924"/>
              <a:ext cx="2857500" cy="1583993"/>
            </a:xfrm>
            <a:prstGeom prst="rect">
              <a:avLst/>
            </a:prstGeom>
            <a:noFill/>
            <a:ln>
              <a:noFill/>
            </a:ln>
          </p:spPr>
        </p:pic>
        <p:sp>
          <p:nvSpPr>
            <p:cNvPr id="18" name="TextBox 17"/>
            <p:cNvSpPr txBox="1"/>
            <p:nvPr/>
          </p:nvSpPr>
          <p:spPr>
            <a:xfrm>
              <a:off x="6930420" y="4300404"/>
              <a:ext cx="1518364" cy="461665"/>
            </a:xfrm>
            <a:prstGeom prst="rect">
              <a:avLst/>
            </a:prstGeom>
            <a:noFill/>
          </p:spPr>
          <p:txBody>
            <a:bodyPr wrap="none" rtlCol="0">
              <a:spAutoFit/>
            </a:bodyPr>
            <a:lstStyle/>
            <a:p>
              <a:r>
                <a:rPr lang="en-US" altLang="zh-TW" sz="2400" dirty="0" smtClean="0"/>
                <a:t>Mr. Shum</a:t>
              </a:r>
              <a:endParaRPr lang="zh-TW" altLang="en-US" sz="2400" dirty="0"/>
            </a:p>
          </p:txBody>
        </p:sp>
      </p:gr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smtClean="0"/>
              <a:t>Task 3</a:t>
            </a:r>
            <a:r>
              <a:rPr lang="en" dirty="0" smtClean="0"/>
              <a:t/>
            </a:r>
            <a:br>
              <a:rPr lang="en" dirty="0" smtClean="0"/>
            </a:br>
            <a:r>
              <a:rPr lang="en" dirty="0" smtClean="0"/>
              <a:t>Now</a:t>
            </a:r>
            <a:r>
              <a:rPr lang="en" dirty="0"/>
              <a:t>, the three young boys </a:t>
            </a:r>
            <a:r>
              <a:rPr lang="en" dirty="0" smtClean="0"/>
              <a:t>have been </a:t>
            </a:r>
            <a:r>
              <a:rPr lang="en" dirty="0"/>
              <a:t>arrested by the police. Think about what they want to say.</a:t>
            </a:r>
          </a:p>
        </p:txBody>
      </p:sp>
      <p:pic>
        <p:nvPicPr>
          <p:cNvPr id="173" name="Shape 173"/>
          <p:cNvPicPr preferRelativeResize="0"/>
          <p:nvPr/>
        </p:nvPicPr>
        <p:blipFill rotWithShape="1">
          <a:blip r:embed="rId3">
            <a:alphaModFix/>
          </a:blip>
          <a:srcRect b="9477"/>
          <a:stretch/>
        </p:blipFill>
        <p:spPr>
          <a:xfrm>
            <a:off x="2583925" y="1880100"/>
            <a:ext cx="4336623" cy="3038548"/>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9" name="Shape 179"/>
          <p:cNvPicPr preferRelativeResize="0"/>
          <p:nvPr/>
        </p:nvPicPr>
        <p:blipFill rotWithShape="1">
          <a:blip r:embed="rId3">
            <a:alphaModFix/>
          </a:blip>
          <a:srcRect l="34820" r="36478" b="9477"/>
          <a:stretch/>
        </p:blipFill>
        <p:spPr>
          <a:xfrm>
            <a:off x="989800" y="1242775"/>
            <a:ext cx="1244625" cy="3038548"/>
          </a:xfrm>
          <a:prstGeom prst="rect">
            <a:avLst/>
          </a:prstGeom>
          <a:noFill/>
          <a:ln>
            <a:noFill/>
          </a:ln>
        </p:spPr>
      </p:pic>
      <p:pic>
        <p:nvPicPr>
          <p:cNvPr id="180" name="Shape 180"/>
          <p:cNvPicPr preferRelativeResize="0"/>
          <p:nvPr/>
        </p:nvPicPr>
        <p:blipFill rotWithShape="1">
          <a:blip r:embed="rId4">
            <a:alphaModFix/>
          </a:blip>
          <a:srcRect b="7063"/>
          <a:stretch/>
        </p:blipFill>
        <p:spPr>
          <a:xfrm>
            <a:off x="5552163" y="2736007"/>
            <a:ext cx="1728174" cy="1596474"/>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sp>
        <p:nvSpPr>
          <p:cNvPr id="3" name="TextBox 2"/>
          <p:cNvSpPr txBox="1"/>
          <p:nvPr/>
        </p:nvSpPr>
        <p:spPr>
          <a:xfrm>
            <a:off x="884120" y="466171"/>
            <a:ext cx="1364476" cy="646331"/>
          </a:xfrm>
          <a:prstGeom prst="rect">
            <a:avLst/>
          </a:prstGeom>
          <a:noFill/>
        </p:spPr>
        <p:txBody>
          <a:bodyPr wrap="none" rtlCol="0">
            <a:spAutoFit/>
          </a:bodyPr>
          <a:lstStyle/>
          <a:p>
            <a:r>
              <a:rPr lang="en-US" altLang="zh-TW" sz="3600" dirty="0" smtClean="0">
                <a:solidFill>
                  <a:srgbClr val="0070C0"/>
                </a:solidFill>
              </a:rPr>
              <a:t>Boy 1</a:t>
            </a:r>
            <a:endParaRPr lang="zh-TW" altLang="en-US" sz="3600" dirty="0">
              <a:solidFill>
                <a:srgbClr val="0070C0"/>
              </a:solidFill>
            </a:endParaRPr>
          </a:p>
        </p:txBody>
      </p:sp>
      <p:pic>
        <p:nvPicPr>
          <p:cNvPr id="1026" name="Picture 2" descr="http://images.all-free-download.com/images/graphiclarge/fist_full_of_money_clip_art_2296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21316"/>
            <a:ext cx="1515305" cy="1634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alitysandwich.com/wp-content/uploads/2014/12/Lawy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876" y="262648"/>
            <a:ext cx="2655330" cy="15931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bs.twimg.com/profile_images/475403851839721472/TjwOIzOq.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0"/>
            <a:ext cx="1951038" cy="19510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ountoncross.files.wordpress.com/2014/01/no-home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2491698"/>
            <a:ext cx="1954947" cy="20988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countoncross.files.wordpress.com/2014/01/no-home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2484809"/>
            <a:ext cx="1954947" cy="2098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2411760" y="2659668"/>
            <a:ext cx="6475307" cy="2016224"/>
          </a:xfrm>
          <a:prstGeom prst="rect">
            <a:avLst/>
          </a:prstGeom>
        </p:spPr>
        <p:txBody>
          <a:bodyPr lIns="91425" tIns="91425" rIns="91425" bIns="91425" anchor="t" anchorCtr="0">
            <a:noAutofit/>
          </a:bodyPr>
          <a:lstStyle/>
          <a:p>
            <a:pPr lvl="0" rtl="0">
              <a:spcBef>
                <a:spcPts val="0"/>
              </a:spcBef>
              <a:buNone/>
            </a:pPr>
            <a:r>
              <a:rPr lang="en" sz="2400" dirty="0">
                <a:solidFill>
                  <a:schemeClr val="tx1"/>
                </a:solidFill>
              </a:rPr>
              <a:t>I am lucky. My parents </a:t>
            </a:r>
            <a:r>
              <a:rPr lang="en" sz="2400" dirty="0" smtClean="0">
                <a:solidFill>
                  <a:schemeClr val="tx1"/>
                </a:solidFill>
              </a:rPr>
              <a:t>own a company.  </a:t>
            </a:r>
            <a:r>
              <a:rPr lang="en" sz="2400" dirty="0">
                <a:solidFill>
                  <a:schemeClr val="tx1"/>
                </a:solidFill>
              </a:rPr>
              <a:t>T</a:t>
            </a:r>
            <a:r>
              <a:rPr lang="en" sz="2400" dirty="0" smtClean="0">
                <a:solidFill>
                  <a:schemeClr val="tx1"/>
                </a:solidFill>
              </a:rPr>
              <a:t>hey _______ have </a:t>
            </a:r>
            <a:r>
              <a:rPr lang="en" sz="2400" dirty="0">
                <a:solidFill>
                  <a:schemeClr val="tx1"/>
                </a:solidFill>
              </a:rPr>
              <a:t>made some profits from their business. They ______ be rich enough to hire a </a:t>
            </a:r>
            <a:r>
              <a:rPr lang="en" sz="2400" dirty="0" smtClean="0">
                <a:solidFill>
                  <a:schemeClr val="tx1"/>
                </a:solidFill>
              </a:rPr>
              <a:t>good lawyer </a:t>
            </a:r>
            <a:r>
              <a:rPr lang="en" sz="2400" dirty="0">
                <a:solidFill>
                  <a:schemeClr val="tx1"/>
                </a:solidFill>
              </a:rPr>
              <a:t>for me.</a:t>
            </a:r>
          </a:p>
          <a:p>
            <a:pPr lvl="0" rtl="0">
              <a:spcBef>
                <a:spcPts val="0"/>
              </a:spcBef>
              <a:buNone/>
            </a:pPr>
            <a:r>
              <a:rPr lang="en" dirty="0" smtClean="0"/>
              <a:t>  </a:t>
            </a:r>
            <a:endParaRPr lang="en" dirty="0"/>
          </a:p>
        </p:txBody>
      </p:sp>
      <p:pic>
        <p:nvPicPr>
          <p:cNvPr id="179" name="Shape 179"/>
          <p:cNvPicPr preferRelativeResize="0"/>
          <p:nvPr/>
        </p:nvPicPr>
        <p:blipFill rotWithShape="1">
          <a:blip r:embed="rId3">
            <a:alphaModFix/>
          </a:blip>
          <a:srcRect l="34820" r="36478" b="9477"/>
          <a:stretch/>
        </p:blipFill>
        <p:spPr>
          <a:xfrm>
            <a:off x="989800" y="1242775"/>
            <a:ext cx="1244625" cy="3038548"/>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
        <p:nvSpPr>
          <p:cNvPr id="3" name="TextBox 2"/>
          <p:cNvSpPr txBox="1"/>
          <p:nvPr/>
        </p:nvSpPr>
        <p:spPr>
          <a:xfrm>
            <a:off x="884120" y="466171"/>
            <a:ext cx="1364476" cy="646331"/>
          </a:xfrm>
          <a:prstGeom prst="rect">
            <a:avLst/>
          </a:prstGeom>
          <a:noFill/>
        </p:spPr>
        <p:txBody>
          <a:bodyPr wrap="none" rtlCol="0">
            <a:spAutoFit/>
          </a:bodyPr>
          <a:lstStyle/>
          <a:p>
            <a:r>
              <a:rPr lang="en-US" altLang="zh-TW" sz="3600" dirty="0" smtClean="0">
                <a:solidFill>
                  <a:srgbClr val="0070C0"/>
                </a:solidFill>
              </a:rPr>
              <a:t>Boy 1</a:t>
            </a:r>
            <a:endParaRPr lang="zh-TW" altLang="en-US" sz="3600" dirty="0">
              <a:solidFill>
                <a:srgbClr val="0070C0"/>
              </a:solidFill>
            </a:endParaRPr>
          </a:p>
        </p:txBody>
      </p:sp>
      <p:pic>
        <p:nvPicPr>
          <p:cNvPr id="8" name="Picture 2" descr="http://images.all-free-download.com/images/graphiclarge/fist_full_of_money_clip_art_229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118" y="549022"/>
            <a:ext cx="1515305" cy="16345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realitysandwich.com/wp-content/uploads/2014/12/Lawy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978" y="590354"/>
            <a:ext cx="2655330" cy="15931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pbs.twimg.com/profile_images/475403851839721472/TjwOIzOq.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5886" y="327706"/>
            <a:ext cx="1951038" cy="195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3947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dirty="0"/>
          </a:p>
        </p:txBody>
      </p:sp>
      <p:sp>
        <p:nvSpPr>
          <p:cNvPr id="63" name="Shape 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pic>
        <p:nvPicPr>
          <p:cNvPr id="64" name="Shape 64"/>
          <p:cNvPicPr preferRelativeResize="0"/>
          <p:nvPr/>
        </p:nvPicPr>
        <p:blipFill>
          <a:blip r:embed="rId3">
            <a:alphaModFix/>
          </a:blip>
          <a:stretch>
            <a:fillRect/>
          </a:stretch>
        </p:blipFill>
        <p:spPr>
          <a:xfrm>
            <a:off x="0" y="67540"/>
            <a:ext cx="9143999" cy="5008418"/>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a:t>
            </a:fld>
            <a:endParaRPr lang="en"/>
          </a:p>
        </p:txBody>
      </p:sp>
    </p:spTree>
    <p:extLst>
      <p:ext uri="{BB962C8B-B14F-4D97-AF65-F5344CB8AC3E}">
        <p14:creationId xmlns:p14="http://schemas.microsoft.com/office/powerpoint/2010/main" val="1594683786"/>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2472185" y="2571750"/>
            <a:ext cx="6274622" cy="1800200"/>
          </a:xfrm>
          <a:prstGeom prst="rect">
            <a:avLst/>
          </a:prstGeom>
        </p:spPr>
        <p:txBody>
          <a:bodyPr lIns="91425" tIns="91425" rIns="91425" bIns="91425" anchor="t" anchorCtr="0">
            <a:noAutofit/>
          </a:bodyPr>
          <a:lstStyle/>
          <a:p>
            <a:pPr lvl="0" rtl="0">
              <a:spcBef>
                <a:spcPts val="0"/>
              </a:spcBef>
              <a:buNone/>
            </a:pPr>
            <a:r>
              <a:rPr lang="en" sz="2400" dirty="0" smtClean="0">
                <a:solidFill>
                  <a:schemeClr val="tx1"/>
                </a:solidFill>
              </a:rPr>
              <a:t>But </a:t>
            </a:r>
            <a:r>
              <a:rPr lang="en" sz="2400" dirty="0">
                <a:solidFill>
                  <a:schemeClr val="tx1"/>
                </a:solidFill>
              </a:rPr>
              <a:t>I have not been home for weeks. Will they get angry </a:t>
            </a:r>
            <a:r>
              <a:rPr lang="en" sz="2400" dirty="0" smtClean="0">
                <a:solidFill>
                  <a:schemeClr val="tx1"/>
                </a:solidFill>
              </a:rPr>
              <a:t>with </a:t>
            </a:r>
            <a:r>
              <a:rPr lang="en" sz="2400" dirty="0">
                <a:solidFill>
                  <a:schemeClr val="tx1"/>
                </a:solidFill>
              </a:rPr>
              <a:t>me? Oh, I am not sure now. They _____ refuse to help me...</a:t>
            </a:r>
          </a:p>
          <a:p>
            <a:pPr lvl="0" rtl="0">
              <a:spcBef>
                <a:spcPts val="0"/>
              </a:spcBef>
              <a:buNone/>
            </a:pPr>
            <a:r>
              <a:rPr lang="en" dirty="0"/>
              <a:t>  </a:t>
            </a:r>
          </a:p>
        </p:txBody>
      </p:sp>
      <p:pic>
        <p:nvPicPr>
          <p:cNvPr id="179" name="Shape 179"/>
          <p:cNvPicPr preferRelativeResize="0"/>
          <p:nvPr/>
        </p:nvPicPr>
        <p:blipFill rotWithShape="1">
          <a:blip r:embed="rId3">
            <a:alphaModFix/>
          </a:blip>
          <a:srcRect l="34820" r="36478" b="9477"/>
          <a:stretch/>
        </p:blipFill>
        <p:spPr>
          <a:xfrm>
            <a:off x="989800" y="1242775"/>
            <a:ext cx="1244625" cy="3038548"/>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
        <p:nvSpPr>
          <p:cNvPr id="3" name="TextBox 2"/>
          <p:cNvSpPr txBox="1"/>
          <p:nvPr/>
        </p:nvSpPr>
        <p:spPr>
          <a:xfrm>
            <a:off x="884120" y="466171"/>
            <a:ext cx="1364476" cy="646331"/>
          </a:xfrm>
          <a:prstGeom prst="rect">
            <a:avLst/>
          </a:prstGeom>
          <a:noFill/>
        </p:spPr>
        <p:txBody>
          <a:bodyPr wrap="none" rtlCol="0">
            <a:spAutoFit/>
          </a:bodyPr>
          <a:lstStyle/>
          <a:p>
            <a:r>
              <a:rPr lang="en-US" altLang="zh-TW" sz="3600" dirty="0" smtClean="0">
                <a:solidFill>
                  <a:srgbClr val="0070C0"/>
                </a:solidFill>
              </a:rPr>
              <a:t>Boy 1</a:t>
            </a:r>
            <a:endParaRPr lang="zh-TW" altLang="en-US" sz="3600" dirty="0">
              <a:solidFill>
                <a:srgbClr val="0070C0"/>
              </a:solidFill>
            </a:endParaRPr>
          </a:p>
        </p:txBody>
      </p:sp>
      <p:pic>
        <p:nvPicPr>
          <p:cNvPr id="6" name="Shape 180"/>
          <p:cNvPicPr preferRelativeResize="0"/>
          <p:nvPr/>
        </p:nvPicPr>
        <p:blipFill rotWithShape="1">
          <a:blip r:embed="rId4">
            <a:alphaModFix/>
          </a:blip>
          <a:srcRect b="7063"/>
          <a:stretch/>
        </p:blipFill>
        <p:spPr>
          <a:xfrm>
            <a:off x="5480155" y="518692"/>
            <a:ext cx="1728174" cy="1596474"/>
          </a:xfrm>
          <a:prstGeom prst="rect">
            <a:avLst/>
          </a:prstGeom>
          <a:noFill/>
          <a:ln>
            <a:noFill/>
          </a:ln>
        </p:spPr>
      </p:pic>
      <p:pic>
        <p:nvPicPr>
          <p:cNvPr id="7" name="Picture 8" descr="https://countoncross.files.wordpress.com/2014/01/no-hom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67494"/>
            <a:ext cx="1954947" cy="209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97106"/>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7253458" y="2715766"/>
            <a:ext cx="1493349" cy="1778420"/>
          </a:xfrm>
          <a:prstGeom prst="rect">
            <a:avLst/>
          </a:prstGeom>
          <a:noFill/>
          <a:ln>
            <a:noFill/>
          </a:ln>
        </p:spPr>
      </p:pic>
      <p:pic>
        <p:nvPicPr>
          <p:cNvPr id="187" name="Shape 187"/>
          <p:cNvPicPr preferRelativeResize="0"/>
          <p:nvPr/>
        </p:nvPicPr>
        <p:blipFill rotWithShape="1">
          <a:blip r:embed="rId4">
            <a:alphaModFix/>
          </a:blip>
          <a:srcRect l="66627" t="6253" r="-11579" b="9236"/>
          <a:stretch/>
        </p:blipFill>
        <p:spPr>
          <a:xfrm>
            <a:off x="644900" y="1437075"/>
            <a:ext cx="1949426" cy="2836775"/>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sp>
        <p:nvSpPr>
          <p:cNvPr id="6" name="TextBox 5"/>
          <p:cNvSpPr txBox="1"/>
          <p:nvPr/>
        </p:nvSpPr>
        <p:spPr>
          <a:xfrm>
            <a:off x="644900" y="466171"/>
            <a:ext cx="1364476" cy="646331"/>
          </a:xfrm>
          <a:prstGeom prst="rect">
            <a:avLst/>
          </a:prstGeom>
          <a:noFill/>
        </p:spPr>
        <p:txBody>
          <a:bodyPr wrap="none" rtlCol="0">
            <a:spAutoFit/>
          </a:bodyPr>
          <a:lstStyle/>
          <a:p>
            <a:r>
              <a:rPr lang="en-US" altLang="zh-TW" sz="3600" dirty="0" smtClean="0">
                <a:solidFill>
                  <a:srgbClr val="0070C0"/>
                </a:solidFill>
              </a:rPr>
              <a:t>Boy 2</a:t>
            </a:r>
            <a:endParaRPr lang="zh-TW" altLang="en-US" sz="3600" dirty="0">
              <a:solidFill>
                <a:srgbClr val="0070C0"/>
              </a:solidFill>
            </a:endParaRPr>
          </a:p>
        </p:txBody>
      </p:sp>
      <p:pic>
        <p:nvPicPr>
          <p:cNvPr id="3074" name="Picture 2" descr="http://www.psychalive.org/wp-content/uploads/2011/10/Regret-Fre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89610"/>
            <a:ext cx="2767292" cy="18457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uffyblog.files.wordpress.com/2012/08/brok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9529" y="2715766"/>
            <a:ext cx="2800766" cy="17324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5465451" y="2893437"/>
            <a:ext cx="1415999" cy="1423078"/>
          </a:xfrm>
          <a:prstGeom prst="rect">
            <a:avLst/>
          </a:prstGeom>
        </p:spPr>
      </p:pic>
    </p:spTree>
    <p:extLst>
      <p:ext uri="{BB962C8B-B14F-4D97-AF65-F5344CB8AC3E}">
        <p14:creationId xmlns:p14="http://schemas.microsoft.com/office/powerpoint/2010/main" val="3829289015"/>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2339752" y="3003798"/>
            <a:ext cx="6552728" cy="1394244"/>
          </a:xfrm>
          <a:prstGeom prst="rect">
            <a:avLst/>
          </a:prstGeom>
        </p:spPr>
        <p:txBody>
          <a:bodyPr lIns="91425" tIns="91425" rIns="91425" bIns="91425" anchor="t" anchorCtr="0">
            <a:noAutofit/>
          </a:bodyPr>
          <a:lstStyle/>
          <a:p>
            <a:pPr>
              <a:spcAft>
                <a:spcPts val="0"/>
              </a:spcAft>
            </a:pPr>
            <a:r>
              <a:rPr lang="en" sz="2400" dirty="0">
                <a:solidFill>
                  <a:schemeClr val="tx1"/>
                </a:solidFill>
              </a:rPr>
              <a:t>I am finished. </a:t>
            </a:r>
            <a:r>
              <a:rPr lang="en" altLang="zh-TW" sz="2400" dirty="0">
                <a:solidFill>
                  <a:schemeClr val="tx1"/>
                </a:solidFill>
              </a:rPr>
              <a:t>I was so stupid! </a:t>
            </a:r>
          </a:p>
          <a:p>
            <a:pPr lvl="0" rtl="0">
              <a:spcBef>
                <a:spcPts val="0"/>
              </a:spcBef>
              <a:spcAft>
                <a:spcPts val="0"/>
              </a:spcAft>
              <a:buNone/>
            </a:pPr>
            <a:r>
              <a:rPr lang="en" sz="2400" dirty="0" smtClean="0">
                <a:solidFill>
                  <a:schemeClr val="tx1"/>
                </a:solidFill>
              </a:rPr>
              <a:t>I _______ </a:t>
            </a:r>
            <a:r>
              <a:rPr lang="en" sz="2400" dirty="0">
                <a:solidFill>
                  <a:schemeClr val="tx1"/>
                </a:solidFill>
              </a:rPr>
              <a:t>not </a:t>
            </a:r>
            <a:r>
              <a:rPr lang="en" sz="2400" dirty="0" smtClean="0">
                <a:solidFill>
                  <a:schemeClr val="tx1"/>
                </a:solidFill>
              </a:rPr>
              <a:t>_____  _____ the man. </a:t>
            </a:r>
          </a:p>
        </p:txBody>
      </p:sp>
      <p:pic>
        <p:nvPicPr>
          <p:cNvPr id="187" name="Shape 187"/>
          <p:cNvPicPr preferRelativeResize="0"/>
          <p:nvPr/>
        </p:nvPicPr>
        <p:blipFill rotWithShape="1">
          <a:blip r:embed="rId3">
            <a:alphaModFix/>
          </a:blip>
          <a:srcRect l="66627" t="6253" r="-11579" b="9236"/>
          <a:stretch/>
        </p:blipFill>
        <p:spPr>
          <a:xfrm>
            <a:off x="644900" y="1437075"/>
            <a:ext cx="1949426" cy="2836775"/>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sp>
        <p:nvSpPr>
          <p:cNvPr id="6" name="TextBox 5"/>
          <p:cNvSpPr txBox="1"/>
          <p:nvPr/>
        </p:nvSpPr>
        <p:spPr>
          <a:xfrm>
            <a:off x="644900" y="466171"/>
            <a:ext cx="1364476" cy="646331"/>
          </a:xfrm>
          <a:prstGeom prst="rect">
            <a:avLst/>
          </a:prstGeom>
          <a:noFill/>
        </p:spPr>
        <p:txBody>
          <a:bodyPr wrap="none" rtlCol="0">
            <a:spAutoFit/>
          </a:bodyPr>
          <a:lstStyle/>
          <a:p>
            <a:r>
              <a:rPr lang="en-US" altLang="zh-TW" sz="3600" dirty="0" smtClean="0">
                <a:solidFill>
                  <a:srgbClr val="0070C0"/>
                </a:solidFill>
              </a:rPr>
              <a:t>Boy 2</a:t>
            </a:r>
            <a:endParaRPr lang="zh-TW" altLang="en-US" sz="3600" dirty="0">
              <a:solidFill>
                <a:srgbClr val="0070C0"/>
              </a:solidFill>
            </a:endParaRPr>
          </a:p>
        </p:txBody>
      </p:sp>
      <p:pic>
        <p:nvPicPr>
          <p:cNvPr id="10" name="Picture 2" descr="http://www.psychalive.org/wp-content/uploads/2011/10/Regret-F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699542"/>
            <a:ext cx="2767292" cy="1845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2441189" y="2231534"/>
            <a:ext cx="6264696" cy="2042316"/>
          </a:xfrm>
          <a:prstGeom prst="rect">
            <a:avLst/>
          </a:prstGeom>
        </p:spPr>
        <p:txBody>
          <a:bodyPr lIns="91425" tIns="91425" rIns="91425" bIns="91425" anchor="t" anchorCtr="0">
            <a:noAutofit/>
          </a:bodyPr>
          <a:lstStyle/>
          <a:p>
            <a:pPr lvl="0" rtl="0">
              <a:spcBef>
                <a:spcPts val="0"/>
              </a:spcBef>
              <a:spcAft>
                <a:spcPts val="0"/>
              </a:spcAft>
              <a:buNone/>
            </a:pPr>
            <a:endParaRPr lang="en" sz="2400" dirty="0" smtClean="0">
              <a:solidFill>
                <a:schemeClr val="tx1"/>
              </a:solidFill>
            </a:endParaRPr>
          </a:p>
          <a:p>
            <a:pPr lvl="0">
              <a:spcAft>
                <a:spcPts val="0"/>
              </a:spcAft>
            </a:pPr>
            <a:r>
              <a:rPr lang="en" sz="2400" dirty="0">
                <a:solidFill>
                  <a:schemeClr val="tx1"/>
                </a:solidFill>
              </a:rPr>
              <a:t>I have lost contact with my family for so long. I have no money to hire a lawyer. No one will help me. I ______ be put in jail. </a:t>
            </a:r>
          </a:p>
        </p:txBody>
      </p:sp>
      <p:pic>
        <p:nvPicPr>
          <p:cNvPr id="187" name="Shape 187"/>
          <p:cNvPicPr preferRelativeResize="0"/>
          <p:nvPr/>
        </p:nvPicPr>
        <p:blipFill rotWithShape="1">
          <a:blip r:embed="rId3">
            <a:alphaModFix/>
          </a:blip>
          <a:srcRect l="66627" t="6253" r="-11579" b="9236"/>
          <a:stretch/>
        </p:blipFill>
        <p:spPr>
          <a:xfrm>
            <a:off x="644900" y="1437075"/>
            <a:ext cx="1949426" cy="2836775"/>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33</a:t>
            </a:fld>
            <a:endParaRPr lang="en"/>
          </a:p>
        </p:txBody>
      </p:sp>
      <p:sp>
        <p:nvSpPr>
          <p:cNvPr id="6" name="TextBox 5"/>
          <p:cNvSpPr txBox="1"/>
          <p:nvPr/>
        </p:nvSpPr>
        <p:spPr>
          <a:xfrm>
            <a:off x="644900" y="466171"/>
            <a:ext cx="1364476" cy="646331"/>
          </a:xfrm>
          <a:prstGeom prst="rect">
            <a:avLst/>
          </a:prstGeom>
          <a:noFill/>
        </p:spPr>
        <p:txBody>
          <a:bodyPr wrap="none" rtlCol="0">
            <a:spAutoFit/>
          </a:bodyPr>
          <a:lstStyle/>
          <a:p>
            <a:r>
              <a:rPr lang="en-US" altLang="zh-TW" sz="3600" dirty="0" smtClean="0">
                <a:solidFill>
                  <a:srgbClr val="0070C0"/>
                </a:solidFill>
              </a:rPr>
              <a:t>Boy 2</a:t>
            </a:r>
            <a:endParaRPr lang="zh-TW" altLang="en-US" sz="3600" dirty="0">
              <a:solidFill>
                <a:srgbClr val="0070C0"/>
              </a:solidFill>
            </a:endParaRPr>
          </a:p>
        </p:txBody>
      </p:sp>
      <p:pic>
        <p:nvPicPr>
          <p:cNvPr id="7" name="Shape 186"/>
          <p:cNvPicPr preferRelativeResize="0"/>
          <p:nvPr/>
        </p:nvPicPr>
        <p:blipFill>
          <a:blip r:embed="rId4">
            <a:alphaModFix/>
          </a:blip>
          <a:stretch>
            <a:fillRect/>
          </a:stretch>
        </p:blipFill>
        <p:spPr>
          <a:xfrm>
            <a:off x="7241424" y="547865"/>
            <a:ext cx="1493349" cy="1778420"/>
          </a:xfrm>
          <a:prstGeom prst="rect">
            <a:avLst/>
          </a:prstGeom>
          <a:noFill/>
          <a:ln>
            <a:noFill/>
          </a:ln>
        </p:spPr>
      </p:pic>
      <p:pic>
        <p:nvPicPr>
          <p:cNvPr id="8" name="Picture 4" descr="https://stuffyblog.files.wordpress.com/2012/08/brok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495" y="547865"/>
            <a:ext cx="2800766" cy="17324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5453417" y="725536"/>
            <a:ext cx="1415999" cy="1423078"/>
          </a:xfrm>
          <a:prstGeom prst="rect">
            <a:avLst/>
          </a:prstGeom>
        </p:spPr>
      </p:pic>
    </p:spTree>
    <p:extLst>
      <p:ext uri="{BB962C8B-B14F-4D97-AF65-F5344CB8AC3E}">
        <p14:creationId xmlns:p14="http://schemas.microsoft.com/office/powerpoint/2010/main" val="1627235205"/>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2411760" y="2736789"/>
            <a:ext cx="6171598" cy="1738834"/>
          </a:xfrm>
          <a:prstGeom prst="rect">
            <a:avLst/>
          </a:prstGeom>
        </p:spPr>
        <p:txBody>
          <a:bodyPr lIns="91425" tIns="91425" rIns="91425" bIns="91425" anchor="t" anchorCtr="0">
            <a:noAutofit/>
          </a:bodyPr>
          <a:lstStyle/>
          <a:p>
            <a:pPr lvl="0" rtl="0">
              <a:spcBef>
                <a:spcPts val="0"/>
              </a:spcBef>
              <a:buNone/>
            </a:pPr>
            <a:r>
              <a:rPr lang="en" sz="2400" dirty="0">
                <a:solidFill>
                  <a:schemeClr val="tx1"/>
                </a:solidFill>
              </a:rPr>
              <a:t>I am so regretful. Why </a:t>
            </a:r>
            <a:r>
              <a:rPr lang="en" sz="2400" dirty="0" smtClean="0">
                <a:solidFill>
                  <a:schemeClr val="tx1"/>
                </a:solidFill>
              </a:rPr>
              <a:t>did </a:t>
            </a:r>
            <a:r>
              <a:rPr lang="en" sz="2400" dirty="0">
                <a:solidFill>
                  <a:schemeClr val="tx1"/>
                </a:solidFill>
              </a:rPr>
              <a:t>I join them? I </a:t>
            </a:r>
            <a:r>
              <a:rPr lang="en" sz="2400" dirty="0" smtClean="0">
                <a:solidFill>
                  <a:schemeClr val="tx1"/>
                </a:solidFill>
              </a:rPr>
              <a:t>have </a:t>
            </a:r>
            <a:r>
              <a:rPr lang="en" sz="2400" dirty="0">
                <a:solidFill>
                  <a:schemeClr val="tx1"/>
                </a:solidFill>
              </a:rPr>
              <a:t>a great family. They all love me so much. They _____ be very sad when they heard about </a:t>
            </a:r>
            <a:r>
              <a:rPr lang="en" sz="2400" dirty="0" smtClean="0">
                <a:solidFill>
                  <a:schemeClr val="tx1"/>
                </a:solidFill>
              </a:rPr>
              <a:t>my stupidity. </a:t>
            </a:r>
            <a:endParaRPr lang="en" sz="2400" dirty="0">
              <a:solidFill>
                <a:schemeClr val="tx1"/>
              </a:solidFill>
            </a:endParaRPr>
          </a:p>
        </p:txBody>
      </p:sp>
      <p:pic>
        <p:nvPicPr>
          <p:cNvPr id="193" name="Shape 193"/>
          <p:cNvPicPr preferRelativeResize="0"/>
          <p:nvPr/>
        </p:nvPicPr>
        <p:blipFill rotWithShape="1">
          <a:blip r:embed="rId3">
            <a:alphaModFix/>
          </a:blip>
          <a:srcRect r="65564" b="9477"/>
          <a:stretch/>
        </p:blipFill>
        <p:spPr>
          <a:xfrm>
            <a:off x="684200" y="1437075"/>
            <a:ext cx="1493351" cy="3038548"/>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34</a:t>
            </a:fld>
            <a:endParaRPr lang="en"/>
          </a:p>
        </p:txBody>
      </p:sp>
      <p:sp>
        <p:nvSpPr>
          <p:cNvPr id="6" name="TextBox 5"/>
          <p:cNvSpPr txBox="1"/>
          <p:nvPr/>
        </p:nvSpPr>
        <p:spPr>
          <a:xfrm>
            <a:off x="650638" y="466171"/>
            <a:ext cx="1364476" cy="646331"/>
          </a:xfrm>
          <a:prstGeom prst="rect">
            <a:avLst/>
          </a:prstGeom>
          <a:noFill/>
        </p:spPr>
        <p:txBody>
          <a:bodyPr wrap="none" rtlCol="0">
            <a:spAutoFit/>
          </a:bodyPr>
          <a:lstStyle/>
          <a:p>
            <a:r>
              <a:rPr lang="en-US" altLang="zh-TW" sz="3600" dirty="0" smtClean="0">
                <a:solidFill>
                  <a:srgbClr val="0070C0"/>
                </a:solidFill>
              </a:rPr>
              <a:t>Boy 3</a:t>
            </a:r>
            <a:endParaRPr lang="zh-TW" altLang="en-US" sz="3600" dirty="0">
              <a:solidFill>
                <a:srgbClr val="0070C0"/>
              </a:solidFill>
            </a:endParaRPr>
          </a:p>
        </p:txBody>
      </p:sp>
      <p:pic>
        <p:nvPicPr>
          <p:cNvPr id="13" name="Picture 2" descr="http://www.psychalive.org/wp-content/uploads/2011/10/Regret-F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802" y="820711"/>
            <a:ext cx="1870262" cy="12474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mily cartoon的圖片搜尋結果">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745136"/>
            <a:ext cx="2448272" cy="15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856722"/>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67" y="489485"/>
            <a:ext cx="914400" cy="172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57535"/>
            <a:ext cx="1152128" cy="21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 name="Shape 192"/>
          <p:cNvSpPr txBox="1">
            <a:spLocks noGrp="1"/>
          </p:cNvSpPr>
          <p:nvPr>
            <p:ph type="body" idx="1"/>
          </p:nvPr>
        </p:nvSpPr>
        <p:spPr>
          <a:xfrm>
            <a:off x="2483768" y="2953505"/>
            <a:ext cx="6465050" cy="1512168"/>
          </a:xfrm>
          <a:prstGeom prst="rect">
            <a:avLst/>
          </a:prstGeom>
        </p:spPr>
        <p:txBody>
          <a:bodyPr lIns="91425" tIns="91425" rIns="91425" bIns="91425" anchor="t" anchorCtr="0">
            <a:noAutofit/>
          </a:bodyPr>
          <a:lstStyle/>
          <a:p>
            <a:pPr lvl="0">
              <a:spcBef>
                <a:spcPts val="0"/>
              </a:spcBef>
              <a:buNone/>
            </a:pPr>
            <a:r>
              <a:rPr lang="en" sz="2400" dirty="0" smtClean="0">
                <a:solidFill>
                  <a:schemeClr val="tx1"/>
                </a:solidFill>
              </a:rPr>
              <a:t>Mom </a:t>
            </a:r>
            <a:r>
              <a:rPr lang="en" sz="2400" dirty="0">
                <a:solidFill>
                  <a:schemeClr val="tx1"/>
                </a:solidFill>
              </a:rPr>
              <a:t>cares about me a lot. She _____ have cried. My sister used to admire me. She _____ not do so anymore.</a:t>
            </a:r>
          </a:p>
        </p:txBody>
      </p:sp>
      <p:pic>
        <p:nvPicPr>
          <p:cNvPr id="193" name="Shape 193"/>
          <p:cNvPicPr preferRelativeResize="0"/>
          <p:nvPr/>
        </p:nvPicPr>
        <p:blipFill rotWithShape="1">
          <a:blip r:embed="rId5">
            <a:alphaModFix/>
          </a:blip>
          <a:srcRect r="65564" b="9477"/>
          <a:stretch/>
        </p:blipFill>
        <p:spPr>
          <a:xfrm>
            <a:off x="684200" y="1437075"/>
            <a:ext cx="1493351" cy="3038548"/>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sp>
        <p:nvSpPr>
          <p:cNvPr id="6" name="TextBox 5"/>
          <p:cNvSpPr txBox="1"/>
          <p:nvPr/>
        </p:nvSpPr>
        <p:spPr>
          <a:xfrm>
            <a:off x="650638" y="466171"/>
            <a:ext cx="1364476" cy="646331"/>
          </a:xfrm>
          <a:prstGeom prst="rect">
            <a:avLst/>
          </a:prstGeom>
          <a:noFill/>
        </p:spPr>
        <p:txBody>
          <a:bodyPr wrap="none" rtlCol="0">
            <a:spAutoFit/>
          </a:bodyPr>
          <a:lstStyle/>
          <a:p>
            <a:r>
              <a:rPr lang="en-US" altLang="zh-TW" sz="3600" dirty="0" smtClean="0">
                <a:solidFill>
                  <a:srgbClr val="0070C0"/>
                </a:solidFill>
              </a:rPr>
              <a:t>Boy 3</a:t>
            </a:r>
            <a:endParaRPr lang="zh-TW" altLang="en-US" sz="3600" dirty="0">
              <a:solidFill>
                <a:srgbClr val="0070C0"/>
              </a:solidFill>
            </a:endParaRPr>
          </a:p>
        </p:txBody>
      </p:sp>
      <p:pic>
        <p:nvPicPr>
          <p:cNvPr id="8" name="Picture 14" descr="http://images.moneysavingexpert.com/images/sadface.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126782" y="489485"/>
            <a:ext cx="917092" cy="917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clipartbest.com/cliparts/ncX/x9d/ncXx9dBc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3446" y="714180"/>
            <a:ext cx="595855" cy="59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4706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dirty="0"/>
          </a:p>
        </p:txBody>
      </p:sp>
      <p:sp>
        <p:nvSpPr>
          <p:cNvPr id="70" name="Shape 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graphicFrame>
        <p:nvGraphicFramePr>
          <p:cNvPr id="71" name="Shape 71"/>
          <p:cNvGraphicFramePr/>
          <p:nvPr/>
        </p:nvGraphicFramePr>
        <p:xfrm>
          <a:off x="152400" y="152400"/>
          <a:ext cx="9144000" cy="6858000"/>
        </p:xfrm>
        <a:graphic>
          <a:graphicData uri="http://schemas.openxmlformats.org/drawingml/2006/table">
            <a:tbl>
              <a:tblPr>
                <a:noFill/>
              </a:tblPr>
              <a:tblGrid>
                <a:gridCol w="4572000"/>
                <a:gridCol w="4572000"/>
              </a:tblGrid>
              <a:tr h="6858000">
                <a:tc>
                  <a:txBody>
                    <a:bodyPr/>
                    <a:lstStyle/>
                    <a:p>
                      <a:pPr lvl="0" rtl="0">
                        <a:spcBef>
                          <a:spcPts val="0"/>
                        </a:spcBef>
                        <a:buNone/>
                      </a:pPr>
                      <a:endParaRPr dirty="0"/>
                    </a:p>
                  </a:txBody>
                  <a:tcPr marL="91425" marR="91425" marT="91425" marB="91425"/>
                </a:tc>
                <a:tc>
                  <a:txBody>
                    <a:bodyPr/>
                    <a:lstStyle/>
                    <a:p>
                      <a:pPr lvl="0" rtl="0">
                        <a:spcBef>
                          <a:spcPts val="0"/>
                        </a:spcBef>
                        <a:buNone/>
                      </a:pPr>
                      <a:endParaRPr dirty="0"/>
                    </a:p>
                  </a:txBody>
                  <a:tcPr marL="91425" marR="91425" marT="91425" marB="91425"/>
                </a:tc>
              </a:tr>
            </a:tbl>
          </a:graphicData>
        </a:graphic>
      </p:graphicFrame>
      <p:pic>
        <p:nvPicPr>
          <p:cNvPr id="72" name="Shape 72"/>
          <p:cNvPicPr preferRelativeResize="0"/>
          <p:nvPr/>
        </p:nvPicPr>
        <p:blipFill>
          <a:blip r:embed="rId3">
            <a:alphaModFix/>
          </a:blip>
          <a:stretch>
            <a:fillRect/>
          </a:stretch>
        </p:blipFill>
        <p:spPr>
          <a:xfrm>
            <a:off x="75450" y="152399"/>
            <a:ext cx="8852026" cy="4644924"/>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Tree>
    <p:extLst>
      <p:ext uri="{BB962C8B-B14F-4D97-AF65-F5344CB8AC3E}">
        <p14:creationId xmlns:p14="http://schemas.microsoft.com/office/powerpoint/2010/main" val="260988373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dirty="0"/>
          </a:p>
        </p:txBody>
      </p:sp>
      <p:sp>
        <p:nvSpPr>
          <p:cNvPr id="78" name="Shape 7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graphicFrame>
        <p:nvGraphicFramePr>
          <p:cNvPr id="79" name="Shape 79"/>
          <p:cNvGraphicFramePr/>
          <p:nvPr/>
        </p:nvGraphicFramePr>
        <p:xfrm>
          <a:off x="152400" y="152400"/>
          <a:ext cx="9144000" cy="6858000"/>
        </p:xfrm>
        <a:graphic>
          <a:graphicData uri="http://schemas.openxmlformats.org/drawingml/2006/table">
            <a:tbl>
              <a:tblPr>
                <a:noFill/>
              </a:tblPr>
              <a:tblGrid>
                <a:gridCol w="4572000"/>
                <a:gridCol w="4572000"/>
              </a:tblGrid>
              <a:tr h="6858000">
                <a:tc>
                  <a:txBody>
                    <a:bodyPr/>
                    <a:lstStyle/>
                    <a:p>
                      <a:pPr lvl="0" rtl="0">
                        <a:spcBef>
                          <a:spcPts val="0"/>
                        </a:spcBef>
                        <a:buNone/>
                      </a:pPr>
                      <a:endParaRPr dirty="0"/>
                    </a:p>
                  </a:txBody>
                  <a:tcPr marL="91425" marR="91425" marT="91425" marB="91425"/>
                </a:tc>
                <a:tc>
                  <a:txBody>
                    <a:bodyPr/>
                    <a:lstStyle/>
                    <a:p>
                      <a:pPr lvl="0" rtl="0">
                        <a:spcBef>
                          <a:spcPts val="0"/>
                        </a:spcBef>
                        <a:buNone/>
                      </a:pPr>
                      <a:endParaRPr dirty="0"/>
                    </a:p>
                  </a:txBody>
                  <a:tcPr marL="91425" marR="91425" marT="91425" marB="91425"/>
                </a:tc>
              </a:tr>
            </a:tbl>
          </a:graphicData>
        </a:graphic>
      </p:graphicFrame>
      <p:graphicFrame>
        <p:nvGraphicFramePr>
          <p:cNvPr id="80" name="Shape 80"/>
          <p:cNvGraphicFramePr/>
          <p:nvPr/>
        </p:nvGraphicFramePr>
        <p:xfrm>
          <a:off x="304800" y="304800"/>
          <a:ext cx="9144000" cy="6858000"/>
        </p:xfrm>
        <a:graphic>
          <a:graphicData uri="http://schemas.openxmlformats.org/drawingml/2006/table">
            <a:tbl>
              <a:tblPr>
                <a:noFill/>
              </a:tblPr>
              <a:tblGrid>
                <a:gridCol w="4572000"/>
                <a:gridCol w="4572000"/>
              </a:tblGrid>
              <a:tr h="6858000">
                <a:tc>
                  <a:txBody>
                    <a:bodyPr/>
                    <a:lstStyle/>
                    <a:p>
                      <a:pPr lvl="0" rtl="0">
                        <a:spcBef>
                          <a:spcPts val="0"/>
                        </a:spcBef>
                        <a:buNone/>
                      </a:pPr>
                      <a:endParaRPr dirty="0"/>
                    </a:p>
                  </a:txBody>
                  <a:tcPr marL="91425" marR="91425" marT="91425" marB="91425"/>
                </a:tc>
                <a:tc>
                  <a:txBody>
                    <a:bodyPr/>
                    <a:lstStyle/>
                    <a:p>
                      <a:pPr lvl="0" rtl="0">
                        <a:spcBef>
                          <a:spcPts val="0"/>
                        </a:spcBef>
                        <a:buNone/>
                      </a:pPr>
                      <a:endParaRPr dirty="0"/>
                    </a:p>
                  </a:txBody>
                  <a:tcPr marL="91425" marR="91425" marT="91425" marB="91425"/>
                </a:tc>
              </a:tr>
            </a:tbl>
          </a:graphicData>
        </a:graphic>
      </p:graphicFrame>
      <p:pic>
        <p:nvPicPr>
          <p:cNvPr id="81" name="Shape 81"/>
          <p:cNvPicPr preferRelativeResize="0"/>
          <p:nvPr/>
        </p:nvPicPr>
        <p:blipFill>
          <a:blip r:embed="rId3">
            <a:alphaModFix/>
          </a:blip>
          <a:stretch>
            <a:fillRect/>
          </a:stretch>
        </p:blipFill>
        <p:spPr>
          <a:xfrm>
            <a:off x="152400" y="152400"/>
            <a:ext cx="8864875" cy="4683399"/>
          </a:xfrm>
          <a:prstGeom prst="rect">
            <a:avLst/>
          </a:prstGeom>
          <a:noFill/>
          <a:ln>
            <a:noFill/>
          </a:ln>
        </p:spPr>
      </p:pic>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Tree>
    <p:extLst>
      <p:ext uri="{BB962C8B-B14F-4D97-AF65-F5344CB8AC3E}">
        <p14:creationId xmlns:p14="http://schemas.microsoft.com/office/powerpoint/2010/main" val="28683575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dirty="0"/>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dirty="0"/>
          </a:p>
        </p:txBody>
      </p:sp>
      <p:pic>
        <p:nvPicPr>
          <p:cNvPr id="56" name="Shape 56"/>
          <p:cNvPicPr preferRelativeResize="0"/>
          <p:nvPr/>
        </p:nvPicPr>
        <p:blipFill rotWithShape="1">
          <a:blip r:embed="rId3">
            <a:alphaModFix/>
          </a:blip>
          <a:srcRect t="1" r="27163" b="-1832"/>
          <a:stretch/>
        </p:blipFill>
        <p:spPr>
          <a:xfrm>
            <a:off x="127499" y="626798"/>
            <a:ext cx="6532733" cy="3889168"/>
          </a:xfrm>
          <a:prstGeom prst="rect">
            <a:avLst/>
          </a:prstGeom>
          <a:noFill/>
          <a:ln>
            <a:noFill/>
          </a:ln>
        </p:spPr>
      </p:pic>
      <p:sp>
        <p:nvSpPr>
          <p:cNvPr id="57" name="Shape 57"/>
          <p:cNvSpPr txBox="1"/>
          <p:nvPr/>
        </p:nvSpPr>
        <p:spPr>
          <a:xfrm>
            <a:off x="398860" y="1487159"/>
            <a:ext cx="4411972" cy="1451602"/>
          </a:xfrm>
          <a:prstGeom prst="rect">
            <a:avLst/>
          </a:prstGeom>
          <a:noFill/>
          <a:ln>
            <a:noFill/>
          </a:ln>
        </p:spPr>
        <p:txBody>
          <a:bodyPr lIns="91425" tIns="91425" rIns="91425" bIns="91425" anchor="t" anchorCtr="0">
            <a:noAutofit/>
          </a:bodyPr>
          <a:lstStyle/>
          <a:p>
            <a:pPr lvl="0">
              <a:spcBef>
                <a:spcPts val="0"/>
              </a:spcBef>
              <a:buNone/>
            </a:pPr>
            <a:r>
              <a:rPr lang="en" sz="7200" dirty="0" smtClean="0">
                <a:solidFill>
                  <a:srgbClr val="0070C0"/>
                </a:solidFill>
              </a:rPr>
              <a:t>Workshop</a:t>
            </a:r>
            <a:endParaRPr lang="en" sz="7200" dirty="0">
              <a:solidFill>
                <a:srgbClr val="0070C0"/>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3" y="1420359"/>
            <a:ext cx="2356268" cy="2827531"/>
          </a:xfrm>
          <a:prstGeom prst="rect">
            <a:avLst/>
          </a:prstGeom>
        </p:spPr>
      </p:pic>
    </p:spTree>
    <p:extLst>
      <p:ext uri="{BB962C8B-B14F-4D97-AF65-F5344CB8AC3E}">
        <p14:creationId xmlns:p14="http://schemas.microsoft.com/office/powerpoint/2010/main" val="209377714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dirty="0"/>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pic>
        <p:nvPicPr>
          <p:cNvPr id="88" name="Shape 88"/>
          <p:cNvPicPr preferRelativeResize="0"/>
          <p:nvPr/>
        </p:nvPicPr>
        <p:blipFill>
          <a:blip r:embed="rId3">
            <a:alphaModFix/>
          </a:blip>
          <a:stretch>
            <a:fillRect/>
          </a:stretch>
        </p:blipFill>
        <p:spPr>
          <a:xfrm>
            <a:off x="357187" y="445025"/>
            <a:ext cx="8429625" cy="4512737"/>
          </a:xfrm>
          <a:prstGeom prst="rect">
            <a:avLst/>
          </a:prstGeom>
          <a:noFill/>
          <a:ln>
            <a:noFill/>
          </a:ln>
        </p:spPr>
      </p:pic>
      <p:sp>
        <p:nvSpPr>
          <p:cNvPr id="89" name="Shape 89"/>
          <p:cNvSpPr txBox="1"/>
          <p:nvPr/>
        </p:nvSpPr>
        <p:spPr>
          <a:xfrm>
            <a:off x="611561" y="718450"/>
            <a:ext cx="8266226" cy="3745500"/>
          </a:xfrm>
          <a:prstGeom prst="rect">
            <a:avLst/>
          </a:prstGeom>
          <a:noFill/>
          <a:ln>
            <a:noFill/>
          </a:ln>
        </p:spPr>
        <p:txBody>
          <a:bodyPr lIns="91425" tIns="91425" rIns="91425" bIns="91425" anchor="t" anchorCtr="0">
            <a:noAutofit/>
          </a:bodyPr>
          <a:lstStyle/>
          <a:p>
            <a:pPr lvl="0">
              <a:spcBef>
                <a:spcPts val="0"/>
              </a:spcBef>
              <a:buNone/>
            </a:pPr>
            <a:r>
              <a:rPr lang="en" sz="6000" dirty="0" smtClean="0">
                <a:solidFill>
                  <a:srgbClr val="A64D79"/>
                </a:solidFill>
              </a:rPr>
              <a:t>Use of ‘must/must not’ to talk about obligations</a:t>
            </a:r>
            <a:endParaRPr lang="en" sz="6000" dirty="0">
              <a:solidFill>
                <a:srgbClr val="A64D79"/>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spTree>
    <p:extLst>
      <p:ext uri="{BB962C8B-B14F-4D97-AF65-F5344CB8AC3E}">
        <p14:creationId xmlns:p14="http://schemas.microsoft.com/office/powerpoint/2010/main" val="342980021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dirty="0"/>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dirty="0"/>
          </a:p>
        </p:txBody>
      </p:sp>
      <p:pic>
        <p:nvPicPr>
          <p:cNvPr id="88" name="Shape 88"/>
          <p:cNvPicPr preferRelativeResize="0"/>
          <p:nvPr/>
        </p:nvPicPr>
        <p:blipFill>
          <a:blip r:embed="rId3">
            <a:alphaModFix/>
          </a:blip>
          <a:stretch>
            <a:fillRect/>
          </a:stretch>
        </p:blipFill>
        <p:spPr>
          <a:xfrm>
            <a:off x="357187" y="445025"/>
            <a:ext cx="8429625" cy="4512737"/>
          </a:xfrm>
          <a:prstGeom prst="rect">
            <a:avLst/>
          </a:prstGeom>
          <a:noFill/>
          <a:ln>
            <a:noFill/>
          </a:ln>
        </p:spPr>
      </p:pic>
      <p:sp>
        <p:nvSpPr>
          <p:cNvPr id="89" name="Shape 89"/>
          <p:cNvSpPr txBox="1"/>
          <p:nvPr/>
        </p:nvSpPr>
        <p:spPr>
          <a:xfrm>
            <a:off x="611561" y="718450"/>
            <a:ext cx="8064895" cy="3745500"/>
          </a:xfrm>
          <a:prstGeom prst="rect">
            <a:avLst/>
          </a:prstGeom>
          <a:noFill/>
          <a:ln>
            <a:noFill/>
          </a:ln>
        </p:spPr>
        <p:txBody>
          <a:bodyPr lIns="91425" tIns="91425" rIns="91425" bIns="91425" anchor="t" anchorCtr="0">
            <a:noAutofit/>
          </a:bodyPr>
          <a:lstStyle/>
          <a:p>
            <a:pPr lvl="0">
              <a:spcBef>
                <a:spcPts val="0"/>
              </a:spcBef>
              <a:buNone/>
            </a:pPr>
            <a:r>
              <a:rPr lang="en" sz="6000" dirty="0" smtClean="0">
                <a:solidFill>
                  <a:srgbClr val="A64D79"/>
                </a:solidFill>
              </a:rPr>
              <a:t>Use of modal verbs to express possibilities</a:t>
            </a:r>
            <a:endParaRPr lang="en" sz="6000" dirty="0">
              <a:solidFill>
                <a:srgbClr val="A64D79"/>
              </a:solidFill>
            </a:endParaRPr>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Tree>
    <p:extLst>
      <p:ext uri="{BB962C8B-B14F-4D97-AF65-F5344CB8AC3E}">
        <p14:creationId xmlns:p14="http://schemas.microsoft.com/office/powerpoint/2010/main" val="92376772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941910" y="1885950"/>
            <a:ext cx="6686549" cy="1189856"/>
          </a:xfrm>
          <a:prstGeom prst="rect">
            <a:avLst/>
          </a:prstGeom>
        </p:spPr>
        <p:txBody>
          <a:bodyPr lIns="91425" tIns="91425" rIns="91425" bIns="91425" anchor="b" anchorCtr="0">
            <a:noAutofit/>
          </a:bodyPr>
          <a:lstStyle/>
          <a:p>
            <a:pPr lvl="0">
              <a:spcBef>
                <a:spcPts val="0"/>
              </a:spcBef>
              <a:buNone/>
            </a:pPr>
            <a:r>
              <a:rPr lang="en" dirty="0" smtClean="0"/>
              <a:t>Police Workshop</a:t>
            </a:r>
            <a:endParaRPr lang="en" dirty="0"/>
          </a:p>
        </p:txBody>
      </p:sp>
      <p:sp>
        <p:nvSpPr>
          <p:cNvPr id="55" name="Shape 55"/>
          <p:cNvSpPr txBox="1">
            <a:spLocks noGrp="1"/>
          </p:cNvSpPr>
          <p:nvPr>
            <p:ph type="subTitle" idx="1"/>
          </p:nvPr>
        </p:nvSpPr>
        <p:spPr>
          <a:prstGeom prst="rect">
            <a:avLst/>
          </a:prstGeom>
        </p:spPr>
        <p:txBody>
          <a:bodyPr lIns="91425" tIns="91425" rIns="91425" bIns="91425" anchor="t" anchorCtr="0">
            <a:noAutofit/>
          </a:bodyPr>
          <a:lstStyle/>
          <a:p>
            <a:pPr lvl="0">
              <a:spcBef>
                <a:spcPts val="0"/>
              </a:spcBef>
              <a:buNone/>
            </a:pPr>
            <a:r>
              <a:rPr lang="en" sz="2400" dirty="0"/>
              <a:t>Organized by Officer _______</a:t>
            </a:r>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9</a:t>
            </a:fld>
            <a:endParaRPr lang="en"/>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828675"/>
            <a:ext cx="1152525" cy="1383035"/>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492</TotalTime>
  <Words>1279</Words>
  <Application>Microsoft Office PowerPoint</Application>
  <PresentationFormat>On-screen Show (16:9)</PresentationFormat>
  <Paragraphs>131</Paragraphs>
  <Slides>35</Slides>
  <Notes>33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simple-light-2</vt:lpstr>
      <vt:lpstr>Wisp</vt:lpstr>
      <vt:lpstr>Modal Verbs (Secondary)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Police Workshop</vt:lpstr>
      <vt:lpstr>Introduction</vt:lpstr>
      <vt:lpstr>Must</vt:lpstr>
      <vt:lpstr>Should </vt:lpstr>
      <vt:lpstr>Could, Might &amp; May</vt:lpstr>
      <vt:lpstr>Might have and Could have </vt:lpstr>
      <vt:lpstr>Level of certainty</vt:lpstr>
      <vt:lpstr>PowerPoint Presentation</vt:lpstr>
      <vt:lpstr>Task 1  A police report</vt:lpstr>
      <vt:lpstr>PowerPoint Presentation</vt:lpstr>
      <vt:lpstr>A police report</vt:lpstr>
      <vt:lpstr>Level of certainty</vt:lpstr>
      <vt:lpstr>Which witness sounds most certain?</vt:lpstr>
      <vt:lpstr>PowerPoint Presentation</vt:lpstr>
      <vt:lpstr>PowerPoint Presentation</vt:lpstr>
      <vt:lpstr>PowerPoint Presentation</vt:lpstr>
      <vt:lpstr>PowerPoint Presentation</vt:lpstr>
      <vt:lpstr>Put the witnesses on the scale according to how certain their evidence was.</vt:lpstr>
      <vt:lpstr>Task 3 Now, the three young boys have been arrested by the police. Think about what they want to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dc:title>
  <cp:lastModifiedBy>HKIEd</cp:lastModifiedBy>
  <cp:revision>56</cp:revision>
  <dcterms:modified xsi:type="dcterms:W3CDTF">2016-07-01T10:40:03Z</dcterms:modified>
</cp:coreProperties>
</file>