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92" r:id="rId4"/>
    <p:sldId id="296" r:id="rId5"/>
    <p:sldId id="297" r:id="rId6"/>
    <p:sldId id="298" r:id="rId7"/>
    <p:sldId id="299" r:id="rId8"/>
    <p:sldId id="287" r:id="rId9"/>
    <p:sldId id="288" r:id="rId10"/>
    <p:sldId id="300" r:id="rId11"/>
    <p:sldId id="301" r:id="rId12"/>
    <p:sldId id="307" r:id="rId13"/>
    <p:sldId id="308" r:id="rId14"/>
    <p:sldId id="310" r:id="rId15"/>
    <p:sldId id="311" r:id="rId16"/>
    <p:sldId id="312" r:id="rId17"/>
    <p:sldId id="313" r:id="rId18"/>
    <p:sldId id="309" r:id="rId19"/>
    <p:sldId id="291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50"/>
  </p:normalViewPr>
  <p:slideViewPr>
    <p:cSldViewPr snapToGrid="0" snapToObjects="1" showGuides="1">
      <p:cViewPr>
        <p:scale>
          <a:sx n="60" d="100"/>
          <a:sy n="60" d="100"/>
        </p:scale>
        <p:origin x="-1219" y="49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01173679563"/>
          <c:y val="8.5894301668920994E-2"/>
          <c:w val="0.60519765264087499"/>
          <c:h val="0.831553449156065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128067943667"/>
          <c:y val="0.19868601851851853"/>
          <c:w val="0.68724709940629314"/>
          <c:h val="0.61067351851851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280866585193841"/>
                  <c:y val="0.32153935185185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2970834840797"/>
                      <c:h val="0.101846944444444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71571597439775"/>
                  <c:y val="5.9648148148148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/>
                      <a:latin typeface="Arial Black" panose="020B0A04020102020204" pitchFamily="34" charset="0"/>
                      <a:ea typeface="Comic Sans MS" charset="0"/>
                      <a:cs typeface="Comic Sans MS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4237759486222"/>
                      <c:h val="0.103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0139531936958041"/>
                  <c:y val="-0.1029306481481481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52735119399924"/>
                  <c:y val="-8.93041666666665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49786467286104658"/>
                  <c:y val="-0.236508425925925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/>
                    <a:latin typeface="Arial Black" panose="020B0A04020102020204" pitchFamily="34" charset="0"/>
                    <a:ea typeface="Comic Sans MS" charset="0"/>
                    <a:cs typeface="Comic Sans MS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whistling</c:v>
                </c:pt>
                <c:pt idx="1">
                  <c:v>hopping</c:v>
                </c:pt>
                <c:pt idx="2">
                  <c:v>marching</c:v>
                </c:pt>
                <c:pt idx="3">
                  <c:v>laughing</c:v>
                </c:pt>
                <c:pt idx="4">
                  <c:v>skipping</c:v>
                </c:pt>
                <c:pt idx="5">
                  <c:v>dancing</c:v>
                </c:pt>
                <c:pt idx="6">
                  <c:v>clapping</c:v>
                </c:pt>
                <c:pt idx="7">
                  <c:v>roaring</c:v>
                </c:pt>
                <c:pt idx="8">
                  <c:v>giggling</c:v>
                </c:pt>
                <c:pt idx="9">
                  <c:v>snoring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15FB-02F4-194C-8943-54E73C1C829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B6F5-14A6-0E4A-8AB8-BD5323C5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DD48-E364-4841-832E-2678EE8317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7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B6F5-14A6-0E4A-8AB8-BD5323C5F24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4AA-A31B-4279-BE44-51C50187CD35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24FF-431C-42A5-96BE-2F20970B0795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837D-A0E1-4410-B3CD-2C1CC4CD9688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EB4F-6A4D-44CD-B199-9A70FB841DD7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723D-C281-4790-ADDB-560F9D916DB8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FE1-E36A-42F7-957B-0B9572532AB7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B660-2A62-4E31-83D5-B1114811EED0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5CC9-2141-40B9-8696-B5E1DB1CCC9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EDE4-E8BA-40C4-84DA-FCCBCB772DB2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5CDA-E674-469A-81C6-EB5D9ED7F6A8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6420-2F5A-4EF4-88DA-DCB3662DB06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E8C9-3489-4120-849C-0540538924C3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590800" y="6356352"/>
            <a:ext cx="3962400" cy="365125"/>
          </a:xfrm>
        </p:spPr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4089-362B-457E-B808-9DB272E113E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F255-0566-4EE6-BFED-619CA0CCDFA0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EC49-07AD-4328-8938-620FF4B34166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26E-E22C-44A1-A6C0-FD3CEB6E252F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0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C52-56A3-4EBA-8740-CAEDD8E45D8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5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B56E-71B0-4106-A242-C57A192C0EB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4D4-0EE2-4E17-98E7-0B8150560C58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10B7-EAD5-445D-B86C-617E2B01A42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C7B8-C86A-4115-9626-640A283100FB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1B83-A554-4CAC-8889-F6DD440C2BB3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4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EAB9-3733-4598-A4DC-BB6916C99834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EC22-5C87-4221-A064-53666EA4D37F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51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18D7-FC5C-4A50-ABBB-EFF07767E1E5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3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6C4-21BA-410A-AB3D-E7A9EC5D942E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8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6521-888E-4586-B7C8-2E4B696D9FB2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3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71-A838-4FBE-AE6E-72A3F1FD7EFB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E7A7-C8DF-437C-BD34-C4FE3F88251A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0C03-9D11-4545-A656-13C0671EBA67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654D-F14C-4205-B807-7A49FD75D86C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806700" y="6356352"/>
            <a:ext cx="3886200" cy="365125"/>
          </a:xfrm>
        </p:spPr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AFFF-1317-490F-86C3-F49850084856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9F2D-6AFE-4C39-9C36-FC784BE74CC6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7F1A-7AB4-4B2B-A876-F947D746E6D6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EE78-157F-475D-8E24-48CA911DE9C7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5794-3541-7747-AFB5-B151E5013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8D23-E081-4EE5-B1C0-A6A72D9E9EF3}" type="datetime1">
              <a:rPr lang="en-HK" altLang="zh-TW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209A-214E-2240-9185-243F17846D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4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95500"/>
            <a:ext cx="8350696" cy="114491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latin typeface="Comic Sans MS" panose="030F0702030302020204" pitchFamily="66" charset="0"/>
              </a:rPr>
              <a:t>Number Poems </a:t>
            </a:r>
            <a:r>
              <a:rPr lang="en-US" altLang="zh-TW" sz="3200" dirty="0" smtClean="0">
                <a:latin typeface="Comic Sans MS" panose="030F0702030302020204" pitchFamily="66" charset="0"/>
              </a:rPr>
              <a:t>(compiled by John Foster)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772400" cy="3096344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Comic Sans MS" panose="030F0702030302020204" pitchFamily="66" charset="0"/>
              </a:rPr>
              <a:t>Lesson </a:t>
            </a:r>
            <a:r>
              <a:rPr lang="en-US" altLang="zh-TW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 </a:t>
            </a:r>
            <a:r>
              <a:rPr lang="en-US" altLang="zh-TW" b="1" dirty="0">
                <a:solidFill>
                  <a:schemeClr val="tx1"/>
                </a:solidFill>
                <a:latin typeface="Comic Sans MS" panose="030F0702030302020204" pitchFamily="66" charset="0"/>
              </a:rPr>
              <a:t>– Zoo Dream</a:t>
            </a:r>
          </a:p>
          <a:p>
            <a:r>
              <a:rPr lang="en-US" altLang="zh-TW" b="1" dirty="0">
                <a:solidFill>
                  <a:schemeClr val="tx1"/>
                </a:solidFill>
                <a:latin typeface="Comic Sans MS" panose="030F0702030302020204" pitchFamily="66" charset="0"/>
              </a:rPr>
              <a:t>(by John </a:t>
            </a:r>
            <a:r>
              <a:rPr lang="en-US" altLang="zh-TW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Foster)</a:t>
            </a:r>
          </a:p>
          <a:p>
            <a:endParaRPr lang="en-US" altLang="zh-TW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Jason Ma and Jason Poon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Education University of Hong Kong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11568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47" y="1079500"/>
            <a:ext cx="2680653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3778696" cy="365125"/>
          </a:xfrm>
        </p:spPr>
        <p:txBody>
          <a:bodyPr/>
          <a:lstStyle/>
          <a:p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Supervisors: </a:t>
            </a:r>
            <a:r>
              <a:rPr lang="en-US" altLang="zh-TW" dirty="0" err="1" smtClean="0">
                <a:solidFill>
                  <a:prstClr val="black">
                    <a:tint val="75000"/>
                  </a:prstClr>
                </a:solidFill>
              </a:rPr>
              <a:t>Dr</a:t>
            </a:r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 Jackie Lee, </a:t>
            </a:r>
            <a:r>
              <a:rPr lang="en-US" altLang="zh-TW" dirty="0" err="1" smtClean="0">
                <a:solidFill>
                  <a:prstClr val="black">
                    <a:tint val="75000"/>
                  </a:prstClr>
                </a:solidFill>
              </a:rPr>
              <a:t>Dr</a:t>
            </a:r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 Rebecca Chen, </a:t>
            </a:r>
            <a:r>
              <a:rPr lang="en-US" altLang="zh-TW" dirty="0" err="1" smtClean="0">
                <a:solidFill>
                  <a:prstClr val="black">
                    <a:tint val="75000"/>
                  </a:prstClr>
                </a:solidFill>
              </a:rPr>
              <a:t>Dr</a:t>
            </a:r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 Angel Ma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83150353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2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10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83150353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3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11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34503078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4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12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34503078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5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13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34503078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6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14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34503078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7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15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83150353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8</a:t>
            </a:r>
            <a:endParaRPr lang="en-US" sz="4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16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438030" y="5202631"/>
            <a:ext cx="1572896" cy="878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One more game</a:t>
            </a:r>
            <a:endParaRPr lang="en-US" sz="230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" y="3394930"/>
            <a:ext cx="3675407" cy="32512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66494" y="487841"/>
            <a:ext cx="6587544" cy="2347889"/>
          </a:xfrm>
          <a:prstGeom prst="wedgeRoundRectCallout">
            <a:avLst>
              <a:gd name="adj1" fmla="val -37120"/>
              <a:gd name="adj2" fmla="val 8363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Comic Sans MS" charset="0"/>
                <a:ea typeface="Comic Sans MS" charset="0"/>
                <a:cs typeface="Comic Sans MS" charset="0"/>
              </a:rPr>
              <a:t>It’s activity time!  What are these people or animals doing?</a:t>
            </a:r>
            <a:endParaRPr lang="en-US" sz="3200" dirty="0">
              <a:solidFill>
                <a:sysClr val="windowText" lastClr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7407" y="4713178"/>
            <a:ext cx="422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 smtClean="0">
                <a:solidFill>
                  <a:prstClr val="black"/>
                </a:solidFill>
                <a:latin typeface="Comic Sans MS" panose="030F0702030302020204" pitchFamily="66" charset="0"/>
                <a:ea typeface="Arial Hebrew" charset="-79"/>
                <a:cs typeface="Arial Hebrew" charset="-79"/>
              </a:rPr>
              <a:t>Activity Sheet 4</a:t>
            </a:r>
            <a:endParaRPr lang="en-US" sz="3600" i="1" u="sng" dirty="0">
              <a:solidFill>
                <a:prstClr val="black"/>
              </a:solidFill>
              <a:latin typeface="Comic Sans MS" panose="030F0702030302020204" pitchFamily="66" charset="0"/>
              <a:ea typeface="Arial Hebrew" charset="-79"/>
              <a:cs typeface="Arial Hebrew" charset="-79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17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1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altLang="zh-TW" sz="3000" dirty="0">
                <a:latin typeface="Comic Sans MS" panose="030F0702030302020204" pitchFamily="66" charset="0"/>
              </a:rPr>
              <a:t>Look at the pictures carefully.  What are they doing?  Finish the sentences with the verbs below.</a:t>
            </a:r>
            <a:endParaRPr lang="zh-TW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18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16235"/>
              </p:ext>
            </p:extLst>
          </p:nvPr>
        </p:nvGraphicFramePr>
        <p:xfrm>
          <a:off x="892204" y="3749199"/>
          <a:ext cx="7591616" cy="1327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162"/>
                <a:gridCol w="1518162"/>
                <a:gridCol w="1518162"/>
                <a:gridCol w="1518162"/>
                <a:gridCol w="1518968"/>
              </a:tblGrid>
              <a:tr h="663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whistling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hopping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marching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laughing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skipping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dancing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clapping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roaring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giggling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snoring</a:t>
                      </a:r>
                      <a:endParaRPr lang="zh-TW" sz="255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1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19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3148"/>
            <a:ext cx="1941129" cy="207246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93" y="3925613"/>
            <a:ext cx="3071812" cy="2029592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837794" y="1960179"/>
            <a:ext cx="5677556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1.  What 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the monkey 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It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7352" y="4115347"/>
            <a:ext cx="5677556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PMingLiU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Ivan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He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14799" y="2816773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22528" y="2824989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laughing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6869" y="4988372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64598" y="4996588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snoring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" y="3168868"/>
            <a:ext cx="3675407" cy="292021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35572" y="551794"/>
            <a:ext cx="8118467" cy="1663706"/>
          </a:xfrm>
          <a:prstGeom prst="wedgeRoundRectCallout">
            <a:avLst>
              <a:gd name="adj1" fmla="val -31488"/>
              <a:gd name="adj2" fmla="val 1004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ysClr val="windowText" lastClr="000000"/>
                </a:solidFill>
                <a:latin typeface="Comic Sans MS" charset="0"/>
                <a:ea typeface="Comic Sans MS" charset="0"/>
                <a:cs typeface="Comic Sans MS" charset="0"/>
              </a:rPr>
              <a:t>Do you still remember the actions?  Let’s read the poem!</a:t>
            </a:r>
            <a:endParaRPr lang="en-US" sz="3600" dirty="0">
              <a:solidFill>
                <a:sysClr val="windowText" lastClr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1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37794" y="1960179"/>
            <a:ext cx="5677556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PMingLiU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the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lion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It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7351" y="4115347"/>
            <a:ext cx="6327227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PMingLiU"/>
              </a:rPr>
              <a:t>4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are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students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They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"/>
          <a:stretch/>
        </p:blipFill>
        <p:spPr bwMode="auto">
          <a:xfrm>
            <a:off x="628650" y="1920765"/>
            <a:ext cx="2051488" cy="2083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6413891" y="4115347"/>
            <a:ext cx="2337942" cy="1796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097793" y="4988372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5522" y="4996588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clapping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30211" y="2828259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37940" y="2836475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roaring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1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21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37794" y="1960179"/>
            <a:ext cx="5677556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PMingLiU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Ron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He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7351" y="4115347"/>
            <a:ext cx="6327227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PMingLiU"/>
              </a:rPr>
              <a:t>6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Wilson do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He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0" y="1960179"/>
            <a:ext cx="1580044" cy="2135527"/>
          </a:xfrm>
          <a:prstGeom prst="rect">
            <a:avLst/>
          </a:prstGeom>
        </p:spPr>
      </p:pic>
      <p:pic>
        <p:nvPicPr>
          <p:cNvPr id="13" name="圖片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/>
        </p:blipFill>
        <p:spPr bwMode="auto">
          <a:xfrm>
            <a:off x="6684578" y="3864062"/>
            <a:ext cx="1896561" cy="215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756869" y="4988372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64598" y="4996588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giggling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229097" y="2836710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36826" y="2844926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whistling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1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22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37793" y="1960179"/>
            <a:ext cx="6085489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PMingLiU"/>
              </a:rPr>
              <a:t>7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are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the musicians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They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7351" y="4115347"/>
            <a:ext cx="6327227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PMingLiU"/>
              </a:rPr>
              <a:t>8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Ben do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He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1" name="圖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0" y="2086303"/>
            <a:ext cx="2480443" cy="1870842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8" y="3892700"/>
            <a:ext cx="1425126" cy="214132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756869" y="4988372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64598" y="4996588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skipping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571012" y="2820943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78741" y="2829159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marching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1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23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37794" y="1960179"/>
            <a:ext cx="5677556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PMingLiU"/>
              </a:rPr>
              <a:t>9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 What 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is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Amy 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do</a:t>
            </a:r>
            <a:r>
              <a:rPr lang="en-US" sz="2800" b="1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She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57351" y="4115347"/>
            <a:ext cx="6327227" cy="1650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PMingLiU"/>
              </a:rPr>
              <a:t>10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. What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are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Cindy and Dan do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ing</a:t>
            </a:r>
            <a:r>
              <a:rPr lang="en-US" sz="2800" dirty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?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omic Sans MS"/>
                <a:ea typeface="PMingLiU"/>
              </a:rPr>
              <a:t>   They _____ ___________.</a:t>
            </a:r>
            <a:endParaRPr lang="zh-TW" sz="2800" dirty="0">
              <a:solidFill>
                <a:srgbClr val="000000"/>
              </a:solidFill>
              <a:effectLst/>
              <a:latin typeface="Arial"/>
              <a:ea typeface="PMingLiU"/>
            </a:endParaRPr>
          </a:p>
        </p:txBody>
      </p:sp>
      <p:pic>
        <p:nvPicPr>
          <p:cNvPr id="11" name="圖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" y="1694288"/>
            <a:ext cx="2107805" cy="2422635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28" y="3909179"/>
            <a:ext cx="1659211" cy="199939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398332" y="2801007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06061" y="2809223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hopping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87955" y="4988372"/>
            <a:ext cx="9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495684" y="4996588"/>
            <a:ext cx="19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dancing</a:t>
            </a:r>
            <a:endParaRPr lang="zh-TW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2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altLang="zh-TW" sz="3000" dirty="0">
                <a:latin typeface="Comic Sans MS" panose="030F0702030302020204" pitchFamily="66" charset="0"/>
              </a:rPr>
              <a:t>Choose a body action from the poem.  Draw the action and write a sentence.</a:t>
            </a:r>
            <a:endParaRPr lang="zh-TW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9216"/>
              </p:ext>
            </p:extLst>
          </p:nvPr>
        </p:nvGraphicFramePr>
        <p:xfrm>
          <a:off x="892204" y="3749199"/>
          <a:ext cx="7591616" cy="1327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162"/>
                <a:gridCol w="1518162"/>
                <a:gridCol w="1518162"/>
                <a:gridCol w="1518162"/>
                <a:gridCol w="1518968"/>
              </a:tblGrid>
              <a:tr h="663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whistling</a:t>
                      </a:r>
                      <a:endParaRPr lang="zh-TW" sz="255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hopping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marching</a:t>
                      </a:r>
                      <a:endParaRPr lang="zh-TW" sz="255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laughing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skipping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dancing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clapping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roaring</a:t>
                      </a:r>
                      <a:endParaRPr lang="zh-TW" sz="255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giggling</a:t>
                      </a:r>
                      <a:endParaRPr lang="zh-TW" sz="255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5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snoring</a:t>
                      </a:r>
                      <a:endParaRPr lang="zh-TW" sz="255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2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altLang="zh-TW" sz="3000" dirty="0" smtClean="0">
                <a:latin typeface="Comic Sans MS" panose="030F0702030302020204" pitchFamily="66" charset="0"/>
              </a:rPr>
              <a:t>Let’s watch a video about action verbs!</a:t>
            </a:r>
            <a:endParaRPr lang="zh-TW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25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28" y="2774727"/>
            <a:ext cx="4561533" cy="309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74769" y="6039972"/>
            <a:ext cx="6229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0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https://www.youtube.com/watch?v=4c6FyuetSVo</a:t>
            </a:r>
            <a:endParaRPr lang="zh-TW" altLang="en-US" sz="2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9374" y="3056305"/>
            <a:ext cx="3347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3000" i="1" dirty="0">
                <a:latin typeface="Comic Sans MS" panose="030F0702030302020204" pitchFamily="66" charset="0"/>
              </a:rPr>
              <a:t>Kids vocabulary </a:t>
            </a:r>
            <a:r>
              <a:rPr lang="en-GB" altLang="zh-TW" sz="3000" i="1" dirty="0" smtClean="0">
                <a:latin typeface="Comic Sans MS" panose="030F0702030302020204" pitchFamily="66" charset="0"/>
              </a:rPr>
              <a:t>– </a:t>
            </a:r>
            <a:br>
              <a:rPr lang="en-GB" altLang="zh-TW" sz="3000" i="1" dirty="0" smtClean="0">
                <a:latin typeface="Comic Sans MS" panose="030F0702030302020204" pitchFamily="66" charset="0"/>
              </a:rPr>
            </a:br>
            <a:r>
              <a:rPr lang="en-GB" altLang="zh-TW" sz="3000" i="1" dirty="0" smtClean="0">
                <a:latin typeface="Comic Sans MS" panose="030F0702030302020204" pitchFamily="66" charset="0"/>
              </a:rPr>
              <a:t>Action </a:t>
            </a:r>
            <a:r>
              <a:rPr lang="en-GB" altLang="zh-TW" sz="3000" i="1" dirty="0">
                <a:latin typeface="Comic Sans MS" panose="030F0702030302020204" pitchFamily="66" charset="0"/>
              </a:rPr>
              <a:t>Verbs</a:t>
            </a:r>
            <a:endParaRPr lang="zh-TW" altLang="en-US" sz="3000" i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200" b="1" dirty="0" smtClean="0">
                <a:latin typeface="Comic Sans MS" panose="030F0702030302020204" pitchFamily="66" charset="0"/>
              </a:rPr>
              <a:t>Activity 2</a:t>
            </a:r>
            <a:endParaRPr lang="zh-TW" altLang="en-US" sz="4200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5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zh-TW" sz="3000" dirty="0">
                <a:latin typeface="Comic Sans MS" panose="030F0702030302020204" pitchFamily="66" charset="0"/>
              </a:rPr>
              <a:t>Do you know other body actions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?</a:t>
            </a:r>
          </a:p>
          <a:p>
            <a:pPr lvl="0">
              <a:lnSpc>
                <a:spcPct val="110000"/>
              </a:lnSpc>
            </a:pPr>
            <a:endParaRPr lang="en-GB" altLang="zh-TW" sz="3000" dirty="0">
              <a:latin typeface="Comic Sans MS" panose="030F0702030302020204" pitchFamily="66" charset="0"/>
            </a:endParaRPr>
          </a:p>
          <a:p>
            <a:pPr lvl="0">
              <a:lnSpc>
                <a:spcPct val="110000"/>
              </a:lnSpc>
            </a:pPr>
            <a:r>
              <a:rPr lang="en-GB" altLang="zh-TW" sz="3000" dirty="0" smtClean="0">
                <a:latin typeface="Comic Sans MS" panose="030F0702030302020204" pitchFamily="66" charset="0"/>
              </a:rPr>
              <a:t>Draw </a:t>
            </a:r>
            <a:r>
              <a:rPr lang="en-GB" altLang="zh-TW" sz="3000" dirty="0">
                <a:latin typeface="Comic Sans MS" panose="030F0702030302020204" pitchFamily="66" charset="0"/>
              </a:rPr>
              <a:t>two actions and write a sentence for each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pPr lvl="0">
              <a:lnSpc>
                <a:spcPct val="110000"/>
              </a:lnSpc>
            </a:pPr>
            <a:endParaRPr lang="en-GB" altLang="zh-TW" sz="3000" dirty="0">
              <a:latin typeface="Comic Sans MS" panose="030F0702030302020204" pitchFamily="66" charset="0"/>
            </a:endParaRPr>
          </a:p>
          <a:p>
            <a:pPr lvl="0">
              <a:lnSpc>
                <a:spcPct val="110000"/>
              </a:lnSpc>
            </a:pPr>
            <a:r>
              <a:rPr lang="en-GB" altLang="zh-TW" sz="3000" dirty="0" smtClean="0">
                <a:latin typeface="Comic Sans MS" panose="030F0702030302020204" pitchFamily="66" charset="0"/>
              </a:rPr>
              <a:t>You may use verbs you already know or verbs you have just learnt in the video.</a:t>
            </a:r>
            <a:endParaRPr lang="zh-TW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26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3"/>
            <a:ext cx="3962400" cy="3518222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 dreamed I went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to the zoo one day.</a:t>
            </a:r>
            <a:b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All the animals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came out to play.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There were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ten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w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hales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whistling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nine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ippos </a:t>
            </a:r>
            <a:r>
              <a:rPr lang="en-US" sz="24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hopping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ight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m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onkeys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marching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262173" y="3648657"/>
            <a:ext cx="1536649" cy="926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9" y="4436"/>
            <a:ext cx="965718" cy="1048405"/>
          </a:xfrm>
          <a:prstGeom prst="rect">
            <a:avLst/>
          </a:prstGeom>
        </p:spPr>
      </p:pic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37" y="171602"/>
            <a:ext cx="1186015" cy="118601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45" y="309212"/>
            <a:ext cx="965718" cy="104840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11" y="-147988"/>
            <a:ext cx="965718" cy="104840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1" y="908834"/>
            <a:ext cx="965718" cy="104840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7" y="1213610"/>
            <a:ext cx="965718" cy="1048405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43" y="756410"/>
            <a:ext cx="965718" cy="1048405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3" y="1769344"/>
            <a:ext cx="965718" cy="104840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09" y="2074120"/>
            <a:ext cx="965718" cy="1048405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75" y="1616920"/>
            <a:ext cx="965718" cy="1048405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4" y1="87698" x2="89338" y2="64881"/>
                        <a14:foregroundMark x1="51535" y1="91071" x2="87076" y2="73810"/>
                        <a14:foregroundMark x1="57027" y1="33135" x2="60420" y2="34722"/>
                        <a14:foregroundMark x1="59935" y1="26587" x2="61712" y2="27381"/>
                        <a14:foregroundMark x1="54443" y1="73810" x2="90145" y2="57540"/>
                        <a14:foregroundMark x1="92569" y1="21429" x2="92569" y2="31548"/>
                        <a14:foregroundMark x1="87237" y1="39484" x2="87237" y2="4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79" y="2448209"/>
            <a:ext cx="965718" cy="1048405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1409120" y="3274569"/>
            <a:ext cx="1536649" cy="926371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1498457" y="4505026"/>
            <a:ext cx="1536649" cy="926371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348024" y="4879115"/>
            <a:ext cx="1536649" cy="926371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1806709" y="5486130"/>
            <a:ext cx="1536649" cy="926371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252146" y="5779586"/>
            <a:ext cx="1536649" cy="926371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3315428" y="5893164"/>
            <a:ext cx="1536649" cy="926371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5001721" y="5781286"/>
            <a:ext cx="1536649" cy="926371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3" y1="88288" x2="18941" y2="92342"/>
                        <a14:foregroundMark x1="94297" y1="77477" x2="89817" y2="69369"/>
                        <a14:foregroundMark x1="95316" y1="66667" x2="88187" y2="66667"/>
                        <a14:foregroundMark x1="88187" y1="72072" x2="54786" y2="36036"/>
                        <a14:foregroundMark x1="61303" y1="38739" x2="74745" y2="43694"/>
                        <a14:foregroundMark x1="76986" y1="47297" x2="86151" y2="66216"/>
                        <a14:foregroundMark x1="38086" y1="18018" x2="49084" y2="32883"/>
                        <a14:foregroundMark x1="29735" y1="14865" x2="18737" y2="28829"/>
                        <a14:foregroundMark x1="16497" y1="44595" x2="611" y2="61261"/>
                        <a14:foregroundMark x1="95927" y1="67117" x2="97149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725">
            <a:off x="6534690" y="5525877"/>
            <a:ext cx="1536649" cy="92637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12" y="459833"/>
            <a:ext cx="1186015" cy="118601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87" y="1481112"/>
            <a:ext cx="1186015" cy="118601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2" y="1769343"/>
            <a:ext cx="1186015" cy="118601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97" y="2817749"/>
            <a:ext cx="1186015" cy="1186015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72" y="3105980"/>
            <a:ext cx="1186015" cy="1186015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61" y="4156285"/>
            <a:ext cx="1186015" cy="11860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36" y="4444516"/>
            <a:ext cx="1186015" cy="1186015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647215" y="340744"/>
            <a:ext cx="5849571" cy="866762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The Zoo Dream </a:t>
            </a:r>
            <a:endParaRPr lang="en-US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5837" y="3888954"/>
            <a:ext cx="1023271" cy="310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24592" y="4268108"/>
            <a:ext cx="1023271" cy="310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63897" y="4637498"/>
            <a:ext cx="1070712" cy="310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603">
            <a:off x="1107009" y="4427067"/>
            <a:ext cx="1201091" cy="12457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507" y="2502612"/>
            <a:ext cx="5584371" cy="204812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seven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ions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laughing</a:t>
            </a: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six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nakes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skipping</a:t>
            </a: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five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onkeys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dancing</a:t>
            </a:r>
            <a:r>
              <a:rPr lang="en-US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" y="3352618"/>
            <a:ext cx="851340" cy="1120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944">
            <a:off x="6783485" y="462188"/>
            <a:ext cx="1232584" cy="1321230"/>
          </a:xfrm>
          <a:prstGeom prst="rect">
            <a:avLst/>
          </a:prstGeom>
        </p:spPr>
      </p:pic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603">
            <a:off x="2236568" y="5203423"/>
            <a:ext cx="1201091" cy="124579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603">
            <a:off x="3540228" y="5203423"/>
            <a:ext cx="1201091" cy="1245797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603">
            <a:off x="4950517" y="5203422"/>
            <a:ext cx="1201091" cy="1245797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603">
            <a:off x="6254177" y="5203422"/>
            <a:ext cx="1201091" cy="124579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603">
            <a:off x="7780421" y="4852736"/>
            <a:ext cx="1201091" cy="1245797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944">
            <a:off x="7802183" y="1087555"/>
            <a:ext cx="1232584" cy="1321230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944">
            <a:off x="7248079" y="2370218"/>
            <a:ext cx="1232584" cy="1321230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944">
            <a:off x="5728794" y="1087554"/>
            <a:ext cx="1232584" cy="132123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944">
            <a:off x="6873368" y="3770388"/>
            <a:ext cx="1232584" cy="1321230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27" y="3062365"/>
            <a:ext cx="851340" cy="1120420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0" y="2148839"/>
            <a:ext cx="851340" cy="112042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6" y="1858586"/>
            <a:ext cx="851340" cy="112042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738166"/>
            <a:ext cx="851340" cy="112042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80" y="447913"/>
            <a:ext cx="851340" cy="1120420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69" y="1317593"/>
            <a:ext cx="851340" cy="112042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647215" y="340744"/>
            <a:ext cx="5849571" cy="866762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The Zoo Dream Chant</a:t>
            </a:r>
            <a:endParaRPr lang="en-US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67151" y="2648823"/>
            <a:ext cx="1798623" cy="516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1824" y="3230599"/>
            <a:ext cx="1798623" cy="579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5775" y="3867944"/>
            <a:ext cx="1457122" cy="516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765" y1="8681" x2="18235" y2="1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66">
            <a:off x="7078717" y="4595125"/>
            <a:ext cx="1736824" cy="1961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5822" y="985804"/>
            <a:ext cx="1113233" cy="2005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8" y="4658319"/>
            <a:ext cx="1678024" cy="124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" y="112144"/>
            <a:ext cx="1173224" cy="1958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010" y="2326699"/>
            <a:ext cx="5404757" cy="1969961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four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rocodiles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clapping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three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r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hinos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roaring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two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g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iraffes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giggling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and one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eal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snoring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!</a:t>
            </a:r>
            <a:endParaRPr lang="en-US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0150" y="1891949"/>
            <a:ext cx="1113233" cy="2005073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08" y="5413562"/>
            <a:ext cx="1678024" cy="124173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3" y="5229631"/>
            <a:ext cx="1678024" cy="124173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4" y="228119"/>
            <a:ext cx="1173224" cy="195877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" y="2518716"/>
            <a:ext cx="1173224" cy="195877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27" y="1649982"/>
            <a:ext cx="1173224" cy="195877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647215" y="340744"/>
            <a:ext cx="5849571" cy="866762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The Zoo Dream Chant</a:t>
            </a:r>
            <a:endParaRPr lang="en-US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4363" y="2446904"/>
            <a:ext cx="1517449" cy="516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45798" y="2990877"/>
            <a:ext cx="1319408" cy="50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45799" y="3546073"/>
            <a:ext cx="1319408" cy="516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06935" y="4114412"/>
            <a:ext cx="1270135" cy="516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4" y="2914559"/>
            <a:ext cx="2957580" cy="299750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45931" y="945055"/>
            <a:ext cx="8008107" cy="1388253"/>
          </a:xfrm>
          <a:prstGeom prst="wedgeRoundRectCallout">
            <a:avLst>
              <a:gd name="adj1" fmla="val -37120"/>
              <a:gd name="adj2" fmla="val 8363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ysClr val="windowText" lastClr="000000"/>
                </a:solidFill>
                <a:latin typeface="Comic Sans MS" charset="0"/>
                <a:ea typeface="Comic Sans MS" charset="0"/>
                <a:cs typeface="Comic Sans MS" charset="0"/>
              </a:rPr>
              <a:t>Students, do you remember the actions?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" y="3168868"/>
            <a:ext cx="3675407" cy="292021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66494" y="1268680"/>
            <a:ext cx="6587544" cy="1404019"/>
          </a:xfrm>
          <a:prstGeom prst="wedgeRoundRectCallout">
            <a:avLst>
              <a:gd name="adj1" fmla="val -37120"/>
              <a:gd name="adj2" fmla="val 8363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ysClr val="windowText" lastClr="000000"/>
                </a:solidFill>
                <a:latin typeface="Comic Sans MS" charset="0"/>
                <a:ea typeface="Comic Sans MS" charset="0"/>
                <a:cs typeface="Comic Sans MS" charset="0"/>
              </a:rPr>
              <a:t>Let’s play a game!</a:t>
            </a:r>
            <a:endParaRPr lang="en-US" sz="3600" dirty="0">
              <a:solidFill>
                <a:sysClr val="windowText" lastClr="0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fld>
            <a:endParaRPr lang="zh-TW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93248097"/>
              </p:ext>
            </p:extLst>
          </p:nvPr>
        </p:nvGraphicFramePr>
        <p:xfrm>
          <a:off x="2057400" y="2434519"/>
          <a:ext cx="5029200" cy="457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38203" y="1843972"/>
            <a:ext cx="8467595" cy="2554634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3426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TW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Lucky</a:t>
            </a:r>
            <a:r>
              <a:rPr lang="zh-TW" altLang="en-US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 </a:t>
            </a:r>
            <a:r>
              <a:rPr lang="en-US" altLang="zh-TW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Wheel</a:t>
            </a:r>
            <a:r>
              <a:rPr lang="zh-TW" altLang="en-US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 </a:t>
            </a:r>
            <a:r>
              <a:rPr lang="en-US" altLang="zh-TW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of</a:t>
            </a:r>
            <a:r>
              <a:rPr lang="zh-TW" altLang="en-US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 </a:t>
            </a:r>
            <a:r>
              <a:rPr lang="en-US" altLang="zh-TW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Action</a:t>
            </a:r>
            <a:r>
              <a:rPr lang="zh-TW" altLang="en-US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 </a:t>
            </a:r>
            <a:r>
              <a:rPr lang="en-US" altLang="zh-TW" sz="96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  <a:ea typeface="Bernard MT Condensed" charset="0"/>
                <a:cs typeface="Adobe Devanagari" panose="02040503050201020203" pitchFamily="18" charset="0"/>
              </a:rPr>
              <a:t>Verbs</a:t>
            </a:r>
            <a:endParaRPr lang="en-US" sz="9600" dirty="0">
              <a:solidFill>
                <a:prstClr val="black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Bernard MT Condensed" panose="02050806060905020404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8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389590"/>
              </p:ext>
            </p:extLst>
          </p:nvPr>
        </p:nvGraphicFramePr>
        <p:xfrm>
          <a:off x="-226328" y="-1971000"/>
          <a:ext cx="9596656" cy="10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2686512" y="3212751"/>
            <a:ext cx="3561118" cy="418642"/>
          </a:xfrm>
          <a:prstGeom prst="rightArrow">
            <a:avLst>
              <a:gd name="adj1" fmla="val 0"/>
              <a:gd name="adj2" fmla="val 1513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9367" y="270457"/>
            <a:ext cx="241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Round </a:t>
            </a:r>
            <a:r>
              <a:rPr lang="en-US" sz="4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Comic Sans MS" panose="030F0702030302020204" pitchFamily="66" charset="0"/>
                <a:ea typeface="Arial Hebrew" charset="-79"/>
                <a:cs typeface="Arial Hebrew" charset="-79"/>
              </a:rPr>
              <a:t>1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Comic Sans MS" panose="030F0702030302020204" pitchFamily="66" charset="0"/>
              </a:rPr>
              <a:pPr/>
              <a:t>9</a:t>
            </a:fld>
            <a:endParaRPr lang="zh-TW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Supervisors: Dr Jackie Lee, Dr Rebecca Chen, Dr Angel Ma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428</TotalTime>
  <Words>815</Words>
  <Application>Microsoft Office PowerPoint</Application>
  <PresentationFormat>On-screen Show (4:3)</PresentationFormat>
  <Paragraphs>221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佈景主題</vt:lpstr>
      <vt:lpstr>1_Office Theme</vt:lpstr>
      <vt:lpstr>Office Theme</vt:lpstr>
      <vt:lpstr>Number Poems (compiled by John Foster)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Activity 1</vt:lpstr>
      <vt:lpstr>Activity 1</vt:lpstr>
      <vt:lpstr>Activity 1</vt:lpstr>
      <vt:lpstr>Activity 1</vt:lpstr>
      <vt:lpstr>Activity 1</vt:lpstr>
      <vt:lpstr>Activity 2</vt:lpstr>
      <vt:lpstr>Activity 2</vt:lpstr>
      <vt:lpstr>Activity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MA, SHIU KUK 11061231</dc:creator>
  <cp:lastModifiedBy>HKIEd</cp:lastModifiedBy>
  <cp:revision>38</cp:revision>
  <dcterms:created xsi:type="dcterms:W3CDTF">2017-03-11T08:02:31Z</dcterms:created>
  <dcterms:modified xsi:type="dcterms:W3CDTF">2017-05-11T13:44:34Z</dcterms:modified>
</cp:coreProperties>
</file>