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68" r:id="rId20"/>
    <p:sldId id="269" r:id="rId21"/>
    <p:sldId id="270" r:id="rId22"/>
  </p:sldIdLst>
  <p:sldSz cx="9144000" cy="5143500" type="screen16x9"/>
  <p:notesSz cx="6858000" cy="9144000"/>
  <p:embeddedFontLst>
    <p:embeddedFont>
      <p:font typeface="Montserrat" panose="020B0604020202020204" charset="0"/>
      <p:regular r:id="rId24"/>
      <p:bold r:id="rId25"/>
    </p:embeddedFont>
    <p:embeddedFont>
      <p:font typeface="Oswald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F6C319-4AB2-4031-A642-C76F35A82A78}">
  <a:tblStyle styleId="{92F6C319-4AB2-4031-A642-C76F35A82A7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2" y="3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8522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9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11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76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13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15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047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86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73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25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59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5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36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73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65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1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zh-TW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IL5mFH5y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272242" y="915566"/>
            <a:ext cx="8455500" cy="19442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Object pronouns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3219822"/>
            <a:ext cx="61926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Siu, Ka </a:t>
            </a:r>
            <a:r>
              <a:rPr lang="en-US" sz="2400" dirty="0" smtClean="0"/>
              <a:t>Ka</a:t>
            </a:r>
            <a:r>
              <a:rPr lang="en-US" sz="2400" dirty="0" smtClean="0"/>
              <a:t> Katy; Yeung, Ching Yee Annie; </a:t>
            </a:r>
            <a:r>
              <a:rPr lang="en-US" sz="2400" dirty="0" smtClean="0"/>
              <a:t>Lee,</a:t>
            </a:r>
            <a:r>
              <a:rPr lang="en-US" sz="2400" dirty="0" smtClean="0"/>
              <a:t> Fung King Jackie</a:t>
            </a:r>
          </a:p>
          <a:p>
            <a:pPr algn="ctr"/>
            <a:r>
              <a:rPr lang="en-US" sz="2000" dirty="0" smtClean="0"/>
              <a:t>The Education University of Hong Kong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Shape 136"/>
          <p:cNvGraphicFramePr/>
          <p:nvPr/>
        </p:nvGraphicFramePr>
        <p:xfrm>
          <a:off x="721200" y="957525"/>
          <a:ext cx="7701600" cy="3840270"/>
        </p:xfrm>
        <a:graphic>
          <a:graphicData uri="http://schemas.openxmlformats.org/drawingml/2006/table">
            <a:tbl>
              <a:tblPr>
                <a:noFill/>
                <a:tableStyleId>{92F6C319-4AB2-4031-A642-C76F35A82A78}</a:tableStyleId>
              </a:tblPr>
              <a:tblGrid>
                <a:gridCol w="3850800"/>
                <a:gridCol w="3850800"/>
              </a:tblGrid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I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You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We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45833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They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He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She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It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7" name="Shape 137"/>
          <p:cNvSpPr txBox="1"/>
          <p:nvPr/>
        </p:nvSpPr>
        <p:spPr>
          <a:xfrm>
            <a:off x="4704425" y="957525"/>
            <a:ext cx="1223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u="sng">
                <a:solidFill>
                  <a:srgbClr val="9900FF"/>
                </a:solidFill>
              </a:rPr>
              <a:t>me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704425" y="1533325"/>
            <a:ext cx="1223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u="sng">
                <a:solidFill>
                  <a:srgbClr val="9900FF"/>
                </a:solidFill>
              </a:rPr>
              <a:t>you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704425" y="2109125"/>
            <a:ext cx="1223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u="sng">
                <a:solidFill>
                  <a:srgbClr val="9900FF"/>
                </a:solidFill>
              </a:rPr>
              <a:t>us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704425" y="2629125"/>
            <a:ext cx="1223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u="sng">
                <a:solidFill>
                  <a:srgbClr val="9900FF"/>
                </a:solidFill>
              </a:rPr>
              <a:t>them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704425" y="3149125"/>
            <a:ext cx="1223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u="sng">
                <a:solidFill>
                  <a:srgbClr val="9900FF"/>
                </a:solidFill>
              </a:rPr>
              <a:t>him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704425" y="3669125"/>
            <a:ext cx="1223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u="sng">
                <a:solidFill>
                  <a:srgbClr val="9900FF"/>
                </a:solidFill>
              </a:rPr>
              <a:t>her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704425" y="4300725"/>
            <a:ext cx="1223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u="sng">
                <a:solidFill>
                  <a:srgbClr val="9900FF"/>
                </a:solidFill>
              </a:rPr>
              <a:t>it</a:t>
            </a:r>
          </a:p>
        </p:txBody>
      </p:sp>
      <p:sp>
        <p:nvSpPr>
          <p:cNvPr id="144" name="Shape 144"/>
          <p:cNvSpPr/>
          <p:nvPr/>
        </p:nvSpPr>
        <p:spPr>
          <a:xfrm>
            <a:off x="2007224" y="2079350"/>
            <a:ext cx="2556090" cy="1474037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2400" b="1">
                <a:solidFill>
                  <a:srgbClr val="0000FF"/>
                </a:solidFill>
              </a:rPr>
              <a:t>Subject</a:t>
            </a:r>
          </a:p>
        </p:txBody>
      </p:sp>
      <p:sp>
        <p:nvSpPr>
          <p:cNvPr id="145" name="Shape 145"/>
          <p:cNvSpPr/>
          <p:nvPr/>
        </p:nvSpPr>
        <p:spPr>
          <a:xfrm>
            <a:off x="5866700" y="2099400"/>
            <a:ext cx="2556089" cy="1474037"/>
          </a:xfrm>
          <a:prstGeom prst="irregularSeal1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2400" b="1">
                <a:solidFill>
                  <a:srgbClr val="0000FF"/>
                </a:solidFill>
              </a:rPr>
              <a:t>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10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We use a subject pronoun to refer to </a:t>
            </a:r>
            <a:r>
              <a:rPr lang="en-US" altLang="zh-TW" dirty="0" smtClean="0"/>
              <a:t>the</a:t>
            </a:r>
            <a:r>
              <a:rPr lang="zh-TW" dirty="0" smtClean="0"/>
              <a:t> </a:t>
            </a:r>
            <a:r>
              <a:rPr lang="zh-TW" dirty="0"/>
              <a:t>subject.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600" b="1" dirty="0">
                <a:solidFill>
                  <a:srgbClr val="FF0000"/>
                </a:solidFill>
                <a:latin typeface="+mn-lt"/>
              </a:rPr>
              <a:t>He</a:t>
            </a:r>
            <a:r>
              <a:rPr lang="zh-TW" sz="2400" dirty="0">
                <a:latin typeface="+mn-lt"/>
              </a:rPr>
              <a:t> </a:t>
            </a:r>
            <a:r>
              <a:rPr lang="zh-TW" sz="2400" dirty="0" smtClean="0">
                <a:latin typeface="+mn-lt"/>
              </a:rPr>
              <a:t>doesn</a:t>
            </a:r>
            <a:r>
              <a:rPr lang="en-US" altLang="zh-TW" sz="2400" dirty="0" smtClean="0">
                <a:latin typeface="+mn-lt"/>
              </a:rPr>
              <a:t>’</a:t>
            </a:r>
            <a:r>
              <a:rPr lang="zh-TW" sz="2400" dirty="0" smtClean="0">
                <a:latin typeface="+mn-lt"/>
              </a:rPr>
              <a:t>t </a:t>
            </a:r>
            <a:r>
              <a:rPr lang="zh-TW" sz="2400" dirty="0">
                <a:latin typeface="+mn-lt"/>
              </a:rPr>
              <a:t>know </a:t>
            </a:r>
            <a:r>
              <a:rPr lang="zh-TW" sz="2400" b="1" dirty="0">
                <a:solidFill>
                  <a:srgbClr val="FF0000"/>
                </a:solidFill>
                <a:latin typeface="+mn-lt"/>
              </a:rPr>
              <a:t>her </a:t>
            </a:r>
            <a:r>
              <a:rPr lang="zh-TW" sz="2400" dirty="0">
                <a:latin typeface="+mn-lt"/>
              </a:rPr>
              <a:t>very well. 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550" y="1322075"/>
            <a:ext cx="316230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31225" y="2016625"/>
            <a:ext cx="1458600" cy="572700"/>
          </a:xfrm>
          <a:prstGeom prst="wedgeRoundRectCallout">
            <a:avLst>
              <a:gd name="adj1" fmla="val 4840"/>
              <a:gd name="adj2" fmla="val -8012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Subject</a:t>
            </a:r>
          </a:p>
        </p:txBody>
      </p:sp>
      <p:sp>
        <p:nvSpPr>
          <p:cNvPr id="154" name="Shape 154"/>
          <p:cNvSpPr/>
          <p:nvPr/>
        </p:nvSpPr>
        <p:spPr>
          <a:xfrm>
            <a:off x="1928750" y="2016625"/>
            <a:ext cx="867000" cy="572700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Verb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11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We use an object pronoun to refer to an object.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2968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600" b="1" dirty="0">
                <a:solidFill>
                  <a:srgbClr val="FF0000"/>
                </a:solidFill>
                <a:latin typeface="+mn-lt"/>
              </a:rPr>
              <a:t>He</a:t>
            </a:r>
            <a:r>
              <a:rPr lang="zh-TW" sz="2400" dirty="0">
                <a:latin typeface="+mn-lt"/>
              </a:rPr>
              <a:t> </a:t>
            </a:r>
            <a:r>
              <a:rPr lang="zh-TW" sz="2400" dirty="0" smtClean="0">
                <a:latin typeface="+mn-lt"/>
              </a:rPr>
              <a:t>doesn</a:t>
            </a:r>
            <a:r>
              <a:rPr lang="en-US" altLang="zh-TW" sz="2400" dirty="0" smtClean="0">
                <a:latin typeface="+mn-lt"/>
              </a:rPr>
              <a:t>’</a:t>
            </a:r>
            <a:r>
              <a:rPr lang="zh-TW" sz="2400" dirty="0" smtClean="0">
                <a:latin typeface="+mn-lt"/>
              </a:rPr>
              <a:t>t </a:t>
            </a:r>
            <a:r>
              <a:rPr lang="zh-TW" sz="2400" dirty="0">
                <a:latin typeface="+mn-lt"/>
              </a:rPr>
              <a:t>know </a:t>
            </a:r>
            <a:r>
              <a:rPr lang="zh-TW" sz="2400" b="1" dirty="0">
                <a:solidFill>
                  <a:srgbClr val="FF0000"/>
                </a:solidFill>
                <a:latin typeface="+mn-lt"/>
              </a:rPr>
              <a:t>her </a:t>
            </a:r>
            <a:r>
              <a:rPr lang="zh-TW" sz="2400" dirty="0">
                <a:latin typeface="+mn-lt"/>
              </a:rPr>
              <a:t>very well.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550" y="1431850"/>
            <a:ext cx="316230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1599450" y="2095050"/>
            <a:ext cx="867000" cy="572700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Verb</a:t>
            </a:r>
          </a:p>
        </p:txBody>
      </p:sp>
      <p:sp>
        <p:nvSpPr>
          <p:cNvPr id="163" name="Shape 163"/>
          <p:cNvSpPr/>
          <p:nvPr/>
        </p:nvSpPr>
        <p:spPr>
          <a:xfrm>
            <a:off x="2811425" y="2095050"/>
            <a:ext cx="1144800" cy="572700"/>
          </a:xfrm>
          <a:prstGeom prst="wedgeRoundRectCallout">
            <a:avLst>
              <a:gd name="adj1" fmla="val -17514"/>
              <a:gd name="adj2" fmla="val -91073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12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Dictogloss 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58427"/>
            <a:ext cx="6696744" cy="32303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906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Dictogloss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14</a:t>
            </a:fld>
            <a:endParaRPr lang="zh-TW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39033"/>
            <a:ext cx="70008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Dictogloss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15</a:t>
            </a:fld>
            <a:endParaRPr 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28942"/>
            <a:ext cx="66770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Dictogloss 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16</a:t>
            </a:fld>
            <a:endParaRPr 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92186"/>
            <a:ext cx="6705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Dictogloss (5)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17</a:t>
            </a:fld>
            <a:endParaRPr 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03598"/>
            <a:ext cx="71818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Dictogloss (6)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18</a:t>
            </a:fld>
            <a:endParaRPr 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63343"/>
            <a:ext cx="7296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9600">
                <a:latin typeface="Oswald"/>
                <a:ea typeface="Oswald"/>
                <a:cs typeface="Oswald"/>
                <a:sym typeface="Oswald"/>
              </a:rPr>
              <a:t>Riddle games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19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Let’s watch a </a:t>
            </a:r>
            <a:r>
              <a:rPr lang="zh-TW" dirty="0" smtClean="0"/>
              <a:t>video</a:t>
            </a:r>
            <a:r>
              <a:rPr lang="en-US" altLang="zh-TW" dirty="0" smtClean="0"/>
              <a:t>.</a:t>
            </a:r>
            <a:endParaRPr lang="zh-TW"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u="sng" dirty="0">
                <a:solidFill>
                  <a:schemeClr val="hlink"/>
                </a:solidFill>
                <a:hlinkClick r:id="rId3"/>
              </a:rPr>
              <a:t>https://www.youtube.com/watch?v=XUIL5mFH5y4</a:t>
            </a:r>
            <a:r>
              <a:rPr lang="zh-TW" dirty="0"/>
              <a:t> (2:</a:t>
            </a:r>
            <a:r>
              <a:rPr lang="zh-TW" dirty="0" smtClean="0"/>
              <a:t>45</a:t>
            </a:r>
            <a:r>
              <a:rPr lang="en-US" altLang="zh-TW" dirty="0" smtClean="0"/>
              <a:t> onwards</a:t>
            </a:r>
            <a:r>
              <a:rPr lang="zh-TW" dirty="0" smtClean="0"/>
              <a:t>)</a:t>
            </a:r>
            <a:endParaRPr lang="zh-TW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l="9983" t="18276" r="42406" b="33577"/>
          <a:stretch/>
        </p:blipFill>
        <p:spPr>
          <a:xfrm>
            <a:off x="179512" y="1923677"/>
            <a:ext cx="5328592" cy="309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144" y="1923678"/>
            <a:ext cx="259388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2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Let’s play a game using </a:t>
            </a:r>
            <a:r>
              <a:rPr lang="zh-TW" dirty="0" smtClean="0"/>
              <a:t>pronouns</a:t>
            </a:r>
            <a:r>
              <a:rPr lang="en-US" altLang="zh-TW" dirty="0" smtClean="0"/>
              <a:t>.</a:t>
            </a:r>
            <a:endParaRPr lang="zh-TW" dirty="0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Can you talk about a person in this classroom without saying his/her name?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You can use pronouns. 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zh-TW" sz="2400" dirty="0"/>
              <a:t>e</a:t>
            </a:r>
            <a:r>
              <a:rPr lang="zh-TW" sz="2400" dirty="0" smtClean="0"/>
              <a:t>.g</a:t>
            </a:r>
            <a:r>
              <a:rPr lang="zh-TW" sz="2400" dirty="0"/>
              <a:t>. </a:t>
            </a:r>
            <a:r>
              <a:rPr lang="en-US" altLang="zh-TW" sz="2400" dirty="0" smtClean="0"/>
              <a:t> </a:t>
            </a:r>
            <a:r>
              <a:rPr lang="zh-TW" sz="3000" b="1" dirty="0" smtClean="0">
                <a:solidFill>
                  <a:srgbClr val="FF0000"/>
                </a:solidFill>
              </a:rPr>
              <a:t>He</a:t>
            </a:r>
            <a:r>
              <a:rPr lang="zh-TW" sz="2400" dirty="0" smtClean="0"/>
              <a:t> </a:t>
            </a:r>
            <a:r>
              <a:rPr lang="zh-TW" sz="2400" dirty="0"/>
              <a:t>teaches </a:t>
            </a:r>
            <a:r>
              <a:rPr lang="zh-TW" sz="3000" b="1" dirty="0">
                <a:solidFill>
                  <a:srgbClr val="FF0000"/>
                </a:solidFill>
              </a:rPr>
              <a:t>us</a:t>
            </a:r>
            <a:r>
              <a:rPr lang="zh-TW" sz="2400" dirty="0"/>
              <a:t> English. 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0" y="2114550"/>
            <a:ext cx="42862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20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Let’s play a game using pronouns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Can you talk about a thing in this classroom without saying its name?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You can use pronouns.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altLang="zh-TW" sz="2400" dirty="0"/>
              <a:t>e</a:t>
            </a:r>
            <a:r>
              <a:rPr lang="zh-TW" sz="2400" dirty="0" smtClean="0"/>
              <a:t>.g</a:t>
            </a:r>
            <a:r>
              <a:rPr lang="zh-TW" sz="2400" dirty="0"/>
              <a:t>. </a:t>
            </a:r>
            <a:r>
              <a:rPr lang="zh-TW" sz="3000" b="1" dirty="0">
                <a:solidFill>
                  <a:srgbClr val="FF0000"/>
                </a:solidFill>
              </a:rPr>
              <a:t>We</a:t>
            </a:r>
            <a:r>
              <a:rPr lang="zh-TW" sz="2400" dirty="0"/>
              <a:t> use </a:t>
            </a:r>
            <a:r>
              <a:rPr lang="zh-TW" sz="3000" b="1" dirty="0">
                <a:solidFill>
                  <a:srgbClr val="FF0000"/>
                </a:solidFill>
              </a:rPr>
              <a:t>it </a:t>
            </a:r>
            <a:r>
              <a:rPr lang="zh-TW" sz="2400" dirty="0"/>
              <a:t>to clean the blackboard. 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208" y="2894773"/>
            <a:ext cx="2699792" cy="224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21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Who is </a:t>
            </a:r>
            <a:r>
              <a:rPr lang="zh-TW" dirty="0" smtClean="0"/>
              <a:t>speaking</a:t>
            </a:r>
            <a:r>
              <a:rPr lang="en-US" altLang="zh-TW" dirty="0" smtClean="0"/>
              <a:t> to me</a:t>
            </a:r>
            <a:r>
              <a:rPr lang="zh-TW" dirty="0" smtClean="0"/>
              <a:t>?</a:t>
            </a:r>
            <a:endParaRPr lang="zh-TW" dirty="0"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9981" t="17935" r="42215" b="33577"/>
          <a:stretch/>
        </p:blipFill>
        <p:spPr>
          <a:xfrm>
            <a:off x="1171875" y="1269174"/>
            <a:ext cx="6411990" cy="3656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1763688" y="1881217"/>
            <a:ext cx="1503498" cy="708107"/>
          </a:xfrm>
          <a:prstGeom prst="wedgeRoundRectCallout">
            <a:avLst>
              <a:gd name="adj1" fmla="val 26041"/>
              <a:gd name="adj2" fmla="val -8833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dirty="0" smtClean="0"/>
              <a:t>Subject</a:t>
            </a:r>
            <a:endParaRPr lang="en-US" altLang="zh-TW" sz="2400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  <p:sp>
        <p:nvSpPr>
          <p:cNvPr id="74" name="Shape 74"/>
          <p:cNvSpPr/>
          <p:nvPr/>
        </p:nvSpPr>
        <p:spPr>
          <a:xfrm>
            <a:off x="3733325" y="2016625"/>
            <a:ext cx="867000" cy="572700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Verb</a:t>
            </a:r>
          </a:p>
        </p:txBody>
      </p:sp>
      <p:sp>
        <p:nvSpPr>
          <p:cNvPr id="76" name="Shape 76"/>
          <p:cNvSpPr/>
          <p:nvPr/>
        </p:nvSpPr>
        <p:spPr>
          <a:xfrm>
            <a:off x="6012160" y="2488515"/>
            <a:ext cx="1050600" cy="2415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/>
          </a:p>
        </p:txBody>
      </p:sp>
      <p:sp>
        <p:nvSpPr>
          <p:cNvPr id="9" name="Shape 124"/>
          <p:cNvSpPr/>
          <p:nvPr/>
        </p:nvSpPr>
        <p:spPr>
          <a:xfrm>
            <a:off x="5292080" y="1848112"/>
            <a:ext cx="1440160" cy="640403"/>
          </a:xfrm>
          <a:prstGeom prst="wedgeRoundRectCallout">
            <a:avLst>
              <a:gd name="adj1" fmla="val 11039"/>
              <a:gd name="adj2" fmla="val -82858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 smtClean="0"/>
              <a:t>Object</a:t>
            </a:r>
            <a:endParaRPr lang="en-US" altLang="zh-TW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Who is cooking?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l="10366" t="19770" r="42405" b="33579"/>
          <a:stretch/>
        </p:blipFill>
        <p:spPr>
          <a:xfrm>
            <a:off x="1360513" y="1327124"/>
            <a:ext cx="6479624" cy="35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3733325" y="2016625"/>
            <a:ext cx="867000" cy="411109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Verb</a:t>
            </a:r>
          </a:p>
        </p:txBody>
      </p:sp>
      <p:sp>
        <p:nvSpPr>
          <p:cNvPr id="86" name="Shape 86"/>
          <p:cNvSpPr/>
          <p:nvPr/>
        </p:nvSpPr>
        <p:spPr>
          <a:xfrm>
            <a:off x="6021675" y="2427734"/>
            <a:ext cx="1050600" cy="226286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4</a:t>
            </a:fld>
            <a:endParaRPr lang="zh-TW"/>
          </a:p>
        </p:txBody>
      </p:sp>
      <p:sp>
        <p:nvSpPr>
          <p:cNvPr id="9" name="Shape 124"/>
          <p:cNvSpPr/>
          <p:nvPr/>
        </p:nvSpPr>
        <p:spPr>
          <a:xfrm>
            <a:off x="5632115" y="1862727"/>
            <a:ext cx="1440160" cy="640403"/>
          </a:xfrm>
          <a:prstGeom prst="wedgeRoundRectCallout">
            <a:avLst>
              <a:gd name="adj1" fmla="val 11039"/>
              <a:gd name="adj2" fmla="val -82858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 smtClean="0"/>
              <a:t>Object</a:t>
            </a:r>
            <a:endParaRPr lang="en-US" altLang="zh-TW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  <p:sp>
        <p:nvSpPr>
          <p:cNvPr id="10" name="Shape 73"/>
          <p:cNvSpPr/>
          <p:nvPr/>
        </p:nvSpPr>
        <p:spPr>
          <a:xfrm>
            <a:off x="1571965" y="1854709"/>
            <a:ext cx="1503498" cy="708107"/>
          </a:xfrm>
          <a:prstGeom prst="wedgeRoundRectCallout">
            <a:avLst>
              <a:gd name="adj1" fmla="val 26041"/>
              <a:gd name="adj2" fmla="val -8833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dirty="0" smtClean="0"/>
              <a:t>Subject</a:t>
            </a:r>
            <a:endParaRPr lang="en-US" altLang="zh-TW" sz="2400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Who are listening?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10216" t="18315" r="42960" b="33561"/>
          <a:stretch/>
        </p:blipFill>
        <p:spPr>
          <a:xfrm>
            <a:off x="1088400" y="1309574"/>
            <a:ext cx="6470550" cy="37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3733325" y="2016625"/>
            <a:ext cx="867000" cy="572700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Verb</a:t>
            </a:r>
          </a:p>
        </p:txBody>
      </p:sp>
      <p:sp>
        <p:nvSpPr>
          <p:cNvPr id="96" name="Shape 96"/>
          <p:cNvSpPr/>
          <p:nvPr/>
        </p:nvSpPr>
        <p:spPr>
          <a:xfrm>
            <a:off x="1630875" y="2510825"/>
            <a:ext cx="2242500" cy="2415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5</a:t>
            </a:fld>
            <a:endParaRPr lang="zh-TW"/>
          </a:p>
        </p:txBody>
      </p:sp>
      <p:sp>
        <p:nvSpPr>
          <p:cNvPr id="9" name="Shape 124"/>
          <p:cNvSpPr/>
          <p:nvPr/>
        </p:nvSpPr>
        <p:spPr>
          <a:xfrm>
            <a:off x="5220072" y="1948922"/>
            <a:ext cx="1440160" cy="640403"/>
          </a:xfrm>
          <a:prstGeom prst="wedgeRoundRectCallout">
            <a:avLst>
              <a:gd name="adj1" fmla="val 11039"/>
              <a:gd name="adj2" fmla="val -82858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 smtClean="0"/>
              <a:t>Object</a:t>
            </a:r>
            <a:endParaRPr lang="en-US" altLang="zh-TW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  <p:sp>
        <p:nvSpPr>
          <p:cNvPr id="10" name="Shape 73"/>
          <p:cNvSpPr/>
          <p:nvPr/>
        </p:nvSpPr>
        <p:spPr>
          <a:xfrm>
            <a:off x="1532164" y="1938236"/>
            <a:ext cx="1503498" cy="708107"/>
          </a:xfrm>
          <a:prstGeom prst="wedgeRoundRectCallout">
            <a:avLst>
              <a:gd name="adj1" fmla="val 26041"/>
              <a:gd name="adj2" fmla="val -8833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dirty="0" smtClean="0"/>
              <a:t>Subject</a:t>
            </a:r>
            <a:endParaRPr lang="en-US" altLang="zh-TW" sz="2400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Who is </a:t>
            </a:r>
            <a:r>
              <a:rPr lang="zh-TW" dirty="0" smtClean="0"/>
              <a:t>talking</a:t>
            </a:r>
            <a:r>
              <a:rPr lang="en-US" altLang="zh-TW" dirty="0" smtClean="0"/>
              <a:t> to them</a:t>
            </a:r>
            <a:r>
              <a:rPr lang="zh-TW" dirty="0" smtClean="0"/>
              <a:t>?</a:t>
            </a:r>
            <a:endParaRPr lang="zh-TW" dirty="0"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10364" t="19770" r="42025" b="33579"/>
          <a:stretch/>
        </p:blipFill>
        <p:spPr>
          <a:xfrm>
            <a:off x="912850" y="1169125"/>
            <a:ext cx="7010298" cy="386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3811750" y="1859825"/>
            <a:ext cx="867000" cy="572700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Verb</a:t>
            </a:r>
          </a:p>
        </p:txBody>
      </p:sp>
      <p:sp>
        <p:nvSpPr>
          <p:cNvPr id="106" name="Shape 106"/>
          <p:cNvSpPr/>
          <p:nvPr/>
        </p:nvSpPr>
        <p:spPr>
          <a:xfrm>
            <a:off x="6335300" y="2212900"/>
            <a:ext cx="1050600" cy="2415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6</a:t>
            </a:fld>
            <a:endParaRPr lang="zh-TW"/>
          </a:p>
        </p:txBody>
      </p:sp>
      <p:sp>
        <p:nvSpPr>
          <p:cNvPr id="9" name="Shape 124"/>
          <p:cNvSpPr/>
          <p:nvPr/>
        </p:nvSpPr>
        <p:spPr>
          <a:xfrm>
            <a:off x="5307225" y="1731873"/>
            <a:ext cx="1440160" cy="640403"/>
          </a:xfrm>
          <a:prstGeom prst="wedgeRoundRectCallout">
            <a:avLst>
              <a:gd name="adj1" fmla="val 11039"/>
              <a:gd name="adj2" fmla="val -82858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 smtClean="0"/>
              <a:t>Object</a:t>
            </a:r>
            <a:endParaRPr lang="en-US" altLang="zh-TW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  <p:sp>
        <p:nvSpPr>
          <p:cNvPr id="10" name="Shape 73"/>
          <p:cNvSpPr/>
          <p:nvPr/>
        </p:nvSpPr>
        <p:spPr>
          <a:xfrm>
            <a:off x="1669737" y="1731873"/>
            <a:ext cx="1503498" cy="708107"/>
          </a:xfrm>
          <a:prstGeom prst="wedgeRoundRectCallout">
            <a:avLst>
              <a:gd name="adj1" fmla="val 26041"/>
              <a:gd name="adj2" fmla="val -8833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dirty="0" smtClean="0"/>
              <a:t>Subject</a:t>
            </a:r>
            <a:endParaRPr lang="en-US" altLang="zh-TW" sz="2400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Who are we ? Who are </a:t>
            </a:r>
            <a:r>
              <a:rPr lang="en-US" altLang="zh-TW" dirty="0" smtClean="0"/>
              <a:t>‘</a:t>
            </a:r>
            <a:r>
              <a:rPr lang="zh-TW" dirty="0" smtClean="0"/>
              <a:t>them</a:t>
            </a:r>
            <a:r>
              <a:rPr lang="en-US" altLang="zh-TW" dirty="0" smtClean="0"/>
              <a:t>’</a:t>
            </a:r>
            <a:r>
              <a:rPr lang="zh-TW" dirty="0" smtClean="0"/>
              <a:t>?</a:t>
            </a:r>
            <a:endParaRPr lang="zh-TW" dirty="0"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10175" t="17592" r="42405" b="33579"/>
          <a:stretch/>
        </p:blipFill>
        <p:spPr>
          <a:xfrm>
            <a:off x="1070850" y="1220499"/>
            <a:ext cx="6776073" cy="392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3042125" y="2016625"/>
            <a:ext cx="867000" cy="572700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Verb</a:t>
            </a:r>
          </a:p>
        </p:txBody>
      </p:sp>
      <p:sp>
        <p:nvSpPr>
          <p:cNvPr id="3" name="Oval 2"/>
          <p:cNvSpPr/>
          <p:nvPr/>
        </p:nvSpPr>
        <p:spPr>
          <a:xfrm>
            <a:off x="5573775" y="2715766"/>
            <a:ext cx="2022561" cy="1872208"/>
          </a:xfrm>
          <a:prstGeom prst="ellipse">
            <a:avLst/>
          </a:prstGeom>
          <a:noFill/>
          <a:ln>
            <a:solidFill>
              <a:srgbClr val="96B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75656" y="2715766"/>
            <a:ext cx="1566469" cy="187220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7</a:t>
            </a:fld>
            <a:endParaRPr lang="zh-TW"/>
          </a:p>
        </p:txBody>
      </p:sp>
      <p:sp>
        <p:nvSpPr>
          <p:cNvPr id="11" name="Shape 124"/>
          <p:cNvSpPr/>
          <p:nvPr/>
        </p:nvSpPr>
        <p:spPr>
          <a:xfrm>
            <a:off x="5292080" y="1848112"/>
            <a:ext cx="1440160" cy="640403"/>
          </a:xfrm>
          <a:prstGeom prst="wedgeRoundRectCallout">
            <a:avLst>
              <a:gd name="adj1" fmla="val 11039"/>
              <a:gd name="adj2" fmla="val -82858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 smtClean="0"/>
              <a:t>Object</a:t>
            </a:r>
            <a:endParaRPr lang="en-US" altLang="zh-TW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  <p:sp>
        <p:nvSpPr>
          <p:cNvPr id="12" name="Shape 73"/>
          <p:cNvSpPr/>
          <p:nvPr/>
        </p:nvSpPr>
        <p:spPr>
          <a:xfrm>
            <a:off x="1304739" y="1968825"/>
            <a:ext cx="1503498" cy="708107"/>
          </a:xfrm>
          <a:prstGeom prst="wedgeRoundRectCallout">
            <a:avLst>
              <a:gd name="adj1" fmla="val 26041"/>
              <a:gd name="adj2" fmla="val -8833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dirty="0" smtClean="0"/>
              <a:t>Subject</a:t>
            </a:r>
            <a:endParaRPr lang="en-US" altLang="zh-TW" sz="2400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  <p:sp>
        <p:nvSpPr>
          <p:cNvPr id="14" name="Shape 120"/>
          <p:cNvSpPr/>
          <p:nvPr/>
        </p:nvSpPr>
        <p:spPr>
          <a:xfrm>
            <a:off x="2162905" y="1283218"/>
            <a:ext cx="4565782" cy="463635"/>
          </a:xfrm>
          <a:prstGeom prst="wedgeRectCallout">
            <a:avLst>
              <a:gd name="adj1" fmla="val -42439"/>
              <a:gd name="adj2" fmla="val 266089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Who are they? Who are </a:t>
            </a:r>
            <a:r>
              <a:rPr lang="en-US" altLang="zh-TW" dirty="0" smtClean="0"/>
              <a:t>‘</a:t>
            </a:r>
            <a:r>
              <a:rPr lang="zh-TW" dirty="0" smtClean="0"/>
              <a:t>us</a:t>
            </a:r>
            <a:r>
              <a:rPr lang="en-US" altLang="zh-TW" dirty="0" smtClean="0"/>
              <a:t>’</a:t>
            </a:r>
            <a:r>
              <a:rPr lang="zh-TW" dirty="0" smtClean="0"/>
              <a:t>?</a:t>
            </a:r>
            <a:endParaRPr lang="zh-TW" dirty="0"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10175" t="19769" r="42405" b="33237"/>
          <a:stretch/>
        </p:blipFill>
        <p:spPr>
          <a:xfrm>
            <a:off x="683568" y="1182950"/>
            <a:ext cx="7076976" cy="39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3027650" y="1765725"/>
            <a:ext cx="867000" cy="572700"/>
          </a:xfrm>
          <a:prstGeom prst="wedgeRoundRectCallout">
            <a:avLst>
              <a:gd name="adj1" fmla="val 4129"/>
              <a:gd name="adj2" fmla="val -9654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Verb</a:t>
            </a:r>
          </a:p>
        </p:txBody>
      </p:sp>
      <p:sp>
        <p:nvSpPr>
          <p:cNvPr id="8" name="Shape 120"/>
          <p:cNvSpPr/>
          <p:nvPr/>
        </p:nvSpPr>
        <p:spPr>
          <a:xfrm>
            <a:off x="1734410" y="1208014"/>
            <a:ext cx="4565782" cy="463635"/>
          </a:xfrm>
          <a:prstGeom prst="wedgeRectCallout">
            <a:avLst>
              <a:gd name="adj1" fmla="val -58057"/>
              <a:gd name="adj2" fmla="val 217235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3" name="Oval 2"/>
          <p:cNvSpPr/>
          <p:nvPr/>
        </p:nvSpPr>
        <p:spPr>
          <a:xfrm>
            <a:off x="5724128" y="2427734"/>
            <a:ext cx="1584176" cy="21602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15616" y="2499742"/>
            <a:ext cx="1512168" cy="2088232"/>
          </a:xfrm>
          <a:prstGeom prst="ellipse">
            <a:avLst/>
          </a:prstGeom>
          <a:noFill/>
          <a:ln>
            <a:solidFill>
              <a:srgbClr val="96B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8</a:t>
            </a:fld>
            <a:endParaRPr lang="zh-TW"/>
          </a:p>
        </p:txBody>
      </p:sp>
      <p:sp>
        <p:nvSpPr>
          <p:cNvPr id="13" name="Shape 73"/>
          <p:cNvSpPr/>
          <p:nvPr/>
        </p:nvSpPr>
        <p:spPr>
          <a:xfrm>
            <a:off x="1124286" y="1765725"/>
            <a:ext cx="1503498" cy="517993"/>
          </a:xfrm>
          <a:prstGeom prst="wedgeRoundRectCallout">
            <a:avLst>
              <a:gd name="adj1" fmla="val 26041"/>
              <a:gd name="adj2" fmla="val -8833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dirty="0" smtClean="0"/>
              <a:t>Subject</a:t>
            </a:r>
            <a:endParaRPr lang="en-US" altLang="zh-TW" sz="2000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TW" sz="2000" dirty="0" smtClean="0"/>
              <a:t>Pronoun</a:t>
            </a:r>
            <a:endParaRPr lang="zh-TW" sz="2000" dirty="0"/>
          </a:p>
        </p:txBody>
      </p:sp>
      <p:sp>
        <p:nvSpPr>
          <p:cNvPr id="14" name="Shape 124"/>
          <p:cNvSpPr/>
          <p:nvPr/>
        </p:nvSpPr>
        <p:spPr>
          <a:xfrm>
            <a:off x="5292080" y="1765494"/>
            <a:ext cx="1440160" cy="640403"/>
          </a:xfrm>
          <a:prstGeom prst="wedgeRoundRectCallout">
            <a:avLst>
              <a:gd name="adj1" fmla="val 11039"/>
              <a:gd name="adj2" fmla="val -82858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 smtClean="0"/>
              <a:t>Object</a:t>
            </a:r>
            <a:endParaRPr lang="en-US" altLang="zh-TW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altLang="zh-TW" sz="2400" dirty="0" smtClean="0"/>
              <a:t>Pronoun</a:t>
            </a:r>
            <a:endParaRPr lang="zh-TW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Shape 129"/>
          <p:cNvGraphicFramePr/>
          <p:nvPr/>
        </p:nvGraphicFramePr>
        <p:xfrm>
          <a:off x="721200" y="957525"/>
          <a:ext cx="7701600" cy="3840270"/>
        </p:xfrm>
        <a:graphic>
          <a:graphicData uri="http://schemas.openxmlformats.org/drawingml/2006/table">
            <a:tbl>
              <a:tblPr>
                <a:noFill/>
                <a:tableStyleId>{92F6C319-4AB2-4031-A642-C76F35A82A78}</a:tableStyleId>
              </a:tblPr>
              <a:tblGrid>
                <a:gridCol w="3850800"/>
                <a:gridCol w="3850800"/>
              </a:tblGrid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solidFill>
                            <a:srgbClr val="0C343D"/>
                          </a:solidFill>
                        </a:rPr>
                        <a:t>I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You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We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45833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They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He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She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0C343D"/>
                          </a:solidFill>
                        </a:rPr>
                        <a:t>It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0" name="Shape 130"/>
          <p:cNvSpPr/>
          <p:nvPr/>
        </p:nvSpPr>
        <p:spPr>
          <a:xfrm>
            <a:off x="2007224" y="2079350"/>
            <a:ext cx="2556090" cy="1474037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 b="1">
                <a:solidFill>
                  <a:srgbClr val="0000FF"/>
                </a:solidFill>
              </a:rPr>
              <a:t>Subject</a:t>
            </a:r>
          </a:p>
        </p:txBody>
      </p:sp>
      <p:sp>
        <p:nvSpPr>
          <p:cNvPr id="131" name="Shape 131"/>
          <p:cNvSpPr/>
          <p:nvPr/>
        </p:nvSpPr>
        <p:spPr>
          <a:xfrm>
            <a:off x="5866700" y="2099400"/>
            <a:ext cx="2556089" cy="1474037"/>
          </a:xfrm>
          <a:prstGeom prst="irregularSeal1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2400" b="1">
                <a:solidFill>
                  <a:srgbClr val="0000FF"/>
                </a:solidFill>
              </a:rPr>
              <a:t>Object?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9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328</Words>
  <Application>Microsoft Office PowerPoint</Application>
  <PresentationFormat>On-screen Show (16:9)</PresentationFormat>
  <Paragraphs>110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Montserrat</vt:lpstr>
      <vt:lpstr>Playfair Display</vt:lpstr>
      <vt:lpstr>Oswald</vt:lpstr>
      <vt:lpstr>Arial</vt:lpstr>
      <vt:lpstr>新細明體</vt:lpstr>
      <vt:lpstr>pop</vt:lpstr>
      <vt:lpstr>Object pronouns</vt:lpstr>
      <vt:lpstr>Let’s watch a video.</vt:lpstr>
      <vt:lpstr>Who is speaking to me?</vt:lpstr>
      <vt:lpstr>Who is cooking?</vt:lpstr>
      <vt:lpstr>Who are listening?</vt:lpstr>
      <vt:lpstr>Who is talking to them?</vt:lpstr>
      <vt:lpstr>Who are we ? Who are ‘them’?</vt:lpstr>
      <vt:lpstr>Who are they? Who are ‘us’?</vt:lpstr>
      <vt:lpstr>PowerPoint Presentation</vt:lpstr>
      <vt:lpstr>PowerPoint Presentation</vt:lpstr>
      <vt:lpstr>We use a subject pronoun to refer to the subject.</vt:lpstr>
      <vt:lpstr>We use an object pronoun to refer to an object.</vt:lpstr>
      <vt:lpstr>Dictogloss (1)</vt:lpstr>
      <vt:lpstr>Dictogloss (2)</vt:lpstr>
      <vt:lpstr>Dictogloss (3)</vt:lpstr>
      <vt:lpstr>Dictogloss (4)</vt:lpstr>
      <vt:lpstr>Dictogloss (5)</vt:lpstr>
      <vt:lpstr>Dictogloss (6)</vt:lpstr>
      <vt:lpstr>PowerPoint Presentation</vt:lpstr>
      <vt:lpstr>Let’s play a game using pronouns.</vt:lpstr>
      <vt:lpstr>Let’s play a game using pronouns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pronouns</dc:title>
  <cp:lastModifiedBy>LEE, Fung King Jackie</cp:lastModifiedBy>
  <cp:revision>8</cp:revision>
  <dcterms:modified xsi:type="dcterms:W3CDTF">2016-07-02T08:13:47Z</dcterms:modified>
</cp:coreProperties>
</file>