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3" r:id="rId2"/>
    <p:sldId id="256" r:id="rId3"/>
    <p:sldId id="262" r:id="rId4"/>
    <p:sldId id="258" r:id="rId5"/>
    <p:sldId id="260" r:id="rId6"/>
    <p:sldId id="261" r:id="rId7"/>
    <p:sldId id="257" r:id="rId8"/>
  </p:sldIdLst>
  <p:sldSz cx="9144000" cy="6858000" type="screen4x3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250" autoAdjust="0"/>
  </p:normalViewPr>
  <p:slideViewPr>
    <p:cSldViewPr>
      <p:cViewPr varScale="1">
        <p:scale>
          <a:sx n="47" d="100"/>
          <a:sy n="47" d="100"/>
        </p:scale>
        <p:origin x="-128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BAF0DF-3CC6-483D-A36A-B1BC05C551D0}" type="datetimeFigureOut">
              <a:rPr lang="zh-TW" altLang="en-US" smtClean="0"/>
              <a:t>2015/7/4</a:t>
            </a:fld>
            <a:endParaRPr lang="zh-TW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CF5086-E6AC-4712-B9EB-3C1E585BE0E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256579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17B57D-939A-400E-B3C8-7DBC353BF7B5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300835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HK" smtClean="0"/>
              <a:t>Click to edit Master subtitle style</a:t>
            </a:r>
            <a:endParaRPr lang="zh-HK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59D51-43AF-48CD-A520-F695A41ED74A}" type="datetime1">
              <a:rPr lang="zh-HK" altLang="en-US" smtClean="0"/>
              <a:t>4/7/2015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70538-4255-4214-B6CB-3071AE5E8A0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48760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032A-AECE-449D-B45F-03E92CED6FC5}" type="datetime1">
              <a:rPr lang="zh-HK" altLang="en-US" smtClean="0"/>
              <a:t>4/7/2015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70538-4255-4214-B6CB-3071AE5E8A0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079912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5C0E9-59CE-4D85-A225-3E52E3EEC583}" type="datetime1">
              <a:rPr lang="zh-HK" altLang="en-US" smtClean="0"/>
              <a:t>4/7/2015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70538-4255-4214-B6CB-3071AE5E8A0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41667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C0F2D-777F-451C-86FA-410647A59AB0}" type="datetime1">
              <a:rPr lang="zh-HK" altLang="en-US" smtClean="0"/>
              <a:t>4/7/2015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70538-4255-4214-B6CB-3071AE5E8A0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43666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ACB20-7279-426E-AEFF-EE8A5BDBBC5E}" type="datetime1">
              <a:rPr lang="zh-HK" altLang="en-US" smtClean="0"/>
              <a:t>4/7/2015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70538-4255-4214-B6CB-3071AE5E8A0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148292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698F0-2ECF-468A-BCB6-F8D364E7F65F}" type="datetime1">
              <a:rPr lang="zh-HK" altLang="en-US" smtClean="0"/>
              <a:t>4/7/2015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70538-4255-4214-B6CB-3071AE5E8A0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065495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7A328-5971-45E3-A113-8E0A158EB44F}" type="datetime1">
              <a:rPr lang="zh-HK" altLang="en-US" smtClean="0"/>
              <a:t>4/7/2015</a:t>
            </a:fld>
            <a:endParaRPr lang="zh-HK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70538-4255-4214-B6CB-3071AE5E8A0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043460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309FB-5F13-4EAD-96A2-6F51FF0249A1}" type="datetime1">
              <a:rPr lang="zh-HK" altLang="en-US" smtClean="0"/>
              <a:t>4/7/2015</a:t>
            </a:fld>
            <a:endParaRPr lang="zh-HK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70538-4255-4214-B6CB-3071AE5E8A0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137384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62900-C4B9-4953-9F5D-C3CE1799F45E}" type="datetime1">
              <a:rPr lang="zh-HK" altLang="en-US" smtClean="0"/>
              <a:t>4/7/2015</a:t>
            </a:fld>
            <a:endParaRPr lang="zh-HK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70538-4255-4214-B6CB-3071AE5E8A0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326455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4CE1C-878A-4482-99BF-516E5BA97CC3}" type="datetime1">
              <a:rPr lang="zh-HK" altLang="en-US" smtClean="0"/>
              <a:t>4/7/2015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70538-4255-4214-B6CB-3071AE5E8A0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0154154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1EA55-355B-4AFC-9BE1-B4CA98C293CD}" type="datetime1">
              <a:rPr lang="zh-HK" altLang="en-US" smtClean="0"/>
              <a:t>4/7/2015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70538-4255-4214-B6CB-3071AE5E8A0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141347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D190CA-5080-4D98-88D1-201906380C10}" type="datetime1">
              <a:rPr lang="zh-HK" altLang="en-US" smtClean="0"/>
              <a:t>4/7/2015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B70538-4255-4214-B6CB-3071AE5E8A0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078119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orldschooladventures.com/wp-content/uploads/2011/10/1217182_f52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631" y="169489"/>
            <a:ext cx="9153631" cy="6108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1628800"/>
            <a:ext cx="7772400" cy="1470025"/>
          </a:xfrm>
        </p:spPr>
        <p:txBody>
          <a:bodyPr/>
          <a:lstStyle/>
          <a:p>
            <a:r>
              <a:rPr lang="en-US" altLang="zh-HK" dirty="0"/>
              <a:t> </a:t>
            </a:r>
            <a:r>
              <a:rPr lang="en-US" altLang="zh-HK" dirty="0" smtClean="0"/>
              <a:t>Lesson 2</a:t>
            </a:r>
            <a:br>
              <a:rPr lang="en-US" altLang="zh-HK" dirty="0" smtClean="0"/>
            </a:br>
            <a:r>
              <a:rPr lang="en-US" altLang="zh-HK" dirty="0" smtClean="0"/>
              <a:t>Where </a:t>
            </a:r>
            <a:r>
              <a:rPr lang="en-US" altLang="zh-HK" dirty="0" smtClean="0"/>
              <a:t>do you </a:t>
            </a:r>
            <a:r>
              <a:rPr lang="en-US" altLang="zh-HK" dirty="0" smtClean="0"/>
              <a:t>want </a:t>
            </a:r>
            <a:r>
              <a:rPr lang="en-US" altLang="zh-HK" dirty="0" smtClean="0"/>
              <a:t>to </a:t>
            </a:r>
            <a:r>
              <a:rPr lang="en-US" altLang="zh-HK" dirty="0" smtClean="0"/>
              <a:t>travel?</a:t>
            </a:r>
            <a:endParaRPr lang="zh-HK" alt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5616" y="3645024"/>
            <a:ext cx="6400800" cy="1752600"/>
          </a:xfrm>
        </p:spPr>
        <p:txBody>
          <a:bodyPr/>
          <a:lstStyle/>
          <a:p>
            <a:endParaRPr lang="zh-HK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26DB4-9572-4DC2-BDA7-ACACF31E43F1}" type="slidenum">
              <a:rPr lang="zh-HK" altLang="en-US" smtClean="0"/>
              <a:t>1</a:t>
            </a:fld>
            <a:endParaRPr lang="zh-HK" altLang="en-US"/>
          </a:p>
        </p:txBody>
      </p:sp>
      <p:sp>
        <p:nvSpPr>
          <p:cNvPr id="5" name="TextBox 4"/>
          <p:cNvSpPr txBox="1"/>
          <p:nvPr/>
        </p:nvSpPr>
        <p:spPr>
          <a:xfrm>
            <a:off x="2214487" y="3167390"/>
            <a:ext cx="559775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 smtClean="0"/>
              <a:t>Designed by </a:t>
            </a:r>
            <a:r>
              <a:rPr lang="en-US" altLang="zh-TW" sz="2800" dirty="0" smtClean="0"/>
              <a:t>LI, </a:t>
            </a:r>
            <a:r>
              <a:rPr lang="en-US" altLang="zh-TW" sz="2800" dirty="0" smtClean="0"/>
              <a:t>Man Yee </a:t>
            </a:r>
            <a:r>
              <a:rPr lang="en-US" altLang="zh-TW" sz="2800" dirty="0" err="1" smtClean="0"/>
              <a:t>Karena</a:t>
            </a:r>
            <a:endParaRPr lang="en-US" altLang="zh-TW" sz="2800" dirty="0" smtClean="0"/>
          </a:p>
          <a:p>
            <a:pPr algn="ctr"/>
            <a:r>
              <a:rPr lang="en-US" altLang="zh-TW" sz="2800" dirty="0" smtClean="0"/>
              <a:t>The Hong Kong Institute of Education</a:t>
            </a: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184683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260648"/>
            <a:ext cx="7772400" cy="1470025"/>
          </a:xfrm>
        </p:spPr>
        <p:txBody>
          <a:bodyPr/>
          <a:lstStyle/>
          <a:p>
            <a:r>
              <a:rPr lang="en-US" altLang="zh-HK" dirty="0" smtClean="0"/>
              <a:t>A travel brochure may have: </a:t>
            </a:r>
            <a:endParaRPr lang="zh-HK" alt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7664" y="1628800"/>
            <a:ext cx="6400800" cy="3384376"/>
          </a:xfrm>
        </p:spPr>
        <p:txBody>
          <a:bodyPr>
            <a:noAutofit/>
          </a:bodyPr>
          <a:lstStyle/>
          <a:p>
            <a:pPr marL="685800" indent="-685800" algn="l" fontAlgn="t">
              <a:buFont typeface="Arial" pitchFamily="34" charset="0"/>
              <a:buChar char="•"/>
            </a:pPr>
            <a:r>
              <a:rPr lang="en-US" altLang="zh-HK" sz="4800" b="1" dirty="0"/>
              <a:t>m</a:t>
            </a:r>
            <a:r>
              <a:rPr lang="en-US" altLang="zh-HK" sz="4800" b="1" dirty="0" smtClean="0"/>
              <a:t>aps,  photos/pictures </a:t>
            </a:r>
          </a:p>
          <a:p>
            <a:pPr marL="685800" indent="-685800" algn="l" fontAlgn="t">
              <a:buFont typeface="Arial" pitchFamily="34" charset="0"/>
              <a:buChar char="•"/>
            </a:pPr>
            <a:r>
              <a:rPr lang="en-US" altLang="zh-HK" sz="4800" b="1" dirty="0"/>
              <a:t>h</a:t>
            </a:r>
            <a:r>
              <a:rPr lang="en-US" altLang="zh-HK" sz="4800" b="1" dirty="0" smtClean="0"/>
              <a:t>eadings and sub-headings </a:t>
            </a:r>
          </a:p>
          <a:p>
            <a:pPr marL="685800" indent="-685800" algn="l" fontAlgn="t">
              <a:buFont typeface="Arial" pitchFamily="34" charset="0"/>
              <a:buChar char="•"/>
            </a:pPr>
            <a:r>
              <a:rPr lang="en-US" altLang="zh-HK" sz="4800" b="1" dirty="0" smtClean="0"/>
              <a:t>paragraphs </a:t>
            </a:r>
          </a:p>
          <a:p>
            <a:pPr marL="685800" indent="-685800" algn="l" fontAlgn="t">
              <a:buFont typeface="Arial" pitchFamily="34" charset="0"/>
              <a:buChar char="•"/>
            </a:pPr>
            <a:r>
              <a:rPr lang="en-US" altLang="zh-HK" sz="4800" b="1" dirty="0" smtClean="0"/>
              <a:t>bulleted lists</a:t>
            </a:r>
            <a:endParaRPr lang="en-US" altLang="zh-HK" sz="4800" b="1" dirty="0"/>
          </a:p>
          <a:p>
            <a:endParaRPr lang="zh-HK" alt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70538-4255-4214-B6CB-3071AE5E8A00}" type="slidenum">
              <a:rPr lang="zh-HK" altLang="en-US" smtClean="0"/>
              <a:t>2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476852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dirty="0" smtClean="0"/>
              <a:t>Read the following brochure. Check the following:</a:t>
            </a:r>
          </a:p>
          <a:p>
            <a:r>
              <a:rPr lang="en-US" altLang="zh-HK" dirty="0"/>
              <a:t>Country names and adjectives? </a:t>
            </a:r>
            <a:r>
              <a:rPr lang="en-US" altLang="zh-HK" dirty="0" smtClean="0"/>
              <a:t>Any e</a:t>
            </a:r>
            <a:r>
              <a:rPr lang="en-US" altLang="zh-TW" dirty="0" smtClean="0"/>
              <a:t>rrors?</a:t>
            </a:r>
          </a:p>
          <a:p>
            <a:r>
              <a:rPr lang="en-US" altLang="zh-HK" dirty="0"/>
              <a:t>Organized? </a:t>
            </a:r>
          </a:p>
          <a:p>
            <a:r>
              <a:rPr lang="en-US" altLang="zh-HK" dirty="0"/>
              <a:t>Easy to read? </a:t>
            </a:r>
          </a:p>
          <a:p>
            <a:r>
              <a:rPr lang="en-US" altLang="zh-HK" dirty="0"/>
              <a:t>Boring? </a:t>
            </a:r>
          </a:p>
          <a:p>
            <a:r>
              <a:rPr lang="en-US" altLang="zh-HK" dirty="0"/>
              <a:t>Pictures? </a:t>
            </a:r>
          </a:p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endParaRPr lang="zh-TW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70538-4255-4214-B6CB-3071AE5E8A00}" type="slidenum">
              <a:rPr lang="zh-HK" altLang="en-US" smtClean="0"/>
              <a:t>3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842460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064" y="188640"/>
            <a:ext cx="2808312" cy="6336704"/>
          </a:xfrm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/>
          <a:lstStyle/>
          <a:p>
            <a:pPr marL="0" indent="0" algn="ctr">
              <a:buNone/>
            </a:pPr>
            <a:endParaRPr lang="en-US" altLang="zh-HK" dirty="0" smtClean="0">
              <a:solidFill>
                <a:srgbClr val="FF0000"/>
              </a:solidFill>
              <a:latin typeface="Gungsuh" pitchFamily="18" charset="-127"/>
              <a:ea typeface="Gungsuh" pitchFamily="18" charset="-127"/>
            </a:endParaRPr>
          </a:p>
          <a:p>
            <a:pPr marL="0" indent="0" algn="ctr">
              <a:buNone/>
            </a:pPr>
            <a:endParaRPr lang="en-US" altLang="zh-HK" dirty="0">
              <a:solidFill>
                <a:srgbClr val="FF0000"/>
              </a:solidFill>
              <a:latin typeface="Gungsuh" pitchFamily="18" charset="-127"/>
              <a:ea typeface="Gungsuh" pitchFamily="18" charset="-127"/>
            </a:endParaRPr>
          </a:p>
          <a:p>
            <a:pPr marL="0" indent="0" algn="ctr">
              <a:buNone/>
            </a:pPr>
            <a:endParaRPr lang="en-US" altLang="zh-HK" dirty="0" smtClean="0">
              <a:solidFill>
                <a:srgbClr val="FF0000"/>
              </a:solidFill>
              <a:latin typeface="Gungsuh" pitchFamily="18" charset="-127"/>
              <a:ea typeface="Gungsuh" pitchFamily="18" charset="-127"/>
            </a:endParaRPr>
          </a:p>
          <a:p>
            <a:pPr marL="0" indent="0" algn="ctr">
              <a:buNone/>
            </a:pPr>
            <a:endParaRPr lang="en-US" altLang="zh-HK" dirty="0">
              <a:solidFill>
                <a:srgbClr val="FF0000"/>
              </a:solidFill>
              <a:latin typeface="Gungsuh" pitchFamily="18" charset="-127"/>
              <a:ea typeface="Gungsuh" pitchFamily="18" charset="-127"/>
            </a:endParaRPr>
          </a:p>
          <a:p>
            <a:pPr marL="0" indent="0" algn="ctr">
              <a:buNone/>
            </a:pPr>
            <a:r>
              <a:rPr lang="en-US" altLang="zh-HK" dirty="0" smtClean="0">
                <a:latin typeface="Gungsuh" pitchFamily="18" charset="-127"/>
                <a:ea typeface="Gungsuh" pitchFamily="18" charset="-127"/>
              </a:rPr>
              <a:t>Korean</a:t>
            </a:r>
            <a:r>
              <a:rPr lang="en-US" altLang="zh-HK" dirty="0" smtClean="0"/>
              <a:t> </a:t>
            </a:r>
          </a:p>
          <a:p>
            <a:pPr marL="0" indent="0" algn="ctr">
              <a:buNone/>
            </a:pPr>
            <a:endParaRPr lang="zh-HK" alt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972376" y="188640"/>
            <a:ext cx="2808312" cy="6336704"/>
          </a:xfrm>
          <a:prstGeom prst="rect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altLang="zh-HK" sz="2800" b="1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Korea Food: Korea food, such as </a:t>
            </a:r>
            <a:r>
              <a:rPr lang="en-US" altLang="zh-HK" sz="2800" b="1" dirty="0" err="1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kimchi</a:t>
            </a:r>
            <a:r>
              <a:rPr lang="en-US" altLang="zh-HK" sz="2800" b="1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, is hot since Korea people like eating spicy food. Korea Stone Pot :It is a famous Korea dish. There are rice, vegetables, beef and eggs. It is yummy!</a:t>
            </a:r>
          </a:p>
          <a:p>
            <a:pPr marL="0" indent="0">
              <a:buFont typeface="Arial" pitchFamily="34" charset="0"/>
              <a:buNone/>
            </a:pPr>
            <a:r>
              <a:rPr lang="en-US" altLang="zh-HK" sz="2800" b="1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</a:t>
            </a:r>
          </a:p>
          <a:p>
            <a:pPr marL="0" indent="0" algn="ctr">
              <a:buFont typeface="Arial" pitchFamily="34" charset="0"/>
              <a:buNone/>
            </a:pPr>
            <a:endParaRPr lang="zh-HK" altLang="en-US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5784555" y="188640"/>
            <a:ext cx="2808312" cy="6336704"/>
          </a:xfrm>
          <a:prstGeom prst="rect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altLang="zh-HK" sz="3300" b="1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Korea Traditional </a:t>
            </a:r>
            <a:r>
              <a:rPr lang="en-US" altLang="zh-HK" sz="3300" b="1" dirty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C</a:t>
            </a:r>
            <a:r>
              <a:rPr lang="en-US" altLang="zh-HK" sz="3300" b="1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lothing :The Korea traditional dress is beautiful and colorful. It is made up of a blouse, a jacket and a skirt. The Korea people in the past wore it during Korea festivals. </a:t>
            </a:r>
          </a:p>
          <a:p>
            <a:pPr marL="0" indent="0">
              <a:buFont typeface="Arial" pitchFamily="34" charset="0"/>
              <a:buNone/>
            </a:pPr>
            <a:endParaRPr lang="en-US" altLang="zh-HK" sz="2000" dirty="0" smtClean="0">
              <a:solidFill>
                <a:srgbClr val="92D050"/>
              </a:solidFill>
              <a:latin typeface="Gungsuh" pitchFamily="18" charset="-127"/>
              <a:ea typeface="Gungsuh" pitchFamily="18" charset="-127"/>
            </a:endParaRPr>
          </a:p>
          <a:p>
            <a:pPr marL="0" indent="0" algn="ctr">
              <a:buFont typeface="Arial" pitchFamily="34" charset="0"/>
              <a:buNone/>
            </a:pPr>
            <a:r>
              <a:rPr lang="en-US" altLang="zh-HK" sz="2000" dirty="0" smtClean="0"/>
              <a:t> </a:t>
            </a:r>
          </a:p>
          <a:p>
            <a:pPr marL="0" indent="0" algn="ctr">
              <a:buFont typeface="Arial" pitchFamily="34" charset="0"/>
              <a:buNone/>
            </a:pPr>
            <a:endParaRPr lang="zh-HK" alt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70538-4255-4214-B6CB-3071AE5E8A00}" type="slidenum">
              <a:rPr lang="zh-HK" altLang="en-US" smtClean="0"/>
              <a:t>4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799946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064" y="188640"/>
            <a:ext cx="2808312" cy="6336704"/>
          </a:xfrm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/>
          <a:lstStyle/>
          <a:p>
            <a:pPr marL="0" indent="0" algn="ctr">
              <a:buNone/>
            </a:pPr>
            <a:endParaRPr lang="en-US" altLang="zh-HK" dirty="0" smtClean="0">
              <a:solidFill>
                <a:srgbClr val="FF0000"/>
              </a:solidFill>
              <a:latin typeface="Gungsuh" pitchFamily="18" charset="-127"/>
              <a:ea typeface="Gungsuh" pitchFamily="18" charset="-127"/>
            </a:endParaRPr>
          </a:p>
          <a:p>
            <a:pPr marL="0" indent="0" algn="ctr">
              <a:buNone/>
            </a:pPr>
            <a:endParaRPr lang="en-US" altLang="zh-HK" dirty="0">
              <a:solidFill>
                <a:srgbClr val="FF0000"/>
              </a:solidFill>
              <a:latin typeface="Gungsuh" pitchFamily="18" charset="-127"/>
              <a:ea typeface="Gungsuh" pitchFamily="18" charset="-127"/>
            </a:endParaRPr>
          </a:p>
          <a:p>
            <a:pPr marL="0" indent="0" algn="ctr">
              <a:buNone/>
            </a:pPr>
            <a:endParaRPr lang="en-US" altLang="zh-HK" dirty="0" smtClean="0">
              <a:solidFill>
                <a:srgbClr val="FF0000"/>
              </a:solidFill>
              <a:latin typeface="Gungsuh" pitchFamily="18" charset="-127"/>
              <a:ea typeface="Gungsuh" pitchFamily="18" charset="-127"/>
            </a:endParaRPr>
          </a:p>
          <a:p>
            <a:pPr marL="0" indent="0" algn="ctr">
              <a:buNone/>
            </a:pPr>
            <a:endParaRPr lang="en-US" altLang="zh-HK" dirty="0">
              <a:solidFill>
                <a:srgbClr val="FF0000"/>
              </a:solidFill>
              <a:latin typeface="Gungsuh" pitchFamily="18" charset="-127"/>
              <a:ea typeface="Gungsuh" pitchFamily="18" charset="-127"/>
            </a:endParaRPr>
          </a:p>
          <a:p>
            <a:pPr marL="0" indent="0" algn="ctr">
              <a:buNone/>
            </a:pPr>
            <a:r>
              <a:rPr lang="en-US" altLang="zh-HK" dirty="0" smtClean="0">
                <a:solidFill>
                  <a:srgbClr val="FF0000"/>
                </a:solidFill>
                <a:latin typeface="Gungsuh" pitchFamily="18" charset="-127"/>
                <a:ea typeface="Gungsuh" pitchFamily="18" charset="-127"/>
              </a:rPr>
              <a:t>Korean</a:t>
            </a:r>
            <a:r>
              <a:rPr lang="en-US" altLang="zh-HK" dirty="0" smtClean="0"/>
              <a:t> </a:t>
            </a:r>
          </a:p>
          <a:p>
            <a:pPr marL="0" indent="0" algn="ctr">
              <a:buNone/>
            </a:pPr>
            <a:endParaRPr lang="zh-HK" alt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972376" y="188640"/>
            <a:ext cx="2808312" cy="6336704"/>
          </a:xfrm>
          <a:prstGeom prst="rect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altLang="zh-HK" sz="2800" b="1" dirty="0" smtClean="0">
                <a:solidFill>
                  <a:srgbClr val="FF0000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Korea</a:t>
            </a:r>
            <a:r>
              <a:rPr lang="en-US" altLang="zh-HK" sz="2800" b="1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Food: Korea food, such as </a:t>
            </a:r>
            <a:r>
              <a:rPr lang="en-US" altLang="zh-HK" sz="2800" b="1" dirty="0" err="1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kimchi</a:t>
            </a:r>
            <a:r>
              <a:rPr lang="en-US" altLang="zh-HK" sz="2800" b="1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, is hot since </a:t>
            </a:r>
            <a:r>
              <a:rPr lang="en-US" altLang="zh-HK" sz="2800" b="1" dirty="0" smtClean="0">
                <a:solidFill>
                  <a:srgbClr val="FF0000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Korea</a:t>
            </a:r>
            <a:r>
              <a:rPr lang="en-US" altLang="zh-HK" sz="2800" b="1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people like eating spicy food. </a:t>
            </a:r>
            <a:r>
              <a:rPr lang="en-US" altLang="zh-HK" sz="2800" b="1" dirty="0" smtClean="0">
                <a:solidFill>
                  <a:srgbClr val="FF0000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Korea </a:t>
            </a:r>
            <a:r>
              <a:rPr lang="en-US" altLang="zh-HK" sz="2800" b="1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Stone Pot :It is a famous </a:t>
            </a:r>
            <a:r>
              <a:rPr lang="en-US" altLang="zh-HK" sz="2800" b="1" dirty="0" smtClean="0">
                <a:solidFill>
                  <a:srgbClr val="FF0000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Korea </a:t>
            </a:r>
            <a:r>
              <a:rPr lang="en-US" altLang="zh-HK" sz="2800" b="1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dish. There are rice, vegetables, beef and eggs. It is yummy!</a:t>
            </a:r>
          </a:p>
          <a:p>
            <a:pPr marL="0" indent="0">
              <a:buFont typeface="Arial" pitchFamily="34" charset="0"/>
              <a:buNone/>
            </a:pPr>
            <a:r>
              <a:rPr lang="en-US" altLang="zh-HK" sz="2800" b="1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</a:t>
            </a:r>
          </a:p>
          <a:p>
            <a:pPr marL="0" indent="0" algn="ctr">
              <a:buFont typeface="Arial" pitchFamily="34" charset="0"/>
              <a:buNone/>
            </a:pPr>
            <a:endParaRPr lang="zh-HK" altLang="en-US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5784555" y="188640"/>
            <a:ext cx="2808312" cy="6336704"/>
          </a:xfrm>
          <a:prstGeom prst="rect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altLang="zh-HK" sz="3300" b="1" dirty="0" smtClean="0">
                <a:solidFill>
                  <a:srgbClr val="FF0000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Korea</a:t>
            </a:r>
            <a:r>
              <a:rPr lang="en-US" altLang="zh-HK" sz="3300" b="1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Traditional </a:t>
            </a:r>
            <a:r>
              <a:rPr lang="en-US" altLang="zh-HK" sz="3300" b="1" dirty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C</a:t>
            </a:r>
            <a:r>
              <a:rPr lang="en-US" altLang="zh-HK" sz="3300" b="1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lothing :The </a:t>
            </a:r>
            <a:r>
              <a:rPr lang="en-US" altLang="zh-HK" sz="3300" b="1" dirty="0" smtClean="0">
                <a:solidFill>
                  <a:srgbClr val="FF0000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Korea </a:t>
            </a:r>
            <a:r>
              <a:rPr lang="en-US" altLang="zh-HK" sz="3300" b="1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traditional dress is beautiful and colorful. It is made up of a blouse, a jacket and a skirt. The </a:t>
            </a:r>
            <a:r>
              <a:rPr lang="en-US" altLang="zh-HK" sz="3300" b="1" dirty="0" smtClean="0">
                <a:solidFill>
                  <a:srgbClr val="FF0000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Korea </a:t>
            </a:r>
            <a:r>
              <a:rPr lang="en-US" altLang="zh-HK" sz="3300" b="1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people in the past wore it during </a:t>
            </a:r>
            <a:r>
              <a:rPr lang="en-US" altLang="zh-HK" sz="3300" b="1" dirty="0" smtClean="0">
                <a:solidFill>
                  <a:srgbClr val="FF0000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Korea </a:t>
            </a:r>
            <a:r>
              <a:rPr lang="en-US" altLang="zh-HK" sz="3300" b="1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festivals. </a:t>
            </a:r>
          </a:p>
          <a:p>
            <a:pPr marL="0" indent="0">
              <a:buFont typeface="Arial" pitchFamily="34" charset="0"/>
              <a:buNone/>
            </a:pPr>
            <a:endParaRPr lang="en-US" altLang="zh-HK" sz="2000" dirty="0" smtClean="0">
              <a:solidFill>
                <a:srgbClr val="92D050"/>
              </a:solidFill>
              <a:latin typeface="Gungsuh" pitchFamily="18" charset="-127"/>
              <a:ea typeface="Gungsuh" pitchFamily="18" charset="-127"/>
            </a:endParaRPr>
          </a:p>
          <a:p>
            <a:pPr marL="0" indent="0" algn="ctr">
              <a:buFont typeface="Arial" pitchFamily="34" charset="0"/>
              <a:buNone/>
            </a:pPr>
            <a:r>
              <a:rPr lang="en-US" altLang="zh-HK" sz="2000" dirty="0" smtClean="0"/>
              <a:t> </a:t>
            </a:r>
          </a:p>
          <a:p>
            <a:pPr marL="0" indent="0" algn="ctr">
              <a:buFont typeface="Arial" pitchFamily="34" charset="0"/>
              <a:buNone/>
            </a:pPr>
            <a:endParaRPr lang="zh-HK" alt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70538-4255-4214-B6CB-3071AE5E8A00}" type="slidenum">
              <a:rPr lang="zh-HK" altLang="en-US" smtClean="0"/>
              <a:t>5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000619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692696"/>
            <a:ext cx="8229600" cy="511256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altLang="zh-HK" sz="4800" dirty="0" smtClean="0"/>
              <a:t>Now read the following brochure, and check the following again:</a:t>
            </a:r>
          </a:p>
          <a:p>
            <a:pPr marL="0" indent="0">
              <a:buNone/>
            </a:pPr>
            <a:endParaRPr lang="en-US" altLang="zh-HK" sz="4800" dirty="0" smtClean="0"/>
          </a:p>
          <a:p>
            <a:r>
              <a:rPr lang="en-US" altLang="zh-HK" sz="4800" dirty="0"/>
              <a:t>Country names and adjectives? Any e</a:t>
            </a:r>
            <a:r>
              <a:rPr lang="en-US" altLang="zh-TW" sz="4800" dirty="0"/>
              <a:t>rrors?</a:t>
            </a:r>
          </a:p>
          <a:p>
            <a:r>
              <a:rPr lang="en-US" altLang="zh-HK" sz="4800" dirty="0"/>
              <a:t>Organized? </a:t>
            </a:r>
          </a:p>
          <a:p>
            <a:r>
              <a:rPr lang="en-US" altLang="zh-HK" sz="4800" dirty="0"/>
              <a:t>Easy to read? </a:t>
            </a:r>
          </a:p>
          <a:p>
            <a:r>
              <a:rPr lang="en-US" altLang="zh-HK" sz="4800" dirty="0"/>
              <a:t>Boring? </a:t>
            </a:r>
          </a:p>
          <a:p>
            <a:r>
              <a:rPr lang="en-US" altLang="zh-HK" sz="4800" dirty="0"/>
              <a:t>Pictures? </a:t>
            </a:r>
          </a:p>
          <a:p>
            <a:endParaRPr lang="en-US" altLang="zh-HK" sz="48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70538-4255-4214-B6CB-3071AE5E8A00}" type="slidenum">
              <a:rPr lang="zh-HK" altLang="en-US" smtClean="0"/>
              <a:t>6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107992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064" y="188640"/>
            <a:ext cx="2808312" cy="6336704"/>
          </a:xfrm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/>
          <a:lstStyle/>
          <a:p>
            <a:pPr marL="0" indent="0" algn="ctr">
              <a:buNone/>
            </a:pPr>
            <a:r>
              <a:rPr lang="en-US" altLang="zh-HK" dirty="0" smtClean="0">
                <a:solidFill>
                  <a:srgbClr val="FF0000"/>
                </a:solidFill>
                <a:latin typeface="Gungsuh" pitchFamily="18" charset="-127"/>
                <a:ea typeface="Gungsuh" pitchFamily="18" charset="-127"/>
              </a:rPr>
              <a:t>Korea</a:t>
            </a:r>
            <a:r>
              <a:rPr lang="en-US" altLang="zh-HK" dirty="0" smtClean="0"/>
              <a:t> </a:t>
            </a:r>
          </a:p>
          <a:p>
            <a:pPr marL="0" indent="0" algn="ctr">
              <a:buNone/>
            </a:pPr>
            <a:endParaRPr lang="zh-HK" altLang="en-US" dirty="0"/>
          </a:p>
        </p:txBody>
      </p:sp>
      <p:pic>
        <p:nvPicPr>
          <p:cNvPr id="2050" name="Picture 2" descr="https://img1.etsystatic.com/000/0/5368170/il_fullxfull.77536675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LineDraw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461" y="1916832"/>
            <a:ext cx="2654915" cy="331236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2972376" y="188640"/>
            <a:ext cx="2808312" cy="6336704"/>
          </a:xfrm>
          <a:prstGeom prst="rect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altLang="zh-HK" b="1" dirty="0" smtClean="0">
                <a:solidFill>
                  <a:srgbClr val="FF0000"/>
                </a:solidFill>
                <a:latin typeface="Gungsuh" pitchFamily="18" charset="-127"/>
                <a:ea typeface="Gungsuh" pitchFamily="18" charset="-127"/>
              </a:rPr>
              <a:t>Korean Food </a:t>
            </a:r>
          </a:p>
          <a:p>
            <a:pPr marL="0" indent="0">
              <a:buFont typeface="Arial" pitchFamily="34" charset="0"/>
              <a:buNone/>
            </a:pPr>
            <a:r>
              <a:rPr lang="en-US" altLang="zh-HK" sz="2000" dirty="0" smtClean="0">
                <a:solidFill>
                  <a:srgbClr val="00B050"/>
                </a:solidFill>
                <a:latin typeface="Gungsuh" pitchFamily="18" charset="-127"/>
                <a:ea typeface="Gungsuh" pitchFamily="18" charset="-127"/>
              </a:rPr>
              <a:t>Korean food, such as </a:t>
            </a:r>
            <a:r>
              <a:rPr lang="en-US" altLang="zh-HK" sz="2000" dirty="0" err="1" smtClean="0">
                <a:solidFill>
                  <a:srgbClr val="00B050"/>
                </a:solidFill>
                <a:latin typeface="Gungsuh" pitchFamily="18" charset="-127"/>
                <a:ea typeface="Gungsuh" pitchFamily="18" charset="-127"/>
              </a:rPr>
              <a:t>kimchi</a:t>
            </a:r>
            <a:r>
              <a:rPr lang="en-US" altLang="zh-HK" sz="2000" dirty="0" smtClean="0">
                <a:solidFill>
                  <a:srgbClr val="00B050"/>
                </a:solidFill>
                <a:latin typeface="Gungsuh" pitchFamily="18" charset="-127"/>
                <a:ea typeface="Gungsuh" pitchFamily="18" charset="-127"/>
              </a:rPr>
              <a:t>, is hot since Korean people like eating spicy food</a:t>
            </a:r>
            <a:r>
              <a:rPr lang="en-US" altLang="zh-HK" sz="2000" dirty="0" smtClean="0">
                <a:solidFill>
                  <a:srgbClr val="92D050"/>
                </a:solidFill>
                <a:latin typeface="Gungsuh" pitchFamily="18" charset="-127"/>
                <a:ea typeface="Gungsuh" pitchFamily="18" charset="-127"/>
              </a:rPr>
              <a:t>. </a:t>
            </a:r>
          </a:p>
          <a:p>
            <a:pPr marL="0" indent="0" algn="ctr">
              <a:buFont typeface="Arial" pitchFamily="34" charset="0"/>
              <a:buNone/>
            </a:pPr>
            <a:r>
              <a:rPr lang="en-US" altLang="zh-HK" sz="2000" b="1" dirty="0" smtClean="0">
                <a:solidFill>
                  <a:srgbClr val="FF0000"/>
                </a:solidFill>
                <a:latin typeface="Gungsuh" pitchFamily="18" charset="-127"/>
                <a:ea typeface="Gungsuh" pitchFamily="18" charset="-127"/>
              </a:rPr>
              <a:t>Korean Stone Pot </a:t>
            </a:r>
          </a:p>
          <a:p>
            <a:pPr marL="0" indent="0">
              <a:buFont typeface="Arial" pitchFamily="34" charset="0"/>
              <a:buNone/>
            </a:pPr>
            <a:r>
              <a:rPr lang="en-US" altLang="zh-HK" sz="2000" dirty="0" smtClean="0">
                <a:solidFill>
                  <a:schemeClr val="accent5">
                    <a:lumMod val="75000"/>
                  </a:schemeClr>
                </a:solidFill>
                <a:latin typeface="Gungsuh" pitchFamily="18" charset="-127"/>
                <a:ea typeface="Gungsuh" pitchFamily="18" charset="-127"/>
              </a:rPr>
              <a:t>It is a famous Korean dish. There are rice, vegetables, beef and eggs. It is yummy!</a:t>
            </a:r>
          </a:p>
          <a:p>
            <a:pPr marL="0" indent="0" algn="ctr">
              <a:buFont typeface="Arial" pitchFamily="34" charset="0"/>
              <a:buNone/>
            </a:pPr>
            <a:r>
              <a:rPr lang="en-US" altLang="zh-HK" sz="2000" dirty="0" smtClean="0"/>
              <a:t> </a:t>
            </a:r>
          </a:p>
          <a:p>
            <a:pPr marL="0" indent="0" algn="ctr">
              <a:buFont typeface="Arial" pitchFamily="34" charset="0"/>
              <a:buNone/>
            </a:pPr>
            <a:endParaRPr lang="zh-HK" altLang="en-US" dirty="0"/>
          </a:p>
        </p:txBody>
      </p:sp>
      <p:pic>
        <p:nvPicPr>
          <p:cNvPr id="2058" name="Picture 10" descr="http://thumbs.dreamstime.com/t/korean-food-illustration-dish-4352395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7446" y="5173587"/>
            <a:ext cx="1958171" cy="13158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Content Placeholder 2"/>
          <p:cNvSpPr txBox="1">
            <a:spLocks/>
          </p:cNvSpPr>
          <p:nvPr/>
        </p:nvSpPr>
        <p:spPr>
          <a:xfrm>
            <a:off x="5784555" y="188640"/>
            <a:ext cx="2808312" cy="6336704"/>
          </a:xfrm>
          <a:prstGeom prst="rect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altLang="zh-HK" b="1" dirty="0" smtClean="0">
                <a:solidFill>
                  <a:srgbClr val="FF0000"/>
                </a:solidFill>
                <a:latin typeface="Gungsuh" pitchFamily="18" charset="-127"/>
                <a:ea typeface="Gungsuh" pitchFamily="18" charset="-127"/>
              </a:rPr>
              <a:t>Korean Traditional </a:t>
            </a:r>
            <a:r>
              <a:rPr lang="en-US" altLang="zh-HK" b="1" dirty="0">
                <a:solidFill>
                  <a:srgbClr val="FF0000"/>
                </a:solidFill>
                <a:latin typeface="Gungsuh" pitchFamily="18" charset="-127"/>
                <a:ea typeface="Gungsuh" pitchFamily="18" charset="-127"/>
              </a:rPr>
              <a:t>C</a:t>
            </a:r>
            <a:r>
              <a:rPr lang="en-US" altLang="zh-HK" b="1" dirty="0" smtClean="0">
                <a:solidFill>
                  <a:srgbClr val="FF0000"/>
                </a:solidFill>
                <a:latin typeface="Gungsuh" pitchFamily="18" charset="-127"/>
                <a:ea typeface="Gungsuh" pitchFamily="18" charset="-127"/>
              </a:rPr>
              <a:t>lothing </a:t>
            </a:r>
          </a:p>
          <a:p>
            <a:pPr marL="0" indent="0">
              <a:buFont typeface="Arial" pitchFamily="34" charset="0"/>
              <a:buNone/>
            </a:pPr>
            <a:r>
              <a:rPr lang="en-US" altLang="zh-HK" sz="2000" dirty="0" smtClean="0">
                <a:solidFill>
                  <a:srgbClr val="00B050"/>
                </a:solidFill>
                <a:latin typeface="Gungsuh" pitchFamily="18" charset="-127"/>
                <a:ea typeface="Gungsuh" pitchFamily="18" charset="-127"/>
              </a:rPr>
              <a:t>The Korean traditional dress is beautiful and colorful. It is made up of a blouse, a jacket and a skirt. The Korean people in the past wore it during Korean festivals. </a:t>
            </a:r>
          </a:p>
          <a:p>
            <a:pPr marL="0" indent="0">
              <a:buFont typeface="Arial" pitchFamily="34" charset="0"/>
              <a:buNone/>
            </a:pPr>
            <a:endParaRPr lang="en-US" altLang="zh-HK" sz="2000" dirty="0" smtClean="0">
              <a:solidFill>
                <a:srgbClr val="92D050"/>
              </a:solidFill>
              <a:latin typeface="Gungsuh" pitchFamily="18" charset="-127"/>
              <a:ea typeface="Gungsuh" pitchFamily="18" charset="-127"/>
            </a:endParaRPr>
          </a:p>
          <a:p>
            <a:pPr marL="0" indent="0" algn="ctr">
              <a:buFont typeface="Arial" pitchFamily="34" charset="0"/>
              <a:buNone/>
            </a:pPr>
            <a:r>
              <a:rPr lang="en-US" altLang="zh-HK" sz="2000" dirty="0" smtClean="0"/>
              <a:t> </a:t>
            </a:r>
          </a:p>
          <a:p>
            <a:pPr marL="0" indent="0" algn="ctr">
              <a:buFont typeface="Arial" pitchFamily="34" charset="0"/>
              <a:buNone/>
            </a:pPr>
            <a:endParaRPr lang="zh-HK" altLang="en-US" dirty="0"/>
          </a:p>
        </p:txBody>
      </p:sp>
      <p:pic>
        <p:nvPicPr>
          <p:cNvPr id="2060" name="Picture 12" descr="http://i.istockimg.com/file_thumbview_approve/55050636/3/stock-illustration-55050636-korea-women-national-dress-cartoon-vector.jp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90" t="-1983" r="33398" b="1983"/>
          <a:stretch/>
        </p:blipFill>
        <p:spPr bwMode="auto">
          <a:xfrm>
            <a:off x="7206432" y="4655123"/>
            <a:ext cx="1176551" cy="180975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70538-4255-4214-B6CB-3071AE5E8A00}" type="slidenum">
              <a:rPr lang="zh-HK" altLang="en-US" smtClean="0"/>
              <a:t>7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740281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354</Words>
  <Application>Microsoft Office PowerPoint</Application>
  <PresentationFormat>On-screen Show (4:3)</PresentationFormat>
  <Paragraphs>59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 Lesson 2 Where do you want to travel?</vt:lpstr>
      <vt:lpstr>A travel brochure may have: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Karena Li</dc:creator>
  <cp:lastModifiedBy>HKIEd</cp:lastModifiedBy>
  <cp:revision>12</cp:revision>
  <dcterms:created xsi:type="dcterms:W3CDTF">2015-05-26T20:37:02Z</dcterms:created>
  <dcterms:modified xsi:type="dcterms:W3CDTF">2015-07-04T04:32:38Z</dcterms:modified>
</cp:coreProperties>
</file>