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9" r:id="rId8"/>
    <p:sldId id="280" r:id="rId9"/>
    <p:sldId id="261" r:id="rId10"/>
    <p:sldId id="281" r:id="rId11"/>
    <p:sldId id="282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1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9B1B-1416-4906-80C7-D400492DB748}" type="datetimeFigureOut">
              <a:rPr lang="zh-HK" altLang="en-US" smtClean="0"/>
              <a:t>3/8/2015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424A-ABB9-4E16-9E56-4A6BDCB39FB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20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9B1B-1416-4906-80C7-D400492DB748}" type="datetimeFigureOut">
              <a:rPr lang="zh-HK" altLang="en-US" smtClean="0"/>
              <a:t>3/8/2015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424A-ABB9-4E16-9E56-4A6BDCB39F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343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9B1B-1416-4906-80C7-D400492DB748}" type="datetimeFigureOut">
              <a:rPr lang="zh-HK" altLang="en-US" smtClean="0"/>
              <a:t>3/8/2015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424A-ABB9-4E16-9E56-4A6BDCB39F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26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9B1B-1416-4906-80C7-D400492DB748}" type="datetimeFigureOut">
              <a:rPr lang="zh-HK" altLang="en-US" smtClean="0"/>
              <a:t>3/8/2015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424A-ABB9-4E16-9E56-4A6BDCB39F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0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9B1B-1416-4906-80C7-D400492DB748}" type="datetimeFigureOut">
              <a:rPr lang="zh-HK" altLang="en-US" smtClean="0"/>
              <a:t>3/8/2015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424A-ABB9-4E16-9E56-4A6BDCB39FB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1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9B1B-1416-4906-80C7-D400492DB748}" type="datetimeFigureOut">
              <a:rPr lang="zh-HK" altLang="en-US" smtClean="0"/>
              <a:t>3/8/2015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424A-ABB9-4E16-9E56-4A6BDCB39F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96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9B1B-1416-4906-80C7-D400492DB748}" type="datetimeFigureOut">
              <a:rPr lang="zh-HK" altLang="en-US" smtClean="0"/>
              <a:t>3/8/2015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424A-ABB9-4E16-9E56-4A6BDCB39F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536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9B1B-1416-4906-80C7-D400492DB748}" type="datetimeFigureOut">
              <a:rPr lang="zh-HK" altLang="en-US" smtClean="0"/>
              <a:t>3/8/2015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424A-ABB9-4E16-9E56-4A6BDCB39F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296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9B1B-1416-4906-80C7-D400492DB748}" type="datetimeFigureOut">
              <a:rPr lang="zh-HK" altLang="en-US" smtClean="0"/>
              <a:t>3/8/2015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424A-ABB9-4E16-9E56-4A6BDCB39F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227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2439B1B-1416-4906-80C7-D400492DB748}" type="datetimeFigureOut">
              <a:rPr lang="zh-HK" altLang="en-US" smtClean="0"/>
              <a:t>3/8/2015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D424A-ABB9-4E16-9E56-4A6BDCB39F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83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9B1B-1416-4906-80C7-D400492DB748}" type="datetimeFigureOut">
              <a:rPr lang="zh-HK" altLang="en-US" smtClean="0"/>
              <a:t>3/8/2015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424A-ABB9-4E16-9E56-4A6BDCB39F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48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439B1B-1416-4906-80C7-D400492DB748}" type="datetimeFigureOut">
              <a:rPr lang="zh-HK" altLang="en-US" smtClean="0"/>
              <a:t>3/8/2015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DD424A-ABB9-4E16-9E56-4A6BDCB39FB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817" y="-29366"/>
            <a:ext cx="7533524" cy="2766528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Comparison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HK" sz="2800" cap="none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Wong Tzu Yu Renee</a:t>
            </a:r>
          </a:p>
          <a:p>
            <a:pPr algn="ctr"/>
            <a:r>
              <a:rPr lang="en-US" altLang="zh-HK" sz="2800" cap="none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Hong Kong Institute Of Education</a:t>
            </a:r>
            <a:endParaRPr lang="zh-HK" altLang="en-US" sz="2800" cap="none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026" name="Picture 2" descr="http://www.kezia-noble.com/wp-content/uploads/2011/02/tall-and-sho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r="39273"/>
          <a:stretch/>
        </p:blipFill>
        <p:spPr bwMode="auto">
          <a:xfrm>
            <a:off x="0" y="0"/>
            <a:ext cx="3411894" cy="41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7" y="0"/>
            <a:ext cx="2793076" cy="615143"/>
          </a:xfrm>
        </p:spPr>
        <p:txBody>
          <a:bodyPr>
            <a:normAutofit fontScale="90000"/>
          </a:bodyPr>
          <a:lstStyle/>
          <a:p>
            <a:r>
              <a:rPr lang="en-US" altLang="zh-HK" sz="3600" dirty="0" smtClean="0"/>
              <a:t>Interesting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pic>
        <p:nvPicPr>
          <p:cNvPr id="1026" name="Picture 2" descr="http://www.latimes.com/media/photo/2011-11/241153480-30235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4" y="744044"/>
            <a:ext cx="4561675" cy="34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07" y="107882"/>
            <a:ext cx="506383" cy="48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50" y="62349"/>
            <a:ext cx="574353" cy="5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38" y="107882"/>
            <a:ext cx="525224" cy="4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62" y="107882"/>
            <a:ext cx="550063" cy="5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25" y="107882"/>
            <a:ext cx="551039" cy="5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hina.cn/attachement/jpg/site1007/20100319/001ec94a26ba0d0d6a893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13" y="809411"/>
            <a:ext cx="3562350" cy="362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5524" y="4584319"/>
            <a:ext cx="87837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4000" dirty="0" smtClean="0"/>
              <a:t>Miss Wong thinks that</a:t>
            </a:r>
          </a:p>
          <a:p>
            <a:r>
              <a:rPr lang="en-US" altLang="zh-HK" sz="4000" dirty="0" smtClean="0"/>
              <a:t> _______ is more__</a:t>
            </a:r>
            <a:r>
              <a:rPr lang="en-US" altLang="zh-TW" sz="4000" dirty="0" smtClean="0"/>
              <a:t>___ than _____.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pic>
        <p:nvPicPr>
          <p:cNvPr id="16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82" y="97582"/>
            <a:ext cx="591588" cy="56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368567" y="24121"/>
            <a:ext cx="2589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4000" dirty="0"/>
              <a:t>Interesting</a:t>
            </a: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280836" y="4240968"/>
            <a:ext cx="4174438" cy="284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altLang="zh-TW" dirty="0"/>
              <a:t>https://youtu.be/OSXvwoI3c5Y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247113" y="4525287"/>
            <a:ext cx="3067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zh-TW" dirty="0"/>
              <a:t>https://youtu.be/6_Ukxzdxa18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6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7" y="0"/>
            <a:ext cx="2793076" cy="615143"/>
          </a:xfrm>
        </p:spPr>
        <p:txBody>
          <a:bodyPr>
            <a:normAutofit fontScale="90000"/>
          </a:bodyPr>
          <a:lstStyle/>
          <a:p>
            <a:r>
              <a:rPr lang="en-US" altLang="zh-HK" sz="3600" dirty="0" smtClean="0"/>
              <a:t>Exciting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pic>
        <p:nvPicPr>
          <p:cNvPr id="1028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07" y="107882"/>
            <a:ext cx="506383" cy="48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50" y="62349"/>
            <a:ext cx="574353" cy="5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38" y="107882"/>
            <a:ext cx="525224" cy="4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62" y="107882"/>
            <a:ext cx="550063" cy="5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25" y="107882"/>
            <a:ext cx="551039" cy="5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5524" y="4584319"/>
            <a:ext cx="87837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4000" dirty="0" smtClean="0"/>
              <a:t>Miss Wong thinks that</a:t>
            </a:r>
          </a:p>
          <a:p>
            <a:r>
              <a:rPr lang="en-US" altLang="zh-HK" sz="4000" dirty="0" smtClean="0"/>
              <a:t> _______ is __</a:t>
            </a:r>
            <a:r>
              <a:rPr lang="en-US" altLang="zh-TW" sz="4000" dirty="0" smtClean="0"/>
              <a:t>____ than _____.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pic>
        <p:nvPicPr>
          <p:cNvPr id="16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82" y="97582"/>
            <a:ext cx="591588" cy="56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368567" y="24121"/>
            <a:ext cx="2589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4000" dirty="0" smtClean="0"/>
              <a:t>Exciting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pic>
        <p:nvPicPr>
          <p:cNvPr id="2050" name="Picture 2" descr="http://upload.wikimedia.org/wikipedia/en/a/a2/The_Hunger_Games_Original_Motion_Picture_Sco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49" y="695934"/>
            <a:ext cx="3670175" cy="3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gpSU6xU2pgAAhjlMKXfndxRuXcXrV5DdF-KAZvTZ-1iS-fezhP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65" y="848607"/>
            <a:ext cx="4409844" cy="33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74318" y="4399653"/>
            <a:ext cx="3181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zh-TW" dirty="0"/>
              <a:t>https://youtu.be/4S9a5V9ODuY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50358" y="4252295"/>
            <a:ext cx="315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zh-TW" dirty="0"/>
              <a:t>https://youtu.be/R2c11R3hN34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68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7" y="0"/>
            <a:ext cx="2793076" cy="615143"/>
          </a:xfrm>
        </p:spPr>
        <p:txBody>
          <a:bodyPr>
            <a:normAutofit fontScale="90000"/>
          </a:bodyPr>
          <a:lstStyle/>
          <a:p>
            <a:r>
              <a:rPr lang="en-US" altLang="zh-HK" sz="3600" dirty="0" smtClean="0"/>
              <a:t>Horrifying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pic>
        <p:nvPicPr>
          <p:cNvPr id="1028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07" y="107882"/>
            <a:ext cx="506383" cy="48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50" y="62349"/>
            <a:ext cx="574353" cy="5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38" y="107882"/>
            <a:ext cx="525224" cy="4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62" y="107882"/>
            <a:ext cx="550063" cy="5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25" y="107882"/>
            <a:ext cx="551039" cy="5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5524" y="4874376"/>
            <a:ext cx="87837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4000" dirty="0" smtClean="0"/>
              <a:t>Miss Wong thinks that</a:t>
            </a:r>
          </a:p>
          <a:p>
            <a:r>
              <a:rPr lang="en-US" altLang="zh-HK" sz="4000" dirty="0" smtClean="0"/>
              <a:t> _______ is ____ ______ _____ </a:t>
            </a:r>
            <a:r>
              <a:rPr lang="en-US" altLang="zh-TW" sz="4000" dirty="0" smtClean="0"/>
              <a:t>_____.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pic>
        <p:nvPicPr>
          <p:cNvPr id="16" name="Picture 4" descr="http://vector.me/files/images/1/4/145216/star_yellow_five_stars_soft_edges_pen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82" y="97582"/>
            <a:ext cx="591588" cy="56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001366" y="122337"/>
            <a:ext cx="2589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 smtClean="0"/>
              <a:t>Horrifying </a:t>
            </a:r>
            <a:endParaRPr lang="zh-HK" altLang="en-US" sz="3200" dirty="0"/>
          </a:p>
        </p:txBody>
      </p:sp>
      <p:pic>
        <p:nvPicPr>
          <p:cNvPr id="4098" name="Picture 2" descr="http://ll-media.tmz.com/2013/12/17/1217-walking-dead-amc-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4" y="848607"/>
            <a:ext cx="4373941" cy="37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7126" y="588053"/>
            <a:ext cx="3355177" cy="44735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1161" y="4430978"/>
            <a:ext cx="3182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zh-TW" dirty="0"/>
              <a:t>https://youtu.be/R1v0uFms68U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498492" y="5351430"/>
            <a:ext cx="315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zh-TW" dirty="0"/>
              <a:t>https://youtu.be/OIzN8yKDnH4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98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do you think?</a:t>
            </a:r>
            <a:endParaRPr lang="zh-TW" altLang="en-US" dirty="0"/>
          </a:p>
        </p:txBody>
      </p:sp>
      <p:pic>
        <p:nvPicPr>
          <p:cNvPr id="1026" name="Picture 2" descr="http://pmcdeadline2.files.wordpress.com/2011/12/510tylzqlbl-_sx500___111209022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3917"/>
            <a:ext cx="4406348" cy="33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x.images-amazon.com/images/I/71ZBGKzqLXL._SL1058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60" y="1335571"/>
            <a:ext cx="3035981" cy="43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40355" y="5815256"/>
            <a:ext cx="3210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zh-TW" dirty="0"/>
              <a:t>https://youtu.be/aaorTM2wB9o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14122" y="5676756"/>
            <a:ext cx="382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zh-TW" dirty="0"/>
              <a:t>https://www.youtube.com/watch?v=ff-XiZzJLxw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76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Areas for comparison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1. Attractiveness of the actor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2. Attractiveness of the actress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3. Fame of the actor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4. Fame of the actress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5. Interesting plot?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6. Suitable for teenagers?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24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0"/>
            <a:ext cx="6554867" cy="1524000"/>
          </a:xfrm>
        </p:spPr>
        <p:txBody>
          <a:bodyPr/>
          <a:lstStyle/>
          <a:p>
            <a:r>
              <a:rPr lang="en-US" altLang="zh-HK" dirty="0" smtClean="0"/>
              <a:t>2 Volunteers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5400" dirty="0" smtClean="0"/>
              <a:t>_______ is ________</a:t>
            </a:r>
            <a:r>
              <a:rPr lang="en-US" altLang="zh-HK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altLang="zh-HK" sz="5400" dirty="0" smtClean="0"/>
              <a:t> </a:t>
            </a:r>
            <a:r>
              <a:rPr lang="en-US" altLang="zh-HK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en-US" altLang="zh-HK" sz="5400" dirty="0" smtClean="0"/>
              <a:t> _____________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4391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 descr="http://previews.123rf.com/images/avelkrieg/avelkrieg1303/avelkrieg130300128/18263579-Illustration-of-a-cartoon-hand--Stock-Vector-hand-five-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6" y="212129"/>
            <a:ext cx="2971737" cy="31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eviews.123rf.com/images/avelkrieg/avelkrieg1303/avelkrieg130300128/18263579-Illustration-of-a-cartoon-hand--Stock-Vector-hand-five-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03" y="212129"/>
            <a:ext cx="2971737" cy="31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ipartbest.com/cliparts/di6/KLz/di6KLz9i9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4" y="2888688"/>
            <a:ext cx="3171537" cy="332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2960" y="3633772"/>
            <a:ext cx="4621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600" dirty="0" smtClean="0"/>
              <a:t>_______ is ________er than _____________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62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8762" y="401781"/>
            <a:ext cx="8368147" cy="57357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5400" b="1" dirty="0" smtClean="0">
                <a:solidFill>
                  <a:srgbClr val="FF0000"/>
                </a:solidFill>
              </a:rPr>
              <a:t>Exciting   tall </a:t>
            </a:r>
          </a:p>
          <a:p>
            <a:pPr algn="ctr"/>
            <a:r>
              <a:rPr lang="en-US" altLang="zh-HK" sz="5400" b="1" dirty="0" smtClean="0">
                <a:solidFill>
                  <a:srgbClr val="FF0000"/>
                </a:solidFill>
              </a:rPr>
              <a:t>Happy   appealing </a:t>
            </a:r>
          </a:p>
          <a:p>
            <a:pPr algn="ctr"/>
            <a:r>
              <a:rPr lang="en-US" altLang="zh-HK" sz="5400" b="1" dirty="0" smtClean="0">
                <a:solidFill>
                  <a:srgbClr val="FF0000"/>
                </a:solidFill>
              </a:rPr>
              <a:t>Interesting nice horrifying</a:t>
            </a:r>
          </a:p>
          <a:p>
            <a:pPr algn="ctr"/>
            <a:r>
              <a:rPr lang="en-US" altLang="zh-HK" sz="5400" b="1" dirty="0" smtClean="0">
                <a:solidFill>
                  <a:srgbClr val="FF0000"/>
                </a:solidFill>
              </a:rPr>
              <a:t> Frightening large Boring</a:t>
            </a:r>
          </a:p>
          <a:p>
            <a:pPr algn="ctr"/>
            <a:endParaRPr lang="zh-HK" alt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2634" y="0"/>
            <a:ext cx="4100947" cy="6101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5400" b="1" dirty="0" smtClean="0">
                <a:solidFill>
                  <a:srgbClr val="FF0000"/>
                </a:solidFill>
              </a:rPr>
              <a:t>Exciting  </a:t>
            </a:r>
          </a:p>
          <a:p>
            <a:pPr algn="ctr"/>
            <a:r>
              <a:rPr lang="en-US" altLang="zh-HK" sz="5400" b="1" dirty="0" smtClean="0">
                <a:solidFill>
                  <a:srgbClr val="FF0000"/>
                </a:solidFill>
              </a:rPr>
              <a:t>appealing </a:t>
            </a:r>
          </a:p>
          <a:p>
            <a:pPr algn="ctr"/>
            <a:r>
              <a:rPr lang="en-US" altLang="zh-HK" sz="5400" b="1" dirty="0" smtClean="0">
                <a:solidFill>
                  <a:srgbClr val="FF0000"/>
                </a:solidFill>
              </a:rPr>
              <a:t>Interesting horrifying</a:t>
            </a:r>
          </a:p>
          <a:p>
            <a:pPr algn="ctr"/>
            <a:r>
              <a:rPr lang="en-US" altLang="zh-HK" sz="5400" b="1" dirty="0" smtClean="0">
                <a:solidFill>
                  <a:srgbClr val="FF0000"/>
                </a:solidFill>
              </a:rPr>
              <a:t> Frightening Boring</a:t>
            </a:r>
          </a:p>
          <a:p>
            <a:pPr algn="ctr"/>
            <a:endParaRPr lang="zh-HK" altLang="en-US" sz="7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10052" y="150907"/>
            <a:ext cx="3172690" cy="57181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5400" b="1" dirty="0" smtClean="0">
                <a:solidFill>
                  <a:srgbClr val="FF0000"/>
                </a:solidFill>
              </a:rPr>
              <a:t>tall </a:t>
            </a:r>
          </a:p>
          <a:p>
            <a:pPr algn="ctr"/>
            <a:r>
              <a:rPr lang="en-US" altLang="zh-HK" sz="5400" b="1" dirty="0" smtClean="0">
                <a:solidFill>
                  <a:srgbClr val="FF0000"/>
                </a:solidFill>
              </a:rPr>
              <a:t>Happy </a:t>
            </a:r>
          </a:p>
          <a:p>
            <a:pPr algn="ctr"/>
            <a:r>
              <a:rPr lang="en-US" altLang="zh-HK" sz="5400" b="1" dirty="0" smtClean="0">
                <a:solidFill>
                  <a:srgbClr val="FF0000"/>
                </a:solidFill>
              </a:rPr>
              <a:t>nice </a:t>
            </a:r>
          </a:p>
          <a:p>
            <a:pPr algn="ctr"/>
            <a:r>
              <a:rPr lang="en-US" altLang="zh-HK" sz="5400" b="1" dirty="0" smtClean="0">
                <a:solidFill>
                  <a:srgbClr val="FF0000"/>
                </a:solidFill>
              </a:rPr>
              <a:t>large</a:t>
            </a:r>
            <a:endParaRPr lang="zh-HK" alt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928255" y="4596769"/>
            <a:ext cx="4314306" cy="276139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 smtClean="0"/>
              <a:t>Words with 3 or more syllables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160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44555" y="522176"/>
            <a:ext cx="8496944" cy="5832648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Tall</a:t>
            </a:r>
          </a:p>
          <a:p>
            <a:pPr algn="l"/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Big</a:t>
            </a:r>
          </a:p>
          <a:p>
            <a:pPr algn="l"/>
            <a:endParaRPr lang="zh-TW" altLang="zh-TW" sz="40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Happy</a:t>
            </a:r>
          </a:p>
          <a:p>
            <a:pPr algn="l"/>
            <a:endParaRPr lang="en-US" altLang="zh-TW" sz="4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Tidy</a:t>
            </a:r>
          </a:p>
          <a:p>
            <a:pPr algn="l"/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4647321" y="405576"/>
            <a:ext cx="8496944" cy="583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4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Interesting</a:t>
            </a:r>
          </a:p>
          <a:p>
            <a:endParaRPr lang="en-US" altLang="zh-TW" sz="40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Exciting</a:t>
            </a:r>
          </a:p>
          <a:p>
            <a:endParaRPr lang="en-US" altLang="zh-TW" sz="40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Frightening</a:t>
            </a:r>
            <a:endParaRPr lang="zh-TW" altLang="zh-TW" sz="40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258" y="1048825"/>
            <a:ext cx="466130" cy="466130"/>
          </a:xfrm>
          <a:prstGeom prst="rect">
            <a:avLst/>
          </a:prstGeom>
          <a:noFill/>
        </p:spPr>
      </p:pic>
      <p:pic>
        <p:nvPicPr>
          <p:cNvPr id="6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258" y="2633019"/>
            <a:ext cx="466130" cy="466130"/>
          </a:xfrm>
          <a:prstGeom prst="rect">
            <a:avLst/>
          </a:prstGeom>
          <a:noFill/>
        </p:spPr>
      </p:pic>
      <p:pic>
        <p:nvPicPr>
          <p:cNvPr id="7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95454" flipV="1">
            <a:off x="2077453" y="4030474"/>
            <a:ext cx="466130" cy="466130"/>
          </a:xfrm>
          <a:prstGeom prst="rect">
            <a:avLst/>
          </a:prstGeom>
          <a:noFill/>
        </p:spPr>
      </p:pic>
      <p:pic>
        <p:nvPicPr>
          <p:cNvPr id="8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809" y="4081956"/>
            <a:ext cx="466130" cy="466130"/>
          </a:xfrm>
          <a:prstGeom prst="rect">
            <a:avLst/>
          </a:prstGeom>
          <a:noFill/>
        </p:spPr>
      </p:pic>
      <p:pic>
        <p:nvPicPr>
          <p:cNvPr id="9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95454" flipV="1">
            <a:off x="1585588" y="5454392"/>
            <a:ext cx="466130" cy="466130"/>
          </a:xfrm>
          <a:prstGeom prst="rect">
            <a:avLst/>
          </a:prstGeom>
          <a:noFill/>
        </p:spPr>
      </p:pic>
      <p:pic>
        <p:nvPicPr>
          <p:cNvPr id="10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95454" flipV="1">
            <a:off x="917192" y="5454392"/>
            <a:ext cx="466130" cy="466130"/>
          </a:xfrm>
          <a:prstGeom prst="rect">
            <a:avLst/>
          </a:prstGeom>
          <a:noFill/>
        </p:spPr>
      </p:pic>
      <p:pic>
        <p:nvPicPr>
          <p:cNvPr id="11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515" y="1752739"/>
            <a:ext cx="466130" cy="466130"/>
          </a:xfrm>
          <a:prstGeom prst="rect">
            <a:avLst/>
          </a:prstGeom>
          <a:noFill/>
        </p:spPr>
      </p:pic>
      <p:pic>
        <p:nvPicPr>
          <p:cNvPr id="12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876" y="1770990"/>
            <a:ext cx="466130" cy="466130"/>
          </a:xfrm>
          <a:prstGeom prst="rect">
            <a:avLst/>
          </a:prstGeom>
          <a:noFill/>
        </p:spPr>
      </p:pic>
      <p:pic>
        <p:nvPicPr>
          <p:cNvPr id="13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921" y="1752739"/>
            <a:ext cx="466130" cy="466130"/>
          </a:xfrm>
          <a:prstGeom prst="rect">
            <a:avLst/>
          </a:prstGeom>
          <a:noFill/>
        </p:spPr>
      </p:pic>
      <p:pic>
        <p:nvPicPr>
          <p:cNvPr id="14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1038" y="3224308"/>
            <a:ext cx="466130" cy="466130"/>
          </a:xfrm>
          <a:prstGeom prst="rect">
            <a:avLst/>
          </a:prstGeom>
          <a:noFill/>
        </p:spPr>
      </p:pic>
      <p:pic>
        <p:nvPicPr>
          <p:cNvPr id="15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9157" y="3224308"/>
            <a:ext cx="466130" cy="466130"/>
          </a:xfrm>
          <a:prstGeom prst="rect">
            <a:avLst/>
          </a:prstGeom>
          <a:noFill/>
        </p:spPr>
      </p:pic>
      <p:pic>
        <p:nvPicPr>
          <p:cNvPr id="16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811" y="3224308"/>
            <a:ext cx="466130" cy="466130"/>
          </a:xfrm>
          <a:prstGeom prst="rect">
            <a:avLst/>
          </a:prstGeom>
          <a:noFill/>
        </p:spPr>
      </p:pic>
      <p:pic>
        <p:nvPicPr>
          <p:cNvPr id="17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5580" y="4576657"/>
            <a:ext cx="466130" cy="466130"/>
          </a:xfrm>
          <a:prstGeom prst="rect">
            <a:avLst/>
          </a:prstGeom>
          <a:noFill/>
        </p:spPr>
      </p:pic>
      <p:pic>
        <p:nvPicPr>
          <p:cNvPr id="18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978" y="4611770"/>
            <a:ext cx="466130" cy="466130"/>
          </a:xfrm>
          <a:prstGeom prst="rect">
            <a:avLst/>
          </a:prstGeom>
          <a:noFill/>
        </p:spPr>
      </p:pic>
      <p:pic>
        <p:nvPicPr>
          <p:cNvPr id="19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407" y="4576657"/>
            <a:ext cx="466130" cy="466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46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844824"/>
            <a:ext cx="7631832" cy="1614041"/>
          </a:xfrm>
        </p:spPr>
        <p:txBody>
          <a:bodyPr>
            <a:noAutofit/>
          </a:bodyPr>
          <a:lstStyle/>
          <a:p>
            <a:r>
              <a:rPr lang="en-US" altLang="zh-TW" sz="50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altLang="zh-TW" sz="5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altLang="zh-TW" sz="50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altLang="zh-TW" sz="5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altLang="zh-TW" sz="5000" dirty="0" smtClean="0">
                <a:solidFill>
                  <a:srgbClr val="002060"/>
                </a:solidFill>
                <a:latin typeface="Comic Sans MS" pitchFamily="66" charset="0"/>
              </a:rPr>
              <a:t>     </a:t>
            </a:r>
            <a:r>
              <a:rPr lang="en-US" altLang="zh-TW" sz="5000" strike="sngStrike" dirty="0" smtClean="0">
                <a:solidFill>
                  <a:srgbClr val="002060"/>
                </a:solidFill>
                <a:latin typeface="Comic Sans MS" pitchFamily="66" charset="0"/>
              </a:rPr>
              <a:t>Interesting</a:t>
            </a:r>
            <a:r>
              <a:rPr lang="en-US" altLang="zh-TW" sz="5000" u="sng" strike="sngStrike" dirty="0" smtClean="0">
                <a:solidFill>
                  <a:srgbClr val="C00000"/>
                </a:solidFill>
                <a:latin typeface="Comic Sans MS" pitchFamily="66" charset="0"/>
              </a:rPr>
              <a:t>er</a:t>
            </a:r>
            <a:r>
              <a:rPr lang="en-US" altLang="zh-TW" sz="5000" strike="sngStrike" dirty="0" smtClean="0">
                <a:latin typeface="Comic Sans MS" pitchFamily="66" charset="0"/>
              </a:rPr>
              <a:t> </a:t>
            </a:r>
            <a:r>
              <a:rPr lang="en-US" altLang="zh-TW" sz="5000" u="sng" strike="sngStrike" dirty="0" smtClean="0">
                <a:solidFill>
                  <a:srgbClr val="C00000"/>
                </a:solidFill>
                <a:latin typeface="Comic Sans MS" pitchFamily="66" charset="0"/>
              </a:rPr>
              <a:t>than</a:t>
            </a:r>
            <a:r>
              <a:rPr lang="en-US" altLang="zh-TW" sz="5000" strike="sngStrike" dirty="0" smtClean="0">
                <a:latin typeface="Comic Sans MS" pitchFamily="66" charset="0"/>
              </a:rPr>
              <a:t>   </a:t>
            </a:r>
            <a:r>
              <a:rPr lang="en-US" altLang="zh-TW" sz="5000" dirty="0" smtClean="0">
                <a:latin typeface="Comic Sans MS" pitchFamily="66" charset="0"/>
              </a:rPr>
              <a:t/>
            </a:r>
            <a:br>
              <a:rPr lang="en-US" altLang="zh-TW" sz="5000" dirty="0" smtClean="0">
                <a:latin typeface="Comic Sans MS" pitchFamily="66" charset="0"/>
              </a:rPr>
            </a:br>
            <a:r>
              <a:rPr lang="en-US" altLang="zh-TW" sz="5000" dirty="0">
                <a:latin typeface="Comic Sans MS" pitchFamily="66" charset="0"/>
              </a:rPr>
              <a:t/>
            </a:r>
            <a:br>
              <a:rPr lang="en-US" altLang="zh-TW" sz="5000" dirty="0">
                <a:latin typeface="Comic Sans MS" pitchFamily="66" charset="0"/>
              </a:rPr>
            </a:br>
            <a:r>
              <a:rPr lang="en-US" altLang="zh-TW" sz="5000" dirty="0" smtClean="0">
                <a:latin typeface="Comic Sans MS" pitchFamily="66" charset="0"/>
              </a:rPr>
              <a:t>V.S.</a:t>
            </a:r>
            <a:r>
              <a:rPr lang="en-US" altLang="zh-TW" sz="5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altLang="zh-TW" sz="5000" dirty="0" smtClean="0">
                <a:latin typeface="Comic Sans MS" pitchFamily="66" charset="0"/>
              </a:rPr>
              <a:t/>
            </a:r>
            <a:br>
              <a:rPr lang="en-US" altLang="zh-TW" sz="5000" dirty="0" smtClean="0">
                <a:latin typeface="Comic Sans MS" pitchFamily="66" charset="0"/>
              </a:rPr>
            </a:br>
            <a:r>
              <a:rPr lang="en-US" altLang="zh-TW" sz="5000" dirty="0">
                <a:latin typeface="Comic Sans MS" pitchFamily="66" charset="0"/>
              </a:rPr>
              <a:t>	</a:t>
            </a:r>
            <a:r>
              <a:rPr lang="en-US" altLang="zh-TW" sz="5000" dirty="0" smtClean="0">
                <a:latin typeface="Comic Sans MS" pitchFamily="66" charset="0"/>
              </a:rPr>
              <a:t>	 </a:t>
            </a:r>
            <a:r>
              <a:rPr lang="en-US" altLang="zh-TW" sz="5000" u="sng" dirty="0" smtClean="0">
                <a:solidFill>
                  <a:srgbClr val="C00000"/>
                </a:solidFill>
                <a:latin typeface="Comic Sans MS" pitchFamily="66" charset="0"/>
              </a:rPr>
              <a:t>more</a:t>
            </a:r>
            <a:r>
              <a:rPr lang="en-US" altLang="zh-TW" sz="5000" dirty="0" smtClean="0">
                <a:latin typeface="Comic Sans MS" pitchFamily="66" charset="0"/>
              </a:rPr>
              <a:t> </a:t>
            </a:r>
            <a:r>
              <a:rPr lang="en-US" altLang="zh-TW" sz="5000" dirty="0" smtClean="0">
                <a:solidFill>
                  <a:srgbClr val="002060"/>
                </a:solidFill>
                <a:latin typeface="Comic Sans MS" pitchFamily="66" charset="0"/>
              </a:rPr>
              <a:t>interesting</a:t>
            </a:r>
            <a:r>
              <a:rPr lang="en-US" altLang="zh-TW" sz="5000" dirty="0" smtClean="0">
                <a:latin typeface="Comic Sans MS" pitchFamily="66" charset="0"/>
              </a:rPr>
              <a:t> </a:t>
            </a:r>
            <a:r>
              <a:rPr lang="en-US" altLang="zh-TW" sz="5000" u="sng" dirty="0">
                <a:solidFill>
                  <a:srgbClr val="C00000"/>
                </a:solidFill>
                <a:latin typeface="Comic Sans MS" pitchFamily="66" charset="0"/>
              </a:rPr>
              <a:t>t</a:t>
            </a:r>
            <a:r>
              <a:rPr lang="en-US" altLang="zh-TW" sz="5000" u="sng" dirty="0" smtClean="0">
                <a:solidFill>
                  <a:srgbClr val="C00000"/>
                </a:solidFill>
                <a:latin typeface="Comic Sans MS" pitchFamily="66" charset="0"/>
              </a:rPr>
              <a:t>han</a:t>
            </a:r>
            <a:endParaRPr lang="zh-TW" altLang="en-US" sz="5000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32040" y="0"/>
            <a:ext cx="6400800" cy="1752600"/>
          </a:xfrm>
        </p:spPr>
        <p:txBody>
          <a:bodyPr/>
          <a:lstStyle/>
          <a:p>
            <a:pPr lvl="2"/>
            <a:endParaRPr lang="zh-TW" altLang="en-US" dirty="0"/>
          </a:p>
        </p:txBody>
      </p:sp>
      <p:pic>
        <p:nvPicPr>
          <p:cNvPr id="6146" name="Picture 2" descr="C:\Documents and Settings\Administrator\桌面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702" y="2038921"/>
            <a:ext cx="1512168" cy="1512168"/>
          </a:xfrm>
          <a:prstGeom prst="rect">
            <a:avLst/>
          </a:prstGeom>
          <a:noFill/>
        </p:spPr>
      </p:pic>
      <p:sp>
        <p:nvSpPr>
          <p:cNvPr id="6" name="乘號 5"/>
          <p:cNvSpPr/>
          <p:nvPr/>
        </p:nvSpPr>
        <p:spPr>
          <a:xfrm>
            <a:off x="0" y="184482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 descr="C:\Documents and Settings\Administrator\桌面\happ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94313"/>
            <a:ext cx="1763688" cy="1763688"/>
          </a:xfrm>
          <a:prstGeom prst="rect">
            <a:avLst/>
          </a:prstGeom>
          <a:noFill/>
        </p:spPr>
      </p:pic>
      <p:pic>
        <p:nvPicPr>
          <p:cNvPr id="9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18841"/>
            <a:ext cx="720080" cy="720080"/>
          </a:xfrm>
          <a:prstGeom prst="rect">
            <a:avLst/>
          </a:prstGeom>
          <a:noFill/>
        </p:spPr>
      </p:pic>
      <p:pic>
        <p:nvPicPr>
          <p:cNvPr id="10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6954" y="1318841"/>
            <a:ext cx="720080" cy="720080"/>
          </a:xfrm>
          <a:prstGeom prst="rect">
            <a:avLst/>
          </a:prstGeom>
          <a:noFill/>
        </p:spPr>
      </p:pic>
      <p:pic>
        <p:nvPicPr>
          <p:cNvPr id="11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962" y="1318841"/>
            <a:ext cx="720080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89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             </a:t>
            </a:r>
            <a:r>
              <a:rPr lang="en-US" altLang="zh-TW" dirty="0" smtClean="0">
                <a:solidFill>
                  <a:srgbClr val="002060"/>
                </a:solidFill>
              </a:rPr>
              <a:t>*****Rule*****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245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5200" b="1" dirty="0" smtClean="0">
                <a:solidFill>
                  <a:srgbClr val="FF0000"/>
                </a:solidFill>
              </a:rPr>
              <a:t>   3 </a:t>
            </a:r>
            <a:r>
              <a:rPr lang="en-US" altLang="zh-TW" sz="5200" b="1" dirty="0" smtClean="0">
                <a:solidFill>
                  <a:srgbClr val="FF0000"/>
                </a:solidFill>
              </a:rPr>
              <a:t>or &gt;3 syllables: </a:t>
            </a:r>
            <a:r>
              <a:rPr lang="en-US" altLang="zh-TW" sz="5200" b="1" dirty="0" smtClean="0">
                <a:solidFill>
                  <a:srgbClr val="FF0000"/>
                </a:solidFill>
              </a:rPr>
              <a:t>   +“</a:t>
            </a:r>
            <a:r>
              <a:rPr lang="en-US" altLang="zh-TW" sz="5200" b="1" dirty="0" smtClean="0">
                <a:solidFill>
                  <a:srgbClr val="FF0000"/>
                </a:solidFill>
              </a:rPr>
              <a:t>more…than”</a:t>
            </a:r>
          </a:p>
          <a:p>
            <a:pPr algn="l"/>
            <a:endParaRPr lang="en-US" altLang="zh-TW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.g.   1. Watching </a:t>
            </a:r>
            <a:r>
              <a:rPr lang="en-US" altLang="zh-TW" sz="3000" cap="none" dirty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oreamon</a:t>
            </a:r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 is </a:t>
            </a:r>
            <a:r>
              <a:rPr lang="en-US" altLang="zh-TW" sz="3000" u="sng" cap="none" dirty="0" smtClean="0">
                <a:solidFill>
                  <a:schemeClr val="accent4">
                    <a:lumMod val="50000"/>
                  </a:schemeClr>
                </a:solidFill>
              </a:rPr>
              <a:t>more</a:t>
            </a:r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sz="3000" b="1" cap="none" dirty="0" smtClean="0">
                <a:solidFill>
                  <a:schemeClr val="accent4">
                    <a:lumMod val="50000"/>
                  </a:schemeClr>
                </a:solidFill>
              </a:rPr>
              <a:t>interesting</a:t>
            </a:r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sz="3000" u="sng" cap="none" dirty="0" smtClean="0">
                <a:solidFill>
                  <a:schemeClr val="accent4">
                    <a:lumMod val="50000"/>
                  </a:schemeClr>
                </a:solidFill>
              </a:rPr>
              <a:t>than</a:t>
            </a:r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 washing dishes. </a:t>
            </a:r>
          </a:p>
          <a:p>
            <a:endParaRPr lang="en-US" altLang="zh-TW" sz="3000" cap="none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2. An </a:t>
            </a:r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ipad</a:t>
            </a:r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 is </a:t>
            </a:r>
            <a:r>
              <a:rPr lang="en-US" altLang="zh-TW" sz="3000" u="sng" cap="none" dirty="0" smtClean="0">
                <a:solidFill>
                  <a:schemeClr val="accent4">
                    <a:lumMod val="50000"/>
                  </a:schemeClr>
                </a:solidFill>
              </a:rPr>
              <a:t>more</a:t>
            </a:r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 expensive </a:t>
            </a:r>
            <a:r>
              <a:rPr lang="en-US" altLang="zh-TW" sz="3000" u="sng" cap="none" dirty="0" smtClean="0">
                <a:solidFill>
                  <a:schemeClr val="accent4">
                    <a:lumMod val="50000"/>
                  </a:schemeClr>
                </a:solidFill>
              </a:rPr>
              <a:t>than</a:t>
            </a:r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 a book.</a:t>
            </a:r>
          </a:p>
          <a:p>
            <a:pPr algn="l"/>
            <a:endParaRPr lang="en-US" altLang="zh-TW" sz="3000" cap="none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3. Sitting under a tree is </a:t>
            </a:r>
            <a:r>
              <a:rPr lang="en-US" altLang="zh-TW" sz="3000" u="sng" cap="none" dirty="0" smtClean="0">
                <a:solidFill>
                  <a:schemeClr val="accent4">
                    <a:lumMod val="50000"/>
                  </a:schemeClr>
                </a:solidFill>
              </a:rPr>
              <a:t>more</a:t>
            </a:r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 relaxing </a:t>
            </a:r>
            <a:r>
              <a:rPr lang="en-US" altLang="zh-TW" sz="3000" u="sng" cap="none" dirty="0" smtClean="0">
                <a:solidFill>
                  <a:schemeClr val="accent4">
                    <a:lumMod val="50000"/>
                  </a:schemeClr>
                </a:solidFill>
              </a:rPr>
              <a:t>than</a:t>
            </a:r>
            <a:r>
              <a:rPr lang="en-US" altLang="zh-TW" sz="3000" cap="none" dirty="0" smtClean="0">
                <a:solidFill>
                  <a:schemeClr val="accent4">
                    <a:lumMod val="50000"/>
                  </a:schemeClr>
                </a:solidFill>
              </a:rPr>
              <a:t> playing computer games. </a:t>
            </a:r>
            <a:endParaRPr lang="en-US" altLang="zh-TW" sz="3000" cap="none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298" y="5256292"/>
            <a:ext cx="250106" cy="250106"/>
          </a:xfrm>
          <a:prstGeom prst="rect">
            <a:avLst/>
          </a:prstGeom>
          <a:noFill/>
        </p:spPr>
      </p:pic>
      <p:pic>
        <p:nvPicPr>
          <p:cNvPr id="9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492" y="3039099"/>
            <a:ext cx="250106" cy="250106"/>
          </a:xfrm>
          <a:prstGeom prst="rect">
            <a:avLst/>
          </a:prstGeom>
          <a:noFill/>
        </p:spPr>
      </p:pic>
      <p:pic>
        <p:nvPicPr>
          <p:cNvPr id="10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870" y="5256292"/>
            <a:ext cx="250106" cy="250106"/>
          </a:xfrm>
          <a:prstGeom prst="rect">
            <a:avLst/>
          </a:prstGeom>
          <a:noFill/>
        </p:spPr>
      </p:pic>
      <p:pic>
        <p:nvPicPr>
          <p:cNvPr id="7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967" y="4412674"/>
            <a:ext cx="250106" cy="250106"/>
          </a:xfrm>
          <a:prstGeom prst="rect">
            <a:avLst/>
          </a:prstGeom>
          <a:noFill/>
        </p:spPr>
      </p:pic>
      <p:pic>
        <p:nvPicPr>
          <p:cNvPr id="8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431" y="4412674"/>
            <a:ext cx="250106" cy="250106"/>
          </a:xfrm>
          <a:prstGeom prst="rect">
            <a:avLst/>
          </a:prstGeom>
          <a:noFill/>
        </p:spPr>
      </p:pic>
      <p:pic>
        <p:nvPicPr>
          <p:cNvPr id="11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584" y="4412674"/>
            <a:ext cx="250106" cy="250106"/>
          </a:xfrm>
          <a:prstGeom prst="rect">
            <a:avLst/>
          </a:prstGeom>
          <a:noFill/>
        </p:spPr>
      </p:pic>
      <p:pic>
        <p:nvPicPr>
          <p:cNvPr id="12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404" y="5256292"/>
            <a:ext cx="250106" cy="250106"/>
          </a:xfrm>
          <a:prstGeom prst="rect">
            <a:avLst/>
          </a:prstGeom>
          <a:noFill/>
        </p:spPr>
      </p:pic>
      <p:pic>
        <p:nvPicPr>
          <p:cNvPr id="13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158" y="3039099"/>
            <a:ext cx="250106" cy="250106"/>
          </a:xfrm>
          <a:prstGeom prst="rect">
            <a:avLst/>
          </a:prstGeom>
          <a:noFill/>
        </p:spPr>
      </p:pic>
      <p:pic>
        <p:nvPicPr>
          <p:cNvPr id="14" name="Picture 2" descr="C:\Documents and Settings\Administrator\桌面\bal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683" y="3024109"/>
            <a:ext cx="250106" cy="250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5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Practice time!!!!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 </a:t>
            </a:r>
            <a:r>
              <a:rPr lang="en-US" altLang="zh-HK" sz="4400" dirty="0"/>
              <a:t>5 stars next to </a:t>
            </a:r>
            <a:r>
              <a:rPr lang="en-US" altLang="zh-HK" sz="4400" dirty="0" smtClean="0"/>
              <a:t>things I like </a:t>
            </a:r>
            <a:r>
              <a:rPr lang="en-US" altLang="zh-HK" sz="4400" dirty="0"/>
              <a:t>most </a:t>
            </a:r>
          </a:p>
          <a:p>
            <a:r>
              <a:rPr lang="en-US" altLang="zh-HK" sz="4400" dirty="0" smtClean="0"/>
              <a:t> </a:t>
            </a:r>
            <a:r>
              <a:rPr lang="en-US" altLang="zh-HK" sz="4400" dirty="0"/>
              <a:t>1 star for things I</a:t>
            </a:r>
            <a:r>
              <a:rPr lang="en-US" altLang="zh-HK" sz="4400" dirty="0" smtClean="0"/>
              <a:t> like </a:t>
            </a:r>
            <a:r>
              <a:rPr lang="en-US" altLang="zh-HK" sz="4400" dirty="0"/>
              <a:t>least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580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874</TotalTime>
  <Words>243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Retrospect</vt:lpstr>
      <vt:lpstr>Comparison </vt:lpstr>
      <vt:lpstr>2 Volunteers </vt:lpstr>
      <vt:lpstr>PowerPoint Presentation</vt:lpstr>
      <vt:lpstr>PowerPoint Presentation</vt:lpstr>
      <vt:lpstr>PowerPoint Presentation</vt:lpstr>
      <vt:lpstr>PowerPoint Presentation</vt:lpstr>
      <vt:lpstr>       Interestinger than     V.S.     more interesting than</vt:lpstr>
      <vt:lpstr>             *****Rule*****</vt:lpstr>
      <vt:lpstr>Practice time!!!!</vt:lpstr>
      <vt:lpstr>Interesting </vt:lpstr>
      <vt:lpstr>Exciting </vt:lpstr>
      <vt:lpstr>Horrifying </vt:lpstr>
      <vt:lpstr>What do you think?</vt:lpstr>
      <vt:lpstr>Areas for 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</dc:title>
  <dc:creator>user</dc:creator>
  <cp:lastModifiedBy>HKIEd</cp:lastModifiedBy>
  <cp:revision>28</cp:revision>
  <dcterms:created xsi:type="dcterms:W3CDTF">2015-06-02T13:12:12Z</dcterms:created>
  <dcterms:modified xsi:type="dcterms:W3CDTF">2015-08-03T15:21:44Z</dcterms:modified>
</cp:coreProperties>
</file>