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74" r:id="rId4"/>
    <p:sldId id="259" r:id="rId5"/>
    <p:sldId id="261" r:id="rId6"/>
    <p:sldId id="260" r:id="rId7"/>
    <p:sldId id="263" r:id="rId8"/>
    <p:sldId id="262" r:id="rId9"/>
    <p:sldId id="265" r:id="rId10"/>
    <p:sldId id="273" r:id="rId11"/>
    <p:sldId id="271" r:id="rId12"/>
    <p:sldId id="266" r:id="rId13"/>
    <p:sldId id="267" r:id="rId14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13" y="-52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1AEDB-3BC8-4069-A876-019F65551995}" type="datetimeFigureOut">
              <a:rPr lang="zh-TW" altLang="en-US" smtClean="0"/>
              <a:t>2015/6/29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79702-3D6A-44BE-8E04-A48DC56874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1628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D054-08E8-4E8C-BDDB-E78F5A9E3F32}" type="datetime1">
              <a:rPr lang="zh-HK" altLang="en-US" smtClean="0"/>
              <a:t>29/6/2015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70BA-1D6C-4614-8DAE-3FE34998124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9193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DEDE-FC1F-4D64-9F7F-37F126ED2023}" type="datetime1">
              <a:rPr lang="zh-HK" altLang="en-US" smtClean="0"/>
              <a:t>29/6/2015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70BA-1D6C-4614-8DAE-3FE34998124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3057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0868-013C-4998-ABDD-36E821A91381}" type="datetime1">
              <a:rPr lang="zh-HK" altLang="en-US" smtClean="0"/>
              <a:t>29/6/2015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70BA-1D6C-4614-8DAE-3FE34998124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4715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F0FB-1AF2-44FE-AB84-C314A21D1C8B}" type="datetime1">
              <a:rPr lang="zh-HK" altLang="en-US" smtClean="0"/>
              <a:t>29/6/2015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70BA-1D6C-4614-8DAE-3FE34998124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9958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6F2F-739E-4AC1-927C-0FEAC7E166A1}" type="datetime1">
              <a:rPr lang="zh-HK" altLang="en-US" smtClean="0"/>
              <a:t>29/6/2015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70BA-1D6C-4614-8DAE-3FE34998124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82427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EB1E-7D83-4B47-945E-CAE0B05C7447}" type="datetime1">
              <a:rPr lang="zh-HK" altLang="en-US" smtClean="0"/>
              <a:t>29/6/2015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70BA-1D6C-4614-8DAE-3FE34998124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7260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EFE2-471D-459C-A47B-1CC88C371D2C}" type="datetime1">
              <a:rPr lang="zh-HK" altLang="en-US" smtClean="0"/>
              <a:t>29/6/2015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70BA-1D6C-4614-8DAE-3FE34998124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4090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16A4-7B0C-421D-B206-F0ED00955A98}" type="datetime1">
              <a:rPr lang="zh-HK" altLang="en-US" smtClean="0"/>
              <a:t>29/6/2015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70BA-1D6C-4614-8DAE-3FE34998124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8782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E536-E504-459E-A071-6C992AE8C546}" type="datetime1">
              <a:rPr lang="zh-HK" altLang="en-US" smtClean="0"/>
              <a:t>29/6/2015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70BA-1D6C-4614-8DAE-3FE34998124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3310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DB8-A255-4DDB-9B1B-00E8DBF74D7A}" type="datetime1">
              <a:rPr lang="zh-HK" altLang="en-US" smtClean="0"/>
              <a:t>29/6/2015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70BA-1D6C-4614-8DAE-3FE34998124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9739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39E6-16B7-41D9-9195-D9AD151C81C4}" type="datetime1">
              <a:rPr lang="zh-HK" altLang="en-US" smtClean="0"/>
              <a:t>29/6/2015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70BA-1D6C-4614-8DAE-3FE34998124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0516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86221-18B1-48E3-B4FF-8978AB738040}" type="datetime1">
              <a:rPr lang="zh-HK" altLang="en-US" smtClean="0"/>
              <a:t>29/6/2015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A70BA-1D6C-4614-8DAE-3FE34998124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8475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2.gif"/><Relationship Id="rId7" Type="http://schemas.openxmlformats.org/officeDocument/2006/relationships/image" Target="../media/image14.gi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1.wmf"/><Relationship Id="rId7" Type="http://schemas.openxmlformats.org/officeDocument/2006/relationships/image" Target="../media/image13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10" Type="http://schemas.openxmlformats.org/officeDocument/2006/relationships/image" Target="../media/image16.gif"/><Relationship Id="rId4" Type="http://schemas.openxmlformats.org/officeDocument/2006/relationships/image" Target="../media/image12.gif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0101.nccdn.net/1_5/00b/240/14c/biography_3sm---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723584" cy="28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4847718"/>
            <a:ext cx="4820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LU, </a:t>
            </a:r>
            <a:r>
              <a:rPr lang="en-US" altLang="zh-TW" sz="2400" dirty="0" err="1"/>
              <a:t>Yuxi</a:t>
            </a:r>
            <a:r>
              <a:rPr lang="en-US" altLang="zh-TW" sz="2400" dirty="0"/>
              <a:t> Celine </a:t>
            </a:r>
            <a:r>
              <a:rPr lang="en-US" altLang="zh-TW" sz="2400"/>
              <a:t>&amp; </a:t>
            </a:r>
            <a:r>
              <a:rPr lang="en-US" altLang="zh-TW" sz="2400" smtClean="0"/>
              <a:t>MAO, </a:t>
            </a:r>
            <a:r>
              <a:rPr lang="en-US" altLang="zh-TW" sz="2400" dirty="0" err="1"/>
              <a:t>Yuting</a:t>
            </a:r>
            <a:r>
              <a:rPr lang="en-US" altLang="zh-TW" sz="2400" dirty="0"/>
              <a:t> Yvette</a:t>
            </a:r>
          </a:p>
          <a:p>
            <a:r>
              <a:rPr lang="en-US" altLang="zh-TW" sz="2400" dirty="0"/>
              <a:t>The Hong Kong Institute of Education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70BA-1D6C-4614-8DAE-3FE349981245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5531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r>
              <a:rPr lang="en-US" altLang="zh-TW" dirty="0" smtClean="0"/>
              <a:t>Answers:</a:t>
            </a:r>
            <a:endParaRPr lang="zh-TW" altLang="en-US" dirty="0"/>
          </a:p>
        </p:txBody>
      </p:sp>
      <p:pic>
        <p:nvPicPr>
          <p:cNvPr id="6" name="Picture 9" descr="C:\Users\Claudia\AppData\Local\Microsoft\Windows\Temporary Internet Files\Content.IE5\JAFS8EG0\MC90007884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60648"/>
            <a:ext cx="1287128" cy="1004545"/>
          </a:xfrm>
          <a:prstGeom prst="rect">
            <a:avLst/>
          </a:prstGeom>
          <a:noFill/>
        </p:spPr>
      </p:pic>
      <p:pic>
        <p:nvPicPr>
          <p:cNvPr id="7" name="Picture 10" descr="C:\Users\Claudia\AppData\Local\Microsoft\Windows\Temporary Internet Files\Content.IE5\EPCT5LDF\MC90007879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610061" cy="1197863"/>
          </a:xfrm>
          <a:prstGeom prst="rect">
            <a:avLst/>
          </a:prstGeom>
          <a:noFill/>
        </p:spPr>
      </p:pic>
      <p:pic>
        <p:nvPicPr>
          <p:cNvPr id="8" name="Picture 4" descr="C:\Users\Claudia\AppData\Local\Microsoft\Windows\Temporary Internet Files\Content.IE5\WSHHO858\MM900186626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4343400"/>
            <a:ext cx="1096516" cy="10965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9200" y="5157192"/>
            <a:ext cx="6336704" cy="70788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000" dirty="0" smtClean="0"/>
              <a:t>I lived in Mainland China until I was 18.</a:t>
            </a:r>
          </a:p>
          <a:p>
            <a:r>
              <a:rPr lang="en-US" altLang="zh-TW" sz="2000" dirty="0" smtClean="0"/>
              <a:t>I have lived most of my adult life in Hong Kong.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1720" y="6082055"/>
            <a:ext cx="579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Do I live in mainland China now?  How do you know?</a:t>
            </a:r>
          </a:p>
          <a:p>
            <a:r>
              <a:rPr lang="en-US" altLang="zh-TW" sz="1600" dirty="0" smtClean="0"/>
              <a:t>Do I still live in Hong Kong?  How do you know?</a:t>
            </a:r>
            <a:endParaRPr lang="zh-TW" altLang="en-US" sz="1600" dirty="0"/>
          </a:p>
        </p:txBody>
      </p:sp>
      <p:graphicFrame>
        <p:nvGraphicFramePr>
          <p:cNvPr id="28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390668"/>
              </p:ext>
            </p:extLst>
          </p:nvPr>
        </p:nvGraphicFramePr>
        <p:xfrm>
          <a:off x="1115616" y="925036"/>
          <a:ext cx="6624737" cy="4359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9268"/>
                <a:gridCol w="1249215"/>
                <a:gridCol w="1390770"/>
                <a:gridCol w="2275484"/>
              </a:tblGrid>
              <a:tr h="690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(1) </a:t>
                      </a:r>
                      <a:endParaRPr lang="zh-TW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a. was born</a:t>
                      </a:r>
                      <a:endParaRPr lang="zh-TW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b. have been born </a:t>
                      </a:r>
                      <a:endParaRPr lang="zh-TW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c. bear</a:t>
                      </a:r>
                      <a:endParaRPr lang="zh-TW" sz="1050" dirty="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(2) </a:t>
                      </a:r>
                      <a:endParaRPr lang="zh-TW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a. lived </a:t>
                      </a:r>
                      <a:endParaRPr lang="zh-TW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b. have lived </a:t>
                      </a:r>
                      <a:endParaRPr lang="zh-TW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c. live</a:t>
                      </a:r>
                      <a:endParaRPr lang="zh-TW" sz="1050" dirty="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(3) </a:t>
                      </a:r>
                      <a:endParaRPr lang="zh-TW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a. was 22 </a:t>
                      </a:r>
                      <a:endParaRPr lang="zh-TW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b. have been 22 </a:t>
                      </a:r>
                      <a:endParaRPr lang="zh-TW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c. am 22</a:t>
                      </a:r>
                      <a:endParaRPr lang="zh-TW" sz="1050" dirty="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(4) </a:t>
                      </a:r>
                      <a:endParaRPr lang="zh-TW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a. graduated </a:t>
                      </a:r>
                      <a:endParaRPr lang="zh-TW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b. have graduated </a:t>
                      </a:r>
                      <a:endParaRPr lang="zh-TW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c. graduates</a:t>
                      </a:r>
                      <a:endParaRPr lang="zh-TW" sz="1050" dirty="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0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(5) </a:t>
                      </a:r>
                      <a:endParaRPr lang="zh-TW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a. went </a:t>
                      </a:r>
                      <a:endParaRPr lang="zh-TW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b. have gone </a:t>
                      </a:r>
                      <a:endParaRPr lang="zh-TW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c. goes</a:t>
                      </a:r>
                      <a:endParaRPr lang="zh-TW" sz="1050" dirty="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(6) </a:t>
                      </a:r>
                      <a:endParaRPr lang="zh-TW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a. was 19 </a:t>
                      </a:r>
                      <a:endParaRPr lang="zh-TW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b. have been 19 c. am 19 </a:t>
                      </a:r>
                      <a:endParaRPr lang="zh-TW" sz="1050" dirty="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(7) </a:t>
                      </a:r>
                      <a:endParaRPr lang="zh-TW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a. met </a:t>
                      </a:r>
                      <a:endParaRPr lang="zh-TW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b. have met </a:t>
                      </a:r>
                      <a:endParaRPr lang="zh-TW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c. meet</a:t>
                      </a:r>
                      <a:endParaRPr lang="zh-TW" sz="1050" dirty="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(8) </a:t>
                      </a:r>
                      <a:endParaRPr lang="zh-TW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a. fell in love </a:t>
                      </a:r>
                      <a:endParaRPr lang="zh-TW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b. have fallen in love </a:t>
                      </a:r>
                      <a:endParaRPr lang="zh-TW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c. fall in love </a:t>
                      </a:r>
                      <a:endParaRPr lang="zh-TW" sz="1050" dirty="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0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(9) </a:t>
                      </a:r>
                      <a:endParaRPr lang="zh-TW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a. married </a:t>
                      </a:r>
                      <a:endParaRPr lang="zh-TW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b. have married </a:t>
                      </a:r>
                      <a:endParaRPr lang="zh-TW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c. marry</a:t>
                      </a:r>
                      <a:endParaRPr lang="zh-TW" sz="1050" dirty="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(10) </a:t>
                      </a:r>
                      <a:endParaRPr lang="zh-TW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rgbClr val="FF0000"/>
                          </a:solidFill>
                          <a:effectLst/>
                        </a:rPr>
                        <a:t>a. moved </a:t>
                      </a:r>
                      <a:endParaRPr lang="zh-TW" sz="1100" b="1" i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b. have moved </a:t>
                      </a:r>
                      <a:endParaRPr lang="zh-TW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c. move</a:t>
                      </a:r>
                      <a:endParaRPr lang="zh-TW" sz="1050" dirty="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(11) </a:t>
                      </a:r>
                      <a:endParaRPr lang="zh-TW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a. got </a:t>
                      </a:r>
                      <a:endParaRPr lang="zh-TW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b. have got </a:t>
                      </a:r>
                      <a:endParaRPr lang="zh-TW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c. get</a:t>
                      </a:r>
                      <a:endParaRPr lang="zh-TW" sz="1050" dirty="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(12) </a:t>
                      </a:r>
                      <a:endParaRPr lang="zh-TW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a. worked </a:t>
                      </a:r>
                      <a:endParaRPr lang="zh-TW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b. have worked </a:t>
                      </a:r>
                      <a:endParaRPr lang="zh-TW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c. work</a:t>
                      </a:r>
                      <a:endParaRPr lang="zh-TW" sz="1050" dirty="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0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(13) </a:t>
                      </a:r>
                      <a:endParaRPr lang="zh-TW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a. had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endParaRPr lang="zh-TW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b. have had </a:t>
                      </a:r>
                      <a:endParaRPr lang="zh-TW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c. have</a:t>
                      </a:r>
                      <a:endParaRPr lang="zh-TW" sz="1050" dirty="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(14) </a:t>
                      </a:r>
                      <a:endParaRPr lang="zh-TW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a. was born </a:t>
                      </a:r>
                      <a:endParaRPr lang="zh-TW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b. has been born</a:t>
                      </a:r>
                      <a:endParaRPr lang="zh-TW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c. bears</a:t>
                      </a:r>
                      <a:endParaRPr lang="zh-TW" sz="1050" dirty="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(15) </a:t>
                      </a:r>
                      <a:endParaRPr lang="zh-TW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a. lived </a:t>
                      </a:r>
                      <a:endParaRPr lang="zh-TW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b. have lived </a:t>
                      </a:r>
                      <a:endParaRPr lang="zh-TW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c. live</a:t>
                      </a:r>
                      <a:endParaRPr lang="zh-TW" sz="1050" dirty="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(16) </a:t>
                      </a:r>
                      <a:endParaRPr lang="zh-TW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a. spent </a:t>
                      </a:r>
                      <a:endParaRPr lang="zh-TW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b. have spent </a:t>
                      </a:r>
                      <a:endParaRPr lang="zh-TW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c. spend</a:t>
                      </a:r>
                      <a:endParaRPr lang="zh-TW" sz="1050" dirty="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0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(17) </a:t>
                      </a:r>
                      <a:endParaRPr lang="zh-TW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a. travelled </a:t>
                      </a:r>
                      <a:endParaRPr lang="zh-TW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b. have travelled </a:t>
                      </a:r>
                      <a:endParaRPr lang="zh-TW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c. travel</a:t>
                      </a:r>
                      <a:endParaRPr lang="zh-TW" sz="1050" dirty="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(18) </a:t>
                      </a:r>
                      <a:endParaRPr lang="zh-TW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a. loved </a:t>
                      </a:r>
                      <a:endParaRPr lang="zh-TW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b. have loved </a:t>
                      </a:r>
                      <a:endParaRPr lang="zh-TW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c. love</a:t>
                      </a:r>
                      <a:endParaRPr lang="zh-TW" sz="11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(19) </a:t>
                      </a:r>
                      <a:endParaRPr lang="zh-TW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a. spent </a:t>
                      </a:r>
                      <a:endParaRPr lang="zh-TW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b. have spent </a:t>
                      </a:r>
                      <a:endParaRPr lang="zh-TW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c. spend</a:t>
                      </a:r>
                      <a:endParaRPr lang="zh-TW" sz="1050" dirty="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zh-TW" sz="1050" dirty="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70BA-1D6C-4614-8DAE-3FE349981245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2727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向右箭號 13"/>
          <p:cNvSpPr/>
          <p:nvPr/>
        </p:nvSpPr>
        <p:spPr>
          <a:xfrm>
            <a:off x="395536" y="2852936"/>
            <a:ext cx="8424936" cy="50405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1"/>
              </a:solidFill>
            </a:endParaRPr>
          </a:p>
        </p:txBody>
      </p:sp>
      <p:sp>
        <p:nvSpPr>
          <p:cNvPr id="15" name="直線圖說文字 1 14"/>
          <p:cNvSpPr/>
          <p:nvPr/>
        </p:nvSpPr>
        <p:spPr>
          <a:xfrm>
            <a:off x="475748" y="908720"/>
            <a:ext cx="1984176" cy="1224136"/>
          </a:xfrm>
          <a:prstGeom prst="borderCallout1">
            <a:avLst>
              <a:gd name="adj1" fmla="val 101644"/>
              <a:gd name="adj2" fmla="val 49869"/>
              <a:gd name="adj3" fmla="val 166140"/>
              <a:gd name="adj4" fmla="val 5001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1600" dirty="0" smtClean="0">
                <a:solidFill>
                  <a:schemeClr val="tx1"/>
                </a:solidFill>
              </a:rPr>
              <a:t>She was born in mainland China.</a:t>
            </a:r>
            <a:endParaRPr lang="zh-HK" altLang="en-US" sz="1600" b="1" dirty="0">
              <a:solidFill>
                <a:schemeClr val="tx1"/>
              </a:solidFill>
            </a:endParaRPr>
          </a:p>
        </p:txBody>
      </p:sp>
      <p:sp>
        <p:nvSpPr>
          <p:cNvPr id="24" name="直線圖說文字 1 23"/>
          <p:cNvSpPr/>
          <p:nvPr/>
        </p:nvSpPr>
        <p:spPr>
          <a:xfrm>
            <a:off x="1505608" y="4182853"/>
            <a:ext cx="1944216" cy="1183742"/>
          </a:xfrm>
          <a:prstGeom prst="borderCallout1">
            <a:avLst>
              <a:gd name="adj1" fmla="val 151"/>
              <a:gd name="adj2" fmla="val 48767"/>
              <a:gd name="adj3" fmla="val -78886"/>
              <a:gd name="adj4" fmla="val 4852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1600" dirty="0" smtClean="0">
                <a:solidFill>
                  <a:schemeClr val="tx1"/>
                </a:solidFill>
              </a:rPr>
              <a:t>She graduated from secondary school and went to Canada.</a:t>
            </a:r>
            <a:endParaRPr lang="zh-HK" altLang="en-US" sz="1600" dirty="0">
              <a:solidFill>
                <a:schemeClr val="tx1"/>
              </a:solidFill>
            </a:endParaRPr>
          </a:p>
        </p:txBody>
      </p:sp>
      <p:sp>
        <p:nvSpPr>
          <p:cNvPr id="25" name="直線圖說文字 1 24"/>
          <p:cNvSpPr/>
          <p:nvPr/>
        </p:nvSpPr>
        <p:spPr>
          <a:xfrm>
            <a:off x="5372292" y="929348"/>
            <a:ext cx="1984176" cy="1224136"/>
          </a:xfrm>
          <a:prstGeom prst="borderCallout1">
            <a:avLst>
              <a:gd name="adj1" fmla="val 101644"/>
              <a:gd name="adj2" fmla="val 49869"/>
              <a:gd name="adj3" fmla="val 163027"/>
              <a:gd name="adj4" fmla="val 502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>
                <a:solidFill>
                  <a:schemeClr val="tx1"/>
                </a:solidFill>
              </a:rPr>
              <a:t>She had her first daughter.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26" name="直線圖說文字 1 25"/>
          <p:cNvSpPr/>
          <p:nvPr/>
        </p:nvSpPr>
        <p:spPr>
          <a:xfrm>
            <a:off x="2924020" y="922844"/>
            <a:ext cx="1984176" cy="1224136"/>
          </a:xfrm>
          <a:prstGeom prst="borderCallout1">
            <a:avLst>
              <a:gd name="adj1" fmla="val 101644"/>
              <a:gd name="adj2" fmla="val 49869"/>
              <a:gd name="adj3" fmla="val 167029"/>
              <a:gd name="adj4" fmla="val 5084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>
                <a:solidFill>
                  <a:schemeClr val="tx1"/>
                </a:solidFill>
              </a:rPr>
              <a:t>She met William and married him.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27" name="直線圖說文字 1 26"/>
          <p:cNvSpPr/>
          <p:nvPr/>
        </p:nvSpPr>
        <p:spPr>
          <a:xfrm>
            <a:off x="4097896" y="4182853"/>
            <a:ext cx="2130288" cy="1183742"/>
          </a:xfrm>
          <a:prstGeom prst="borderCallout1">
            <a:avLst>
              <a:gd name="adj1" fmla="val 151"/>
              <a:gd name="adj2" fmla="val 48767"/>
              <a:gd name="adj3" fmla="val -78886"/>
              <a:gd name="adj4" fmla="val 4852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>
                <a:solidFill>
                  <a:schemeClr val="tx1"/>
                </a:solidFill>
              </a:rPr>
              <a:t>They move to Hong Kong and she became a teacher.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28" name="直線圖說文字 1 27"/>
          <p:cNvSpPr/>
          <p:nvPr/>
        </p:nvSpPr>
        <p:spPr>
          <a:xfrm>
            <a:off x="6834200" y="4182853"/>
            <a:ext cx="1944216" cy="1183742"/>
          </a:xfrm>
          <a:prstGeom prst="borderCallout1">
            <a:avLst>
              <a:gd name="adj1" fmla="val 151"/>
              <a:gd name="adj2" fmla="val 48767"/>
              <a:gd name="adj3" fmla="val -78886"/>
              <a:gd name="adj4" fmla="val 4852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>
                <a:solidFill>
                  <a:schemeClr val="tx1"/>
                </a:solidFill>
              </a:rPr>
              <a:t>Her second daughter was born.</a:t>
            </a:r>
            <a:endParaRPr lang="zh-HK" altLang="en-US" dirty="0">
              <a:solidFill>
                <a:schemeClr val="tx1"/>
              </a:solidFill>
            </a:endParaRPr>
          </a:p>
        </p:txBody>
      </p:sp>
      <p:pic>
        <p:nvPicPr>
          <p:cNvPr id="29" name="Picture 3" descr="C:\Users\Claudia\AppData\Local\Microsoft\Windows\Temporary Internet Files\Content.IE5\OD13EIG3\MC90007876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5" y="5651544"/>
            <a:ext cx="1311335" cy="801792"/>
          </a:xfrm>
          <a:prstGeom prst="rect">
            <a:avLst/>
          </a:prstGeom>
          <a:noFill/>
        </p:spPr>
      </p:pic>
      <p:sp>
        <p:nvSpPr>
          <p:cNvPr id="30" name="Rectangle 5"/>
          <p:cNvSpPr/>
          <p:nvPr/>
        </p:nvSpPr>
        <p:spPr>
          <a:xfrm>
            <a:off x="45341" y="3947944"/>
            <a:ext cx="14293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 years old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1" name="Picture 4" descr="C:\Users\Claudia\AppData\Local\Microsoft\Windows\Temporary Internet Files\Content.IE5\WSHHO858\MM900186626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4884" y="5517232"/>
            <a:ext cx="690364" cy="690364"/>
          </a:xfrm>
          <a:prstGeom prst="rect">
            <a:avLst/>
          </a:prstGeom>
          <a:noFill/>
        </p:spPr>
      </p:pic>
      <p:pic>
        <p:nvPicPr>
          <p:cNvPr id="32" name="Picture 9" descr="C:\Users\Claudia\AppData\Local\Microsoft\Windows\Temporary Internet Files\Content.IE5\JAFS8EG0\MC90007884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9179" y="2254755"/>
            <a:ext cx="845733" cy="660056"/>
          </a:xfrm>
          <a:prstGeom prst="rect">
            <a:avLst/>
          </a:prstGeom>
          <a:noFill/>
        </p:spPr>
      </p:pic>
      <p:pic>
        <p:nvPicPr>
          <p:cNvPr id="33" name="Picture 10" descr="C:\Users\Claudia\AppData\Local\Microsoft\Windows\Temporary Internet Files\Content.IE5\EPCT5LDF\MC90007879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5452" y="2175463"/>
            <a:ext cx="381016" cy="748130"/>
          </a:xfrm>
          <a:prstGeom prst="rect">
            <a:avLst/>
          </a:prstGeom>
          <a:noFill/>
        </p:spPr>
      </p:pic>
      <p:pic>
        <p:nvPicPr>
          <p:cNvPr id="34" name="Picture 2" descr="http://bowenlibrary.ca/images/database_logos/canada_flag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357" y="2420888"/>
            <a:ext cx="673531" cy="49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a142.idata.over-blog.com/4/02/04/75/GIFS/DRAPEAU-CHINE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84" y="2297500"/>
            <a:ext cx="664859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http://previews.123rf.com/images/boians/boians1307/boians130700133/20677905-Woman-classes-are-in-progress-Stock-Vector-teacher-cartoon-student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6" r="63751"/>
          <a:stretch/>
        </p:blipFill>
        <p:spPr bwMode="auto">
          <a:xfrm>
            <a:off x="5148064" y="5572217"/>
            <a:ext cx="417383" cy="64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picturesofbabies.net/wp-content/uploads/2010/04/cartoon-baby-pictur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176" y="5572217"/>
            <a:ext cx="1197893" cy="76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717565" y="260648"/>
            <a:ext cx="7780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2400" dirty="0" smtClean="0">
                <a:latin typeface="Algerian" panose="04020705040A02060702" pitchFamily="82" charset="0"/>
              </a:rPr>
              <a:t>Timeline of my teacher</a:t>
            </a:r>
            <a:endParaRPr lang="zh-HK" altLang="en-US" sz="2400" dirty="0">
              <a:latin typeface="Algerian" panose="04020705040A02060702" pitchFamily="82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20434" y="3429000"/>
            <a:ext cx="815261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>
                <a:solidFill>
                  <a:schemeClr val="tx1"/>
                </a:solidFill>
              </a:rPr>
              <a:t>1983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87286" y="2530478"/>
            <a:ext cx="815261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>
                <a:solidFill>
                  <a:schemeClr val="tx1"/>
                </a:solidFill>
              </a:rPr>
              <a:t>2006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499218" y="3352862"/>
            <a:ext cx="815261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>
                <a:solidFill>
                  <a:schemeClr val="tx1"/>
                </a:solidFill>
              </a:rPr>
              <a:t>2002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356468" y="2492896"/>
            <a:ext cx="815261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>
                <a:solidFill>
                  <a:schemeClr val="tx1"/>
                </a:solidFill>
              </a:rPr>
              <a:t>2009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010673" y="3352862"/>
            <a:ext cx="815261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>
                <a:solidFill>
                  <a:schemeClr val="tx1"/>
                </a:solidFill>
              </a:rPr>
              <a:t>2008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037664" y="2492896"/>
            <a:ext cx="815261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>
                <a:solidFill>
                  <a:schemeClr val="tx1"/>
                </a:solidFill>
              </a:rPr>
              <a:t>2001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4" name="圓角矩形圖說文字 3"/>
          <p:cNvSpPr/>
          <p:nvPr/>
        </p:nvSpPr>
        <p:spPr>
          <a:xfrm>
            <a:off x="7596336" y="239452"/>
            <a:ext cx="1304170" cy="2181436"/>
          </a:xfrm>
          <a:prstGeom prst="wedgeRoundRectCallout">
            <a:avLst>
              <a:gd name="adj1" fmla="val 14224"/>
              <a:gd name="adj2" fmla="val 7210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>
                <a:solidFill>
                  <a:schemeClr val="tx1"/>
                </a:solidFill>
              </a:rPr>
              <a:t>She has spent most of her adult life in HK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188827" y="3362908"/>
            <a:ext cx="815261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>
                <a:solidFill>
                  <a:schemeClr val="tx1"/>
                </a:solidFill>
              </a:rPr>
              <a:t>Now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70BA-1D6C-4614-8DAE-3FE349981245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591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Teacher’s original text: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HK" sz="2400" dirty="0" smtClean="0"/>
              <a:t>     </a:t>
            </a:r>
            <a:r>
              <a:rPr lang="en-US" altLang="zh-HK" sz="2400" dirty="0"/>
              <a:t>I was born in mainland China in 1983. I lived there until I was 18.  I graduated from </a:t>
            </a:r>
            <a:r>
              <a:rPr lang="en-US" altLang="zh-CN" sz="2400" dirty="0" smtClean="0"/>
              <a:t>a </a:t>
            </a:r>
            <a:r>
              <a:rPr lang="en-US" altLang="zh-HK" sz="2400" dirty="0" smtClean="0"/>
              <a:t>secondary </a:t>
            </a:r>
            <a:r>
              <a:rPr lang="en-US" altLang="zh-HK" sz="2400" dirty="0"/>
              <a:t>school and then I went to Canada for university. When I was 19, I met William and fell in love with him. I married William in Canada. In 2006, my family and I moved to Hong Kong. I got a job in XXX school. I have worked as an English teacher since then. Two years later, we had our first daughter here in Hong Kong. Our second girl was born in 2009. </a:t>
            </a:r>
          </a:p>
          <a:p>
            <a:pPr marL="0" indent="0">
              <a:buNone/>
            </a:pPr>
            <a:r>
              <a:rPr lang="en-US" altLang="zh-HK" sz="2400" dirty="0" smtClean="0"/>
              <a:t>    My </a:t>
            </a:r>
            <a:r>
              <a:rPr lang="en-US" altLang="zh-HK" sz="2400" dirty="0"/>
              <a:t>family and I have lived in Hong Kong for </a:t>
            </a:r>
            <a:r>
              <a:rPr lang="en-US" altLang="zh-HK" sz="2400" dirty="0" smtClean="0"/>
              <a:t>nine years </a:t>
            </a:r>
            <a:r>
              <a:rPr lang="en-US" altLang="zh-HK" sz="2400" dirty="0"/>
              <a:t>and we often spend our holiday overseas. So far, we have travelled to 12 countries, such as England, Ireland and Italy. However, we love Hong Kong best</a:t>
            </a:r>
            <a:r>
              <a:rPr lang="en-US" altLang="zh-HK" sz="2400"/>
              <a:t>. </a:t>
            </a:r>
            <a:r>
              <a:rPr lang="en-US" altLang="zh-HK" sz="2400" smtClean="0"/>
              <a:t>I </a:t>
            </a:r>
            <a:r>
              <a:rPr lang="en-US" altLang="zh-HK" sz="2400" dirty="0"/>
              <a:t>have stayed most of my adult life in Hong Kong! </a:t>
            </a:r>
            <a:endParaRPr lang="en-US" altLang="zh-HK" sz="2400" b="0" dirty="0" smtClean="0">
              <a:effectLst/>
            </a:endParaRPr>
          </a:p>
          <a:p>
            <a:pPr marL="0" indent="0">
              <a:buNone/>
            </a:pPr>
            <a:r>
              <a:rPr lang="en-US" altLang="zh-HK" sz="2400" dirty="0" smtClean="0"/>
              <a:t/>
            </a:r>
            <a:br>
              <a:rPr lang="en-US" altLang="zh-HK" sz="2400" dirty="0" smtClean="0"/>
            </a:br>
            <a:endParaRPr lang="zh-HK" alt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70BA-1D6C-4614-8DAE-3FE349981245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0972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620688"/>
            <a:ext cx="7560840" cy="4525963"/>
          </a:xfrm>
        </p:spPr>
        <p:txBody>
          <a:bodyPr/>
          <a:lstStyle/>
          <a:p>
            <a:r>
              <a:rPr lang="en-US" altLang="zh-HK" dirty="0" smtClean="0"/>
              <a:t>Simple past tense: describe </a:t>
            </a:r>
            <a:r>
              <a:rPr lang="en-US" altLang="zh-HK" b="1" dirty="0" smtClean="0">
                <a:solidFill>
                  <a:srgbClr val="FF0000"/>
                </a:solidFill>
              </a:rPr>
              <a:t>finished</a:t>
            </a:r>
            <a:r>
              <a:rPr lang="en-US" altLang="zh-HK" dirty="0" smtClean="0"/>
              <a:t> actions.</a:t>
            </a:r>
          </a:p>
          <a:p>
            <a:endParaRPr lang="en-US" altLang="zh-HK" dirty="0"/>
          </a:p>
          <a:p>
            <a:r>
              <a:rPr lang="en-US" altLang="zh-HK" dirty="0" smtClean="0"/>
              <a:t>Present perfect tense: </a:t>
            </a:r>
            <a:r>
              <a:rPr lang="en-US" altLang="zh-HK" b="1" dirty="0" smtClean="0">
                <a:solidFill>
                  <a:srgbClr val="FF0000"/>
                </a:solidFill>
              </a:rPr>
              <a:t>unfinished</a:t>
            </a:r>
            <a:r>
              <a:rPr lang="en-US" altLang="zh-HK" dirty="0" smtClean="0"/>
              <a:t> actions.</a:t>
            </a:r>
            <a:endParaRPr lang="zh-HK" altLang="en-US" dirty="0"/>
          </a:p>
        </p:txBody>
      </p:sp>
      <p:pic>
        <p:nvPicPr>
          <p:cNvPr id="4" name="Picture 2" descr="http://www.englishtown.com/blog/wp-content/uploads/sites/2/2013/12/Cap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8960"/>
            <a:ext cx="6264696" cy="307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70BA-1D6C-4614-8DAE-3FE349981245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9734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.slidesharecdn.com/billgates-141124023942-conversion-gate01/95/bill-gates-3-638.jpg?cb=14168186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3686"/>
            <a:ext cx="5155561" cy="36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en/2/28/AudacityofHo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52736"/>
            <a:ext cx="2095500" cy="318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3.wikia.nocookie.net/__cb20100311201930/ladygaga/images/thumb/9/98/Behindthefame.jpg/1000px-Behindthefa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33886"/>
            <a:ext cx="2140926" cy="3594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70BA-1D6C-4614-8DAE-3FE349981245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099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70BA-1D6C-4614-8DAE-3FE349981245}" type="slidenum">
              <a:rPr lang="zh-HK" altLang="en-US" smtClean="0"/>
              <a:t>3</a:t>
            </a:fld>
            <a:endParaRPr lang="zh-HK" altLang="en-US"/>
          </a:p>
        </p:txBody>
      </p:sp>
      <p:pic>
        <p:nvPicPr>
          <p:cNvPr id="5" name="Picture 2" descr="http://0101.nccdn.net/1_5/00b/240/14c/biography_3sm---Cop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80928"/>
            <a:ext cx="3960440" cy="177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27064" y="1772816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 smtClean="0">
                <a:ea typeface="STLiti" pitchFamily="2" charset="-122"/>
              </a:rPr>
              <a:t>Teacher’s</a:t>
            </a:r>
            <a:endParaRPr lang="zh-TW" altLang="en-US" sz="6000" dirty="0">
              <a:ea typeface="STLiti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861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5085184"/>
            <a:ext cx="8229600" cy="1143000"/>
          </a:xfrm>
        </p:spPr>
        <p:txBody>
          <a:bodyPr/>
          <a:lstStyle/>
          <a:p>
            <a:r>
              <a:rPr lang="en-US" altLang="zh-HK" b="1" dirty="0" smtClean="0"/>
              <a:t>graduate</a:t>
            </a:r>
            <a:endParaRPr lang="zh-HK" altLang="en-US" b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3498304" cy="349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70BA-1D6C-4614-8DAE-3FE349981245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9734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5085184"/>
            <a:ext cx="8229600" cy="1143000"/>
          </a:xfrm>
        </p:spPr>
        <p:txBody>
          <a:bodyPr/>
          <a:lstStyle/>
          <a:p>
            <a:r>
              <a:rPr lang="en-US" altLang="zh-HK" b="1" dirty="0" smtClean="0"/>
              <a:t>fall in love</a:t>
            </a:r>
            <a:endParaRPr lang="zh-HK" altLang="en-US" b="1" dirty="0"/>
          </a:p>
        </p:txBody>
      </p:sp>
      <p:pic>
        <p:nvPicPr>
          <p:cNvPr id="5122" name="Picture 2" descr="http://www.toonpool.com/user/5780/files/just_cute_6441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2696"/>
            <a:ext cx="47625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70BA-1D6C-4614-8DAE-3FE349981245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103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5085184"/>
            <a:ext cx="8229600" cy="1143000"/>
          </a:xfrm>
        </p:spPr>
        <p:txBody>
          <a:bodyPr/>
          <a:lstStyle/>
          <a:p>
            <a:r>
              <a:rPr lang="en-US" altLang="zh-HK" b="1" dirty="0" smtClean="0"/>
              <a:t>marry</a:t>
            </a:r>
            <a:endParaRPr lang="zh-HK" altLang="en-US" b="1" dirty="0"/>
          </a:p>
        </p:txBody>
      </p:sp>
      <p:pic>
        <p:nvPicPr>
          <p:cNvPr id="4098" name="Picture 2" descr="http://4.bp.blogspot.com/-UTX4C8Nasso/T8xudxIbjXI/AAAAAAAAAk0/cqMrVLk1rh8/s1600/6265985-set-of-isolated-couple-cartoon-ideal-for-funny-wedding-invitation-individual-obje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08" y="1556792"/>
            <a:ext cx="7011328" cy="308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70BA-1D6C-4614-8DAE-3FE349981245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124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11560" y="62068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Now listen again and identify the verbs used. Circle the words you hear.</a:t>
            </a:r>
            <a:endParaRPr lang="en-US" sz="2400" b="1" dirty="0"/>
          </a:p>
        </p:txBody>
      </p:sp>
      <p:pic>
        <p:nvPicPr>
          <p:cNvPr id="7" name="Picture 9" descr="C:\Users\Claudia\AppData\Local\Microsoft\Windows\Temporary Internet Files\Content.IE5\JAFS8EG0\MC90007884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451685"/>
            <a:ext cx="1287128" cy="1004545"/>
          </a:xfrm>
          <a:prstGeom prst="rect">
            <a:avLst/>
          </a:prstGeom>
          <a:noFill/>
        </p:spPr>
      </p:pic>
      <p:pic>
        <p:nvPicPr>
          <p:cNvPr id="8" name="Picture 10" descr="C:\Users\Claudia\AppData\Local\Microsoft\Windows\Temporary Internet Files\Content.IE5\EPCT5LDF\MC90007879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09348"/>
            <a:ext cx="610061" cy="1197863"/>
          </a:xfrm>
          <a:prstGeom prst="rect">
            <a:avLst/>
          </a:prstGeom>
          <a:noFill/>
        </p:spPr>
      </p:pic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469736"/>
              </p:ext>
            </p:extLst>
          </p:nvPr>
        </p:nvGraphicFramePr>
        <p:xfrm>
          <a:off x="1403649" y="1555911"/>
          <a:ext cx="6140151" cy="449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238"/>
                <a:gridCol w="1157838"/>
                <a:gridCol w="1289038"/>
                <a:gridCol w="2109037"/>
              </a:tblGrid>
              <a:tr h="879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(1) </a:t>
                      </a:r>
                      <a:endParaRPr lang="zh-TW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a. was born</a:t>
                      </a:r>
                      <a:endParaRPr lang="zh-TW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b. have been born </a:t>
                      </a:r>
                      <a:endParaRPr lang="zh-TW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c. bear</a:t>
                      </a:r>
                      <a:endParaRPr lang="zh-TW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(2)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a. lived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 have lived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c. live</a:t>
                      </a:r>
                      <a:endParaRPr lang="zh-TW" sz="110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(3)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a. was 22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 have been 22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c. am 22</a:t>
                      </a:r>
                      <a:endParaRPr lang="zh-TW" sz="110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(4)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a. graduated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 have graduated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c. graduates</a:t>
                      </a:r>
                      <a:endParaRPr lang="zh-TW" sz="110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9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(5)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a. went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 have gone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c. goes</a:t>
                      </a:r>
                      <a:endParaRPr lang="zh-TW" sz="110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(6)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a. was 19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 have been 19 c. am 19 </a:t>
                      </a:r>
                      <a:endParaRPr lang="zh-TW" sz="110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(7)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a. met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 have met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c. meet</a:t>
                      </a:r>
                      <a:endParaRPr lang="zh-TW" sz="110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(8)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a. fell in love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 have fallen in love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c. fall in love </a:t>
                      </a:r>
                      <a:endParaRPr lang="zh-TW" sz="110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9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(9)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a. married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 have married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c. marry</a:t>
                      </a:r>
                      <a:endParaRPr lang="zh-TW" sz="110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(10)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a. moved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 have moved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c. move</a:t>
                      </a:r>
                      <a:endParaRPr lang="zh-TW" sz="110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(11)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a. got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 have got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c. get</a:t>
                      </a:r>
                      <a:endParaRPr lang="zh-TW" sz="110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(12)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a. worked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 have worked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c. work</a:t>
                      </a:r>
                      <a:endParaRPr lang="zh-TW" sz="110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9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(13)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a. had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 have had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c. have</a:t>
                      </a:r>
                      <a:endParaRPr lang="zh-TW" sz="110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(14)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a. was born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 has been born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c. bears</a:t>
                      </a:r>
                      <a:endParaRPr lang="zh-TW" sz="110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(15)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a. lived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 have lived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c. live</a:t>
                      </a:r>
                      <a:endParaRPr lang="zh-TW" sz="110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(16)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a. spent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 have spent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c. spend</a:t>
                      </a:r>
                      <a:endParaRPr lang="zh-TW" sz="110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9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(17)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a. travelled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 have travelled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c. travel</a:t>
                      </a:r>
                      <a:endParaRPr lang="zh-TW" sz="110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(18)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a. loved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 have loved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c. love</a:t>
                      </a:r>
                      <a:endParaRPr lang="zh-TW" sz="110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(19)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a. spent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 have spent </a:t>
                      </a:r>
                      <a:endParaRPr lang="zh-TW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c. spend</a:t>
                      </a:r>
                      <a:endParaRPr lang="zh-TW" sz="110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zh-TW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70BA-1D6C-4614-8DAE-3FE349981245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682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laudia\AppData\Local\Microsoft\Windows\Temporary Internet Files\Content.IE5\R9ZS3BQF\MC90018715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7942" y="476672"/>
            <a:ext cx="1248676" cy="1023729"/>
          </a:xfrm>
          <a:prstGeom prst="rect">
            <a:avLst/>
          </a:prstGeom>
          <a:noFill/>
        </p:spPr>
      </p:pic>
      <p:pic>
        <p:nvPicPr>
          <p:cNvPr id="8" name="Picture 3" descr="C:\Users\Claudia\AppData\Local\Microsoft\Windows\Temporary Internet Files\Content.IE5\OD13EIG3\MC90007876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717032"/>
            <a:ext cx="1302875" cy="796619"/>
          </a:xfrm>
          <a:prstGeom prst="rect">
            <a:avLst/>
          </a:prstGeom>
          <a:noFill/>
        </p:spPr>
      </p:pic>
      <p:sp>
        <p:nvSpPr>
          <p:cNvPr id="9" name="Rectangle 5"/>
          <p:cNvSpPr/>
          <p:nvPr/>
        </p:nvSpPr>
        <p:spPr>
          <a:xfrm>
            <a:off x="683568" y="2924944"/>
            <a:ext cx="24869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 years old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4" descr="C:\Users\Claudia\AppData\Local\Microsoft\Windows\Temporary Internet Files\Content.IE5\WSHHO858\MM900186626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3880" y="2988754"/>
            <a:ext cx="1456556" cy="1456556"/>
          </a:xfrm>
          <a:prstGeom prst="rect">
            <a:avLst/>
          </a:prstGeom>
          <a:noFill/>
        </p:spPr>
      </p:pic>
      <p:pic>
        <p:nvPicPr>
          <p:cNvPr id="13" name="Picture 9" descr="C:\Users\Claudia\AppData\Local\Microsoft\Windows\Temporary Internet Files\Content.IE5\JAFS8EG0\MC90007884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988840"/>
            <a:ext cx="1379392" cy="1076553"/>
          </a:xfrm>
          <a:prstGeom prst="rect">
            <a:avLst/>
          </a:prstGeom>
          <a:noFill/>
        </p:spPr>
      </p:pic>
      <p:pic>
        <p:nvPicPr>
          <p:cNvPr id="14" name="Picture 10" descr="C:\Users\Claudia\AppData\Local\Microsoft\Windows\Temporary Internet Files\Content.IE5\EPCT5LDF\MC90007879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98604" y="4445859"/>
            <a:ext cx="610061" cy="1197863"/>
          </a:xfrm>
          <a:prstGeom prst="rect">
            <a:avLst/>
          </a:prstGeom>
          <a:noFill/>
        </p:spPr>
      </p:pic>
      <p:sp>
        <p:nvSpPr>
          <p:cNvPr id="16" name="TextBox 10"/>
          <p:cNvSpPr txBox="1"/>
          <p:nvPr/>
        </p:nvSpPr>
        <p:spPr>
          <a:xfrm>
            <a:off x="736824" y="461000"/>
            <a:ext cx="5616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Listen to the teacher’s biography again and complete the timeline on worksheet 1. </a:t>
            </a:r>
          </a:p>
        </p:txBody>
      </p:sp>
      <p:pic>
        <p:nvPicPr>
          <p:cNvPr id="6146" name="Picture 2" descr="http://bowenlibrary.ca/images/database_logos/canada_flag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97399"/>
            <a:ext cx="1290439" cy="94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a142.idata.over-blog.com/4/02/04/75/GIFS/DRAPEAU-CHINE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3" y="1844824"/>
            <a:ext cx="132971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previews.123rf.com/images/boians/boians1307/boians130700133/20677905-Woman-classes-are-in-progress-Stock-Vector-teacher-cartoon-student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6" r="63751"/>
          <a:stretch/>
        </p:blipFill>
        <p:spPr bwMode="auto">
          <a:xfrm>
            <a:off x="6228184" y="1844824"/>
            <a:ext cx="1026156" cy="159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teachersnetwork.org/everywhere/Reed/Trip_Home_files/MP00640_1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80" y="3329806"/>
            <a:ext cx="1344090" cy="13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70BA-1D6C-4614-8DAE-3FE349981245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6325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/>
              <a:t>Group work!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07904" y="2132856"/>
            <a:ext cx="46805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dirty="0" smtClean="0"/>
              <a:t>Create the text together and </a:t>
            </a:r>
            <a:r>
              <a:rPr lang="en-US" altLang="zh-HK" dirty="0" smtClean="0">
                <a:solidFill>
                  <a:srgbClr val="FF0000"/>
                </a:solidFill>
              </a:rPr>
              <a:t>make it as close to the original biography</a:t>
            </a:r>
            <a:r>
              <a:rPr lang="en-US" altLang="zh-HK" dirty="0" smtClean="0"/>
              <a:t> as possible.</a:t>
            </a:r>
            <a:endParaRPr lang="zh-HK" altLang="en-US" dirty="0"/>
          </a:p>
        </p:txBody>
      </p:sp>
      <p:pic>
        <p:nvPicPr>
          <p:cNvPr id="9218" name="Picture 2" descr="http://www.comprensivolatronico.it/images/p019_1_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2701752" cy="280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70BA-1D6C-4614-8DAE-3FE349981245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0031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770</Words>
  <Application>Microsoft Office PowerPoint</Application>
  <PresentationFormat>On-screen Show (4:3)</PresentationFormat>
  <Paragraphs>204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佈景主題</vt:lpstr>
      <vt:lpstr>PowerPoint Presentation</vt:lpstr>
      <vt:lpstr>PowerPoint Presentation</vt:lpstr>
      <vt:lpstr>PowerPoint Presentation</vt:lpstr>
      <vt:lpstr>graduate</vt:lpstr>
      <vt:lpstr>fall in love</vt:lpstr>
      <vt:lpstr>marry</vt:lpstr>
      <vt:lpstr>PowerPoint Presentation</vt:lpstr>
      <vt:lpstr>PowerPoint Presentation</vt:lpstr>
      <vt:lpstr>Group work!</vt:lpstr>
      <vt:lpstr>Answers:</vt:lpstr>
      <vt:lpstr>PowerPoint Presentation</vt:lpstr>
      <vt:lpstr>Teacher’s original text: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HKIEd</cp:lastModifiedBy>
  <cp:revision>102</cp:revision>
  <dcterms:created xsi:type="dcterms:W3CDTF">2015-04-21T06:44:49Z</dcterms:created>
  <dcterms:modified xsi:type="dcterms:W3CDTF">2015-06-29T07:23:22Z</dcterms:modified>
</cp:coreProperties>
</file>