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310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90A866-E4C7-4321-ABB8-02CCC3C53F6E}" type="datetimeFigureOut">
              <a:rPr lang="zh-TW" altLang="en-US" smtClean="0"/>
              <a:t>2015/7/1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F78DB7-AB14-4D98-BB40-D46F85ACB6D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9117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* 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78DB7-AB14-4D98-BB40-D46F85ACB6DE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8283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E1073-87DD-4AF6-B9D0-13F7117B1FAC}" type="datetime1">
              <a:rPr lang="zh-TW" altLang="en-US" smtClean="0"/>
              <a:t>2015/7/1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F7D09-063E-4478-BA44-54DE0CA38DA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D6637-54BB-4165-9A66-C406162A091E}" type="datetime1">
              <a:rPr lang="zh-TW" altLang="en-US" smtClean="0"/>
              <a:t>2015/7/1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F7D09-063E-4478-BA44-54DE0CA38DA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F5B2E-486C-4C75-917F-400E26541CC2}" type="datetime1">
              <a:rPr lang="zh-TW" altLang="en-US" smtClean="0"/>
              <a:t>2015/7/1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F7D09-063E-4478-BA44-54DE0CA38DAE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8B809-BE2B-45CF-B2D0-10D146E67010}" type="datetime1">
              <a:rPr lang="zh-TW" altLang="en-US" smtClean="0"/>
              <a:t>2015/7/1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F7D09-063E-4478-BA44-54DE0CA38DA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53BAF-36AD-4C4E-980A-DAA0FBA3F871}" type="datetime1">
              <a:rPr lang="zh-TW" altLang="en-US" smtClean="0"/>
              <a:t>2015/7/1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F7D09-063E-4478-BA44-54DE0CA38DA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9D880-5034-4763-B351-CCD37B35EF59}" type="datetime1">
              <a:rPr lang="zh-TW" altLang="en-US" smtClean="0"/>
              <a:t>2015/7/1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F7D09-063E-4478-BA44-54DE0CA38DA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7A587-357E-4912-B79D-477C2F855626}" type="datetime1">
              <a:rPr lang="zh-TW" altLang="en-US" smtClean="0"/>
              <a:t>2015/7/1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F7D09-063E-4478-BA44-54DE0CA38DA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5FCD0-87DE-41B1-80D6-AE0438EF03C1}" type="datetime1">
              <a:rPr lang="zh-TW" altLang="en-US" smtClean="0"/>
              <a:t>2015/7/1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F7D09-063E-4478-BA44-54DE0CA38DA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2F269-6613-4CA0-B105-B2CBFD933F21}" type="datetime1">
              <a:rPr lang="zh-TW" altLang="en-US" smtClean="0"/>
              <a:t>2015/7/1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F7D09-063E-4478-BA44-54DE0CA38DAE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96C1-151C-47D3-AEAC-0FAE7A9A988D}" type="datetime1">
              <a:rPr lang="zh-TW" altLang="en-US" smtClean="0"/>
              <a:t>2015/7/1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F7D09-063E-4478-BA44-54DE0CA38DA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19AD9-08B8-494F-B7B0-8AA3C3DEA356}" type="datetime1">
              <a:rPr lang="zh-TW" altLang="en-US" smtClean="0"/>
              <a:t>2015/7/1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F7D09-063E-4478-BA44-54DE0CA38DA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CFEE18A-1000-49E4-B29C-72900F7D731D}" type="datetime1">
              <a:rPr lang="zh-TW" altLang="en-US" smtClean="0"/>
              <a:t>2015/7/1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EAF7D09-063E-4478-BA44-54DE0CA38DA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Wb4KlM2vt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324744"/>
          </a:xfrm>
        </p:spPr>
        <p:txBody>
          <a:bodyPr/>
          <a:lstStyle/>
          <a:p>
            <a:r>
              <a:rPr lang="en-US" altLang="zh-TW" dirty="0" smtClean="0"/>
              <a:t>Water Cycle and Present tense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971600" y="3861048"/>
            <a:ext cx="6944816" cy="1473200"/>
          </a:xfrm>
        </p:spPr>
        <p:txBody>
          <a:bodyPr>
            <a:noAutofit/>
          </a:bodyPr>
          <a:lstStyle/>
          <a:p>
            <a:r>
              <a:rPr lang="en-US" altLang="zh-TW" sz="3200" dirty="0"/>
              <a:t>WONG, Tsz Yu Renee</a:t>
            </a:r>
            <a:endParaRPr lang="zh-TW" altLang="zh-TW" sz="3200" dirty="0"/>
          </a:p>
          <a:p>
            <a:r>
              <a:rPr lang="en-US" altLang="zh-TW" sz="3200" dirty="0"/>
              <a:t>The Hong Kong Institute of Education</a:t>
            </a:r>
            <a:endParaRPr lang="zh-TW" alt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F7D09-063E-4478-BA44-54DE0CA38DAE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902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What are (1), (2) and (3)?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6" name="Picture 4" descr="03_WaterCycleVB_C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034" y="1484784"/>
            <a:ext cx="7475642" cy="517549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331640" y="4437112"/>
            <a:ext cx="885825" cy="1219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9000" dirty="0">
                <a:solidFill>
                  <a:srgbClr val="FF0000"/>
                </a:solidFill>
                <a:effectLst/>
                <a:latin typeface="Calibri"/>
                <a:ea typeface="SimSun"/>
                <a:cs typeface="Times New Roman"/>
              </a:rPr>
              <a:t>3</a:t>
            </a:r>
            <a:endParaRPr lang="zh-TW" sz="1100">
              <a:effectLst/>
              <a:latin typeface="Calibri"/>
              <a:ea typeface="SimSun"/>
              <a:cs typeface="Times New Roman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5796136" y="2204864"/>
            <a:ext cx="540060" cy="8210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5400" dirty="0">
                <a:solidFill>
                  <a:srgbClr val="FF0000"/>
                </a:solidFill>
                <a:effectLst/>
                <a:latin typeface="Calibri"/>
                <a:ea typeface="SimSun"/>
                <a:cs typeface="Times New Roman"/>
              </a:rPr>
              <a:t>2</a:t>
            </a:r>
            <a:endParaRPr lang="zh-TW" sz="600" dirty="0">
              <a:effectLst/>
              <a:latin typeface="Calibri"/>
              <a:ea typeface="SimSun"/>
              <a:cs typeface="Times New Roman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7308304" y="4437112"/>
            <a:ext cx="864095" cy="12239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9000" dirty="0">
                <a:solidFill>
                  <a:srgbClr val="FF0000"/>
                </a:solidFill>
                <a:effectLst/>
                <a:latin typeface="Calibri"/>
                <a:ea typeface="SimSun"/>
                <a:cs typeface="Times New Roman"/>
              </a:rPr>
              <a:t>1</a:t>
            </a:r>
            <a:endParaRPr lang="zh-TW" sz="1100">
              <a:effectLst/>
              <a:latin typeface="Calibri"/>
              <a:ea typeface="SimSun"/>
              <a:cs typeface="Times New Roman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F7D09-063E-4478-BA44-54DE0CA38DAE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7606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Wallpapering</a:t>
            </a: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539552" y="2060848"/>
            <a:ext cx="8208912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200" b="1" dirty="0" smtClean="0">
                <a:solidFill>
                  <a:srgbClr val="FF0000"/>
                </a:solidFill>
              </a:rPr>
              <a:t>Groups 1 &amp; 2:</a:t>
            </a:r>
          </a:p>
          <a:p>
            <a:r>
              <a:rPr lang="en-US" altLang="zh-TW" sz="2800" dirty="0" smtClean="0"/>
              <a:t>write </a:t>
            </a:r>
            <a:r>
              <a:rPr lang="en-US" altLang="zh-TW" sz="2800" dirty="0"/>
              <a:t>down a noun about stage 1 of the water cycle- </a:t>
            </a:r>
            <a:r>
              <a:rPr lang="en-US" altLang="zh-TW" sz="2800" dirty="0" smtClean="0"/>
              <a:t>evaporation</a:t>
            </a:r>
            <a:endParaRPr lang="zh-TW" altLang="zh-TW" sz="2800" dirty="0"/>
          </a:p>
          <a:p>
            <a:r>
              <a:rPr lang="en-US" altLang="zh-TW" sz="3200" b="1" dirty="0" smtClean="0">
                <a:solidFill>
                  <a:srgbClr val="FF0000"/>
                </a:solidFill>
              </a:rPr>
              <a:t>Groups 3 &amp; 4: </a:t>
            </a:r>
          </a:p>
          <a:p>
            <a:r>
              <a:rPr lang="en-US" altLang="zh-TW" sz="2800" dirty="0" smtClean="0"/>
              <a:t>write </a:t>
            </a:r>
            <a:r>
              <a:rPr lang="en-US" altLang="zh-TW" sz="2800" dirty="0"/>
              <a:t>down a noun about stage 2 of the water cycle – condensation</a:t>
            </a:r>
            <a:endParaRPr lang="zh-TW" altLang="zh-TW" sz="2800" dirty="0"/>
          </a:p>
          <a:p>
            <a:r>
              <a:rPr lang="en-US" altLang="zh-TW" sz="3200" b="1" dirty="0" smtClean="0">
                <a:solidFill>
                  <a:srgbClr val="FF0000"/>
                </a:solidFill>
              </a:rPr>
              <a:t>Groups 5 &amp; 6:</a:t>
            </a:r>
          </a:p>
          <a:p>
            <a:r>
              <a:rPr lang="en-US" altLang="zh-TW" sz="2800" dirty="0" smtClean="0"/>
              <a:t>write </a:t>
            </a:r>
            <a:r>
              <a:rPr lang="en-US" altLang="zh-TW" sz="2800" dirty="0"/>
              <a:t>down a noun about stage 3 of the water cycle – precipitation </a:t>
            </a:r>
            <a:endParaRPr lang="zh-TW" altLang="zh-TW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F7D09-063E-4478-BA44-54DE0CA38DAE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008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72067" y="2420888"/>
            <a:ext cx="7408333" cy="3705275"/>
          </a:xfrm>
        </p:spPr>
        <p:txBody>
          <a:bodyPr>
            <a:noAutofit/>
          </a:bodyPr>
          <a:lstStyle/>
          <a:p>
            <a:r>
              <a:rPr lang="en-US" altLang="zh-TW" sz="2800" dirty="0" smtClean="0"/>
              <a:t>Listen to the song “ Water Cycle”. </a:t>
            </a:r>
          </a:p>
          <a:p>
            <a:r>
              <a:rPr lang="en-US" altLang="zh-TW" sz="2800" dirty="0" smtClean="0"/>
              <a:t>Pay attention to the tense of the verbs. </a:t>
            </a:r>
          </a:p>
          <a:p>
            <a:pPr marL="0" indent="0">
              <a:buNone/>
            </a:pPr>
            <a:endParaRPr lang="en-US" altLang="zh-TW" sz="2800" dirty="0"/>
          </a:p>
          <a:p>
            <a:pPr marL="0" indent="0">
              <a:buNone/>
            </a:pPr>
            <a:r>
              <a:rPr lang="en-US" altLang="zh-TW" sz="2800" dirty="0">
                <a:hlinkClick r:id="rId3"/>
              </a:rPr>
              <a:t>https://</a:t>
            </a:r>
            <a:r>
              <a:rPr lang="en-US" altLang="zh-TW" sz="2800" dirty="0" smtClean="0">
                <a:hlinkClick r:id="rId3"/>
              </a:rPr>
              <a:t>www.youtube.com/watch?v=TWb4KlM2vts</a:t>
            </a:r>
            <a:endParaRPr lang="en-US" altLang="zh-TW" sz="2800" dirty="0" smtClean="0"/>
          </a:p>
          <a:p>
            <a:pPr marL="0" indent="0">
              <a:buNone/>
            </a:pPr>
            <a:endParaRPr lang="en-US" altLang="zh-TW" sz="2800" dirty="0" smtClean="0"/>
          </a:p>
          <a:p>
            <a:pPr marL="0" indent="0">
              <a:buNone/>
            </a:pPr>
            <a:r>
              <a:rPr lang="en-US" altLang="zh-TW" sz="2800" dirty="0" smtClean="0"/>
              <a:t>* Fill in the blanks. </a:t>
            </a:r>
            <a:endParaRPr lang="en-US" altLang="zh-TW" sz="2800" dirty="0"/>
          </a:p>
          <a:p>
            <a:pPr marL="0" indent="0">
              <a:buNone/>
            </a:pPr>
            <a:endParaRPr lang="zh-TW" altLang="zh-TW" sz="28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Lyrics filling</a:t>
            </a:r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F7D09-063E-4478-BA44-54DE0CA38DAE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010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Answer</a:t>
            </a: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295853" y="1927673"/>
            <a:ext cx="4806280" cy="50321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altLang="zh-TW" sz="2000" dirty="0" smtClean="0">
                <a:solidFill>
                  <a:srgbClr val="333333"/>
                </a:solidFill>
                <a:effectLst/>
                <a:latin typeface="Arial"/>
                <a:ea typeface="SimSun"/>
                <a:cs typeface="Times New Roman"/>
              </a:rPr>
              <a:t>The Water Cycle</a:t>
            </a:r>
            <a:br>
              <a:rPr lang="en-US" altLang="zh-TW" sz="2000" dirty="0" smtClean="0">
                <a:solidFill>
                  <a:srgbClr val="333333"/>
                </a:solidFill>
                <a:effectLst/>
                <a:latin typeface="Arial"/>
                <a:ea typeface="SimSun"/>
                <a:cs typeface="Times New Roman"/>
              </a:rPr>
            </a:br>
            <a:r>
              <a:rPr lang="en-US" altLang="zh-TW" sz="2000" dirty="0" smtClean="0">
                <a:solidFill>
                  <a:srgbClr val="FF0000"/>
                </a:solidFill>
                <a:effectLst/>
                <a:latin typeface="Arial"/>
                <a:ea typeface="SimSun"/>
                <a:cs typeface="Times New Roman"/>
              </a:rPr>
              <a:t>Takes</a:t>
            </a:r>
            <a:r>
              <a:rPr lang="en-US" altLang="zh-TW" sz="2000" dirty="0" smtClean="0">
                <a:solidFill>
                  <a:srgbClr val="333333"/>
                </a:solidFill>
                <a:effectLst/>
                <a:latin typeface="Arial"/>
                <a:ea typeface="SimSun"/>
                <a:cs typeface="Times New Roman"/>
              </a:rPr>
              <a:t> the water and </a:t>
            </a:r>
            <a:r>
              <a:rPr lang="en-US" altLang="zh-TW" sz="2000" dirty="0" smtClean="0">
                <a:solidFill>
                  <a:srgbClr val="FF0000"/>
                </a:solidFill>
                <a:effectLst/>
                <a:latin typeface="Arial"/>
                <a:ea typeface="SimSun"/>
                <a:cs typeface="Times New Roman"/>
              </a:rPr>
              <a:t>moves </a:t>
            </a:r>
            <a:r>
              <a:rPr lang="en-US" altLang="zh-TW" sz="2000" dirty="0" smtClean="0">
                <a:solidFill>
                  <a:srgbClr val="333333"/>
                </a:solidFill>
                <a:effectLst/>
                <a:latin typeface="Arial"/>
                <a:ea typeface="SimSun"/>
                <a:cs typeface="Times New Roman"/>
              </a:rPr>
              <a:t>it</a:t>
            </a:r>
            <a:br>
              <a:rPr lang="en-US" altLang="zh-TW" sz="2000" dirty="0" smtClean="0">
                <a:solidFill>
                  <a:srgbClr val="333333"/>
                </a:solidFill>
                <a:effectLst/>
                <a:latin typeface="Arial"/>
                <a:ea typeface="SimSun"/>
                <a:cs typeface="Times New Roman"/>
              </a:rPr>
            </a:br>
            <a:r>
              <a:rPr lang="en-US" altLang="zh-TW" sz="2000" dirty="0" smtClean="0">
                <a:solidFill>
                  <a:srgbClr val="333333"/>
                </a:solidFill>
                <a:effectLst/>
                <a:latin typeface="Arial"/>
                <a:ea typeface="SimSun"/>
                <a:cs typeface="Times New Roman"/>
              </a:rPr>
              <a:t>Up and Down and all around the Earth</a:t>
            </a:r>
            <a:br>
              <a:rPr lang="en-US" altLang="zh-TW" sz="2000" dirty="0" smtClean="0">
                <a:solidFill>
                  <a:srgbClr val="333333"/>
                </a:solidFill>
                <a:effectLst/>
                <a:latin typeface="Arial"/>
                <a:ea typeface="SimSun"/>
                <a:cs typeface="Times New Roman"/>
              </a:rPr>
            </a:br>
            <a:r>
              <a:rPr lang="en-US" altLang="zh-TW" sz="2000" dirty="0" smtClean="0">
                <a:solidFill>
                  <a:srgbClr val="333333"/>
                </a:solidFill>
                <a:effectLst/>
                <a:latin typeface="Arial"/>
                <a:ea typeface="SimSun"/>
                <a:cs typeface="Times New Roman"/>
              </a:rPr>
              <a:t/>
            </a:r>
            <a:br>
              <a:rPr lang="en-US" altLang="zh-TW" sz="2000" dirty="0" smtClean="0">
                <a:solidFill>
                  <a:srgbClr val="333333"/>
                </a:solidFill>
                <a:effectLst/>
                <a:latin typeface="Arial"/>
                <a:ea typeface="SimSun"/>
                <a:cs typeface="Times New Roman"/>
              </a:rPr>
            </a:br>
            <a:r>
              <a:rPr lang="en-US" altLang="zh-TW" sz="2000" dirty="0" smtClean="0">
                <a:solidFill>
                  <a:srgbClr val="333333"/>
                </a:solidFill>
                <a:effectLst/>
                <a:latin typeface="Arial"/>
                <a:ea typeface="SimSun"/>
                <a:cs typeface="Times New Roman"/>
              </a:rPr>
              <a:t>Evaporation </a:t>
            </a:r>
            <a:r>
              <a:rPr lang="en-US" altLang="zh-TW" sz="2000" dirty="0" smtClean="0">
                <a:solidFill>
                  <a:srgbClr val="FF0000"/>
                </a:solidFill>
                <a:effectLst/>
                <a:latin typeface="Arial"/>
                <a:ea typeface="SimSun"/>
                <a:cs typeface="Times New Roman"/>
              </a:rPr>
              <a:t>comes</a:t>
            </a:r>
            <a:r>
              <a:rPr lang="en-US" altLang="zh-TW" sz="2000" dirty="0" smtClean="0">
                <a:solidFill>
                  <a:srgbClr val="333333"/>
                </a:solidFill>
                <a:effectLst/>
                <a:latin typeface="Arial"/>
                <a:ea typeface="SimSun"/>
                <a:cs typeface="Times New Roman"/>
              </a:rPr>
              <a:t/>
            </a:r>
            <a:br>
              <a:rPr lang="en-US" altLang="zh-TW" sz="2000" dirty="0" smtClean="0">
                <a:solidFill>
                  <a:srgbClr val="333333"/>
                </a:solidFill>
                <a:effectLst/>
                <a:latin typeface="Arial"/>
                <a:ea typeface="SimSun"/>
                <a:cs typeface="Times New Roman"/>
              </a:rPr>
            </a:br>
            <a:r>
              <a:rPr lang="en-US" altLang="zh-TW" sz="2000" dirty="0" smtClean="0">
                <a:solidFill>
                  <a:srgbClr val="333333"/>
                </a:solidFill>
                <a:effectLst/>
                <a:latin typeface="Arial"/>
                <a:ea typeface="SimSun"/>
                <a:cs typeface="Times New Roman"/>
              </a:rPr>
              <a:t>When the heat from the Sun</a:t>
            </a:r>
            <a:br>
              <a:rPr lang="en-US" altLang="zh-TW" sz="2000" dirty="0" smtClean="0">
                <a:solidFill>
                  <a:srgbClr val="333333"/>
                </a:solidFill>
                <a:effectLst/>
                <a:latin typeface="Arial"/>
                <a:ea typeface="SimSun"/>
                <a:cs typeface="Times New Roman"/>
              </a:rPr>
            </a:br>
            <a:r>
              <a:rPr lang="en-US" altLang="zh-TW" sz="2000" dirty="0" smtClean="0">
                <a:solidFill>
                  <a:srgbClr val="FF0000"/>
                </a:solidFill>
                <a:effectLst/>
                <a:latin typeface="Arial"/>
                <a:ea typeface="SimSun"/>
                <a:cs typeface="Times New Roman"/>
              </a:rPr>
              <a:t>Warms</a:t>
            </a:r>
            <a:r>
              <a:rPr lang="en-US" altLang="zh-TW" sz="2000" dirty="0" smtClean="0">
                <a:solidFill>
                  <a:srgbClr val="333333"/>
                </a:solidFill>
                <a:effectLst/>
                <a:latin typeface="Arial"/>
                <a:ea typeface="SimSun"/>
                <a:cs typeface="Times New Roman"/>
              </a:rPr>
              <a:t> up all the groundwater</a:t>
            </a:r>
            <a:br>
              <a:rPr lang="en-US" altLang="zh-TW" sz="2000" dirty="0" smtClean="0">
                <a:solidFill>
                  <a:srgbClr val="333333"/>
                </a:solidFill>
                <a:effectLst/>
                <a:latin typeface="Arial"/>
                <a:ea typeface="SimSun"/>
                <a:cs typeface="Times New Roman"/>
              </a:rPr>
            </a:br>
            <a:r>
              <a:rPr lang="en-US" altLang="zh-TW" sz="2000" dirty="0" smtClean="0">
                <a:solidFill>
                  <a:srgbClr val="333333"/>
                </a:solidFill>
                <a:effectLst/>
                <a:latin typeface="Arial"/>
                <a:ea typeface="SimSun"/>
                <a:cs typeface="Times New Roman"/>
              </a:rPr>
              <a:t>Then it </a:t>
            </a:r>
            <a:r>
              <a:rPr lang="en-US" altLang="zh-TW" sz="2000" dirty="0" smtClean="0">
                <a:solidFill>
                  <a:srgbClr val="FF0000"/>
                </a:solidFill>
                <a:effectLst/>
                <a:latin typeface="Arial"/>
                <a:ea typeface="SimSun"/>
                <a:cs typeface="Times New Roman"/>
              </a:rPr>
              <a:t>turns</a:t>
            </a:r>
            <a:r>
              <a:rPr lang="en-US" altLang="zh-TW" sz="2000" dirty="0" smtClean="0">
                <a:solidFill>
                  <a:srgbClr val="333333"/>
                </a:solidFill>
                <a:effectLst/>
                <a:latin typeface="Arial"/>
                <a:ea typeface="SimSun"/>
                <a:cs typeface="Times New Roman"/>
              </a:rPr>
              <a:t> to water </a:t>
            </a:r>
            <a:r>
              <a:rPr lang="en-US" altLang="zh-TW" sz="2000" smtClean="0">
                <a:solidFill>
                  <a:srgbClr val="333333"/>
                </a:solidFill>
                <a:effectLst/>
                <a:latin typeface="Arial"/>
                <a:ea typeface="SimSun"/>
                <a:cs typeface="Times New Roman"/>
              </a:rPr>
              <a:t>vapour</a:t>
            </a:r>
            <a:r>
              <a:rPr lang="en-US" altLang="zh-TW" sz="2000" dirty="0" smtClean="0">
                <a:solidFill>
                  <a:srgbClr val="333333"/>
                </a:solidFill>
                <a:effectLst/>
                <a:latin typeface="Arial"/>
                <a:ea typeface="SimSun"/>
                <a:cs typeface="Times New Roman"/>
              </a:rPr>
              <a:t/>
            </a:r>
            <a:br>
              <a:rPr lang="en-US" altLang="zh-TW" sz="2000" dirty="0" smtClean="0">
                <a:solidFill>
                  <a:srgbClr val="333333"/>
                </a:solidFill>
                <a:effectLst/>
                <a:latin typeface="Arial"/>
                <a:ea typeface="SimSun"/>
                <a:cs typeface="Times New Roman"/>
              </a:rPr>
            </a:br>
            <a:r>
              <a:rPr lang="en-US" altLang="zh-TW" sz="2000" dirty="0" smtClean="0">
                <a:solidFill>
                  <a:srgbClr val="333333"/>
                </a:solidFill>
                <a:effectLst/>
                <a:latin typeface="Arial"/>
                <a:ea typeface="SimSun"/>
                <a:cs typeface="Times New Roman"/>
              </a:rPr>
              <a:t/>
            </a:r>
            <a:br>
              <a:rPr lang="en-US" altLang="zh-TW" sz="2000" dirty="0" smtClean="0">
                <a:solidFill>
                  <a:srgbClr val="333333"/>
                </a:solidFill>
                <a:effectLst/>
                <a:latin typeface="Arial"/>
                <a:ea typeface="SimSun"/>
                <a:cs typeface="Times New Roman"/>
              </a:rPr>
            </a:br>
            <a:r>
              <a:rPr lang="en-US" altLang="zh-TW" sz="2000" dirty="0" smtClean="0">
                <a:solidFill>
                  <a:srgbClr val="333333"/>
                </a:solidFill>
                <a:effectLst/>
                <a:latin typeface="Arial"/>
                <a:ea typeface="SimSun"/>
                <a:cs typeface="Times New Roman"/>
              </a:rPr>
              <a:t>Condensation </a:t>
            </a:r>
            <a:r>
              <a:rPr lang="en-US" altLang="zh-TW" sz="2000" dirty="0" smtClean="0">
                <a:solidFill>
                  <a:srgbClr val="FF0000"/>
                </a:solidFill>
                <a:effectLst/>
                <a:latin typeface="Arial"/>
                <a:ea typeface="SimSun"/>
                <a:cs typeface="Times New Roman"/>
              </a:rPr>
              <a:t>takes</a:t>
            </a:r>
            <a:r>
              <a:rPr lang="en-US" altLang="zh-TW" sz="2000" dirty="0" smtClean="0">
                <a:solidFill>
                  <a:srgbClr val="333333"/>
                </a:solidFill>
                <a:effectLst/>
                <a:latin typeface="Arial"/>
                <a:ea typeface="SimSun"/>
                <a:cs typeface="Times New Roman"/>
              </a:rPr>
              <a:t> over</a:t>
            </a:r>
            <a:br>
              <a:rPr lang="en-US" altLang="zh-TW" sz="2000" dirty="0" smtClean="0">
                <a:solidFill>
                  <a:srgbClr val="333333"/>
                </a:solidFill>
                <a:effectLst/>
                <a:latin typeface="Arial"/>
                <a:ea typeface="SimSun"/>
                <a:cs typeface="Times New Roman"/>
              </a:rPr>
            </a:br>
            <a:r>
              <a:rPr lang="en-US" altLang="zh-TW" sz="2000" dirty="0" smtClean="0">
                <a:solidFill>
                  <a:srgbClr val="333333"/>
                </a:solidFill>
                <a:effectLst/>
                <a:latin typeface="Arial"/>
                <a:ea typeface="SimSun"/>
                <a:cs typeface="Times New Roman"/>
              </a:rPr>
              <a:t>It </a:t>
            </a:r>
            <a:r>
              <a:rPr lang="en-US" altLang="zh-TW" sz="2000" dirty="0" smtClean="0">
                <a:solidFill>
                  <a:srgbClr val="FF0000"/>
                </a:solidFill>
                <a:effectLst/>
                <a:latin typeface="Arial"/>
                <a:ea typeface="SimSun"/>
                <a:cs typeface="Times New Roman"/>
              </a:rPr>
              <a:t>goes</a:t>
            </a:r>
            <a:r>
              <a:rPr lang="en-US" altLang="zh-TW" sz="2000" dirty="0" smtClean="0">
                <a:solidFill>
                  <a:srgbClr val="333333"/>
                </a:solidFill>
                <a:effectLst/>
                <a:latin typeface="Arial"/>
                <a:ea typeface="SimSun"/>
                <a:cs typeface="Times New Roman"/>
              </a:rPr>
              <a:t> up to the clouds</a:t>
            </a:r>
            <a:br>
              <a:rPr lang="en-US" altLang="zh-TW" sz="2000" dirty="0" smtClean="0">
                <a:solidFill>
                  <a:srgbClr val="333333"/>
                </a:solidFill>
                <a:effectLst/>
                <a:latin typeface="Arial"/>
                <a:ea typeface="SimSun"/>
                <a:cs typeface="Times New Roman"/>
              </a:rPr>
            </a:br>
            <a:r>
              <a:rPr lang="en-US" altLang="zh-TW" sz="2000" dirty="0" smtClean="0">
                <a:solidFill>
                  <a:srgbClr val="333333"/>
                </a:solidFill>
                <a:effectLst/>
                <a:latin typeface="Arial"/>
                <a:ea typeface="SimSun"/>
                <a:cs typeface="Times New Roman"/>
              </a:rPr>
              <a:t>Water vapour </a:t>
            </a:r>
            <a:r>
              <a:rPr lang="en-US" altLang="zh-TW" sz="2000" dirty="0" smtClean="0">
                <a:solidFill>
                  <a:srgbClr val="FF0000"/>
                </a:solidFill>
                <a:effectLst/>
                <a:latin typeface="Arial"/>
                <a:ea typeface="SimSun"/>
                <a:cs typeface="Times New Roman"/>
              </a:rPr>
              <a:t>cools</a:t>
            </a:r>
            <a:r>
              <a:rPr lang="en-US" altLang="zh-TW" sz="2000" dirty="0" smtClean="0">
                <a:solidFill>
                  <a:srgbClr val="333333"/>
                </a:solidFill>
                <a:effectLst/>
                <a:latin typeface="Arial"/>
                <a:ea typeface="SimSun"/>
                <a:cs typeface="Times New Roman"/>
              </a:rPr>
              <a:t> down</a:t>
            </a:r>
            <a:br>
              <a:rPr lang="en-US" altLang="zh-TW" sz="2000" dirty="0" smtClean="0">
                <a:solidFill>
                  <a:srgbClr val="333333"/>
                </a:solidFill>
                <a:effectLst/>
                <a:latin typeface="Arial"/>
                <a:ea typeface="SimSun"/>
                <a:cs typeface="Times New Roman"/>
              </a:rPr>
            </a:br>
            <a:r>
              <a:rPr lang="en-US" altLang="zh-TW" sz="2000" dirty="0" smtClean="0">
                <a:solidFill>
                  <a:srgbClr val="333333"/>
                </a:solidFill>
                <a:effectLst/>
                <a:latin typeface="Arial"/>
                <a:ea typeface="SimSun"/>
                <a:cs typeface="Times New Roman"/>
              </a:rPr>
              <a:t>And it </a:t>
            </a:r>
            <a:r>
              <a:rPr lang="en-US" altLang="zh-TW" sz="2000" dirty="0" smtClean="0">
                <a:solidFill>
                  <a:srgbClr val="FF0000"/>
                </a:solidFill>
                <a:effectLst/>
                <a:latin typeface="Arial"/>
                <a:ea typeface="SimSun"/>
                <a:cs typeface="Times New Roman"/>
              </a:rPr>
              <a:t>changes</a:t>
            </a:r>
            <a:r>
              <a:rPr lang="en-US" altLang="zh-TW" sz="2000" dirty="0" smtClean="0">
                <a:solidFill>
                  <a:srgbClr val="333333"/>
                </a:solidFill>
                <a:effectLst/>
                <a:latin typeface="Arial"/>
                <a:ea typeface="SimSun"/>
                <a:cs typeface="Times New Roman"/>
              </a:rPr>
              <a:t> to a liquid, now</a:t>
            </a:r>
            <a:br>
              <a:rPr lang="en-US" altLang="zh-TW" sz="2000" dirty="0" smtClean="0">
                <a:solidFill>
                  <a:srgbClr val="333333"/>
                </a:solidFill>
                <a:effectLst/>
                <a:latin typeface="Arial"/>
                <a:ea typeface="SimSun"/>
                <a:cs typeface="Times New Roman"/>
              </a:rPr>
            </a:br>
            <a:r>
              <a:rPr lang="en-US" altLang="zh-TW" sz="2000" dirty="0" smtClean="0">
                <a:solidFill>
                  <a:srgbClr val="333333"/>
                </a:solidFill>
                <a:effectLst/>
                <a:latin typeface="Arial"/>
                <a:ea typeface="SimSun"/>
                <a:cs typeface="Times New Roman"/>
              </a:rPr>
              <a:t/>
            </a:r>
            <a:br>
              <a:rPr lang="en-US" altLang="zh-TW" sz="2000" dirty="0" smtClean="0">
                <a:solidFill>
                  <a:srgbClr val="333333"/>
                </a:solidFill>
                <a:effectLst/>
                <a:latin typeface="Arial"/>
                <a:ea typeface="SimSun"/>
                <a:cs typeface="Times New Roman"/>
              </a:rPr>
            </a:br>
            <a:endParaRPr lang="zh-TW" altLang="zh-TW" sz="2000" dirty="0">
              <a:effectLst/>
              <a:latin typeface="Calibri"/>
              <a:ea typeface="SimSun"/>
              <a:cs typeface="Times New Roman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211960" y="3068960"/>
            <a:ext cx="4605659" cy="302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altLang="zh-TW" dirty="0" smtClean="0">
                <a:solidFill>
                  <a:srgbClr val="333333"/>
                </a:solidFill>
                <a:effectLst/>
                <a:latin typeface="Arial"/>
                <a:ea typeface="SimSun"/>
                <a:cs typeface="Times New Roman"/>
              </a:rPr>
              <a:t/>
            </a:r>
            <a:br>
              <a:rPr lang="en-US" altLang="zh-TW" dirty="0" smtClean="0">
                <a:solidFill>
                  <a:srgbClr val="333333"/>
                </a:solidFill>
                <a:effectLst/>
                <a:latin typeface="Arial"/>
                <a:ea typeface="SimSun"/>
                <a:cs typeface="Times New Roman"/>
              </a:rPr>
            </a:br>
            <a:r>
              <a:rPr lang="en-US" altLang="zh-TW" sz="2000" dirty="0" smtClean="0">
                <a:solidFill>
                  <a:srgbClr val="333333"/>
                </a:solidFill>
                <a:effectLst/>
                <a:latin typeface="Arial"/>
                <a:ea typeface="SimSun"/>
                <a:cs typeface="Times New Roman"/>
              </a:rPr>
              <a:t>Precipitation happens</a:t>
            </a:r>
            <a:br>
              <a:rPr lang="en-US" altLang="zh-TW" sz="2000" dirty="0" smtClean="0">
                <a:solidFill>
                  <a:srgbClr val="333333"/>
                </a:solidFill>
                <a:effectLst/>
                <a:latin typeface="Arial"/>
                <a:ea typeface="SimSun"/>
                <a:cs typeface="Times New Roman"/>
              </a:rPr>
            </a:br>
            <a:r>
              <a:rPr lang="en-US" altLang="zh-TW" sz="2000" dirty="0" smtClean="0">
                <a:solidFill>
                  <a:srgbClr val="333333"/>
                </a:solidFill>
                <a:effectLst/>
                <a:latin typeface="Arial"/>
                <a:ea typeface="SimSun"/>
                <a:cs typeface="Times New Roman"/>
              </a:rPr>
              <a:t>When the drops </a:t>
            </a:r>
            <a:r>
              <a:rPr lang="en-US" altLang="zh-TW" sz="2000" dirty="0" smtClean="0">
                <a:solidFill>
                  <a:srgbClr val="FF0000"/>
                </a:solidFill>
                <a:effectLst/>
                <a:latin typeface="Arial"/>
                <a:ea typeface="SimSun"/>
                <a:cs typeface="Times New Roman"/>
              </a:rPr>
              <a:t>get</a:t>
            </a:r>
            <a:r>
              <a:rPr lang="en-US" altLang="zh-TW" sz="2000" dirty="0" smtClean="0">
                <a:solidFill>
                  <a:srgbClr val="333333"/>
                </a:solidFill>
                <a:effectLst/>
                <a:latin typeface="Arial"/>
                <a:ea typeface="SimSun"/>
                <a:cs typeface="Times New Roman"/>
              </a:rPr>
              <a:t> big</a:t>
            </a:r>
            <a:br>
              <a:rPr lang="en-US" altLang="zh-TW" sz="2000" dirty="0" smtClean="0">
                <a:solidFill>
                  <a:srgbClr val="333333"/>
                </a:solidFill>
                <a:effectLst/>
                <a:latin typeface="Arial"/>
                <a:ea typeface="SimSun"/>
                <a:cs typeface="Times New Roman"/>
              </a:rPr>
            </a:br>
            <a:r>
              <a:rPr lang="en-US" altLang="zh-TW" sz="2000" dirty="0" smtClean="0">
                <a:solidFill>
                  <a:srgbClr val="333333"/>
                </a:solidFill>
                <a:effectLst/>
                <a:latin typeface="Arial"/>
                <a:ea typeface="SimSun"/>
                <a:cs typeface="Times New Roman"/>
              </a:rPr>
              <a:t>It</a:t>
            </a:r>
            <a:r>
              <a:rPr lang="en-US" altLang="zh-TW" sz="2000" dirty="0" smtClean="0">
                <a:solidFill>
                  <a:srgbClr val="FF0000"/>
                </a:solidFill>
                <a:effectLst/>
                <a:latin typeface="Arial"/>
                <a:ea typeface="SimSun"/>
                <a:cs typeface="Times New Roman"/>
              </a:rPr>
              <a:t> falls </a:t>
            </a:r>
            <a:r>
              <a:rPr lang="en-US" altLang="zh-TW" sz="2000" dirty="0" smtClean="0">
                <a:solidFill>
                  <a:srgbClr val="333333"/>
                </a:solidFill>
                <a:effectLst/>
                <a:latin typeface="Arial"/>
                <a:ea typeface="SimSun"/>
                <a:cs typeface="Times New Roman"/>
              </a:rPr>
              <a:t>like Rain, Snow, Sleet, and Hail upon my head</a:t>
            </a:r>
            <a:br>
              <a:rPr lang="en-US" altLang="zh-TW" sz="2000" dirty="0" smtClean="0">
                <a:solidFill>
                  <a:srgbClr val="333333"/>
                </a:solidFill>
                <a:effectLst/>
                <a:latin typeface="Arial"/>
                <a:ea typeface="SimSun"/>
                <a:cs typeface="Times New Roman"/>
              </a:rPr>
            </a:br>
            <a:r>
              <a:rPr lang="en-US" altLang="zh-TW" sz="2000" dirty="0" smtClean="0">
                <a:solidFill>
                  <a:srgbClr val="333333"/>
                </a:solidFill>
                <a:effectLst/>
                <a:latin typeface="Arial"/>
                <a:ea typeface="SimSun"/>
                <a:cs typeface="Times New Roman"/>
              </a:rPr>
              <a:t>I know it's the water cycle happening again</a:t>
            </a:r>
            <a:br>
              <a:rPr lang="en-US" altLang="zh-TW" sz="2000" dirty="0" smtClean="0">
                <a:solidFill>
                  <a:srgbClr val="333333"/>
                </a:solidFill>
                <a:effectLst/>
                <a:latin typeface="Arial"/>
                <a:ea typeface="SimSun"/>
                <a:cs typeface="Times New Roman"/>
              </a:rPr>
            </a:br>
            <a:r>
              <a:rPr lang="en-US" altLang="zh-TW" sz="2000" dirty="0" smtClean="0">
                <a:solidFill>
                  <a:srgbClr val="333333"/>
                </a:solidFill>
                <a:effectLst/>
                <a:latin typeface="Arial"/>
                <a:ea typeface="SimSun"/>
                <a:cs typeface="Times New Roman"/>
              </a:rPr>
              <a:t>Evaporation, Condensation, Precipitation</a:t>
            </a:r>
            <a:endParaRPr lang="zh-TW" altLang="zh-TW" sz="2000" dirty="0">
              <a:effectLst/>
              <a:latin typeface="Calibri"/>
              <a:ea typeface="SimSun"/>
              <a:cs typeface="Times New Roman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F7D09-063E-4478-BA44-54DE0CA38DAE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8090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38</TotalTime>
  <Words>124</Words>
  <Application>Microsoft Office PowerPoint</Application>
  <PresentationFormat>On-screen Show (4:3)</PresentationFormat>
  <Paragraphs>31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波形</vt:lpstr>
      <vt:lpstr>Water Cycle and Present tense</vt:lpstr>
      <vt:lpstr>What are (1), (2) and (3)?</vt:lpstr>
      <vt:lpstr>Wallpapering</vt:lpstr>
      <vt:lpstr>Lyrics filling</vt:lpstr>
      <vt:lpstr>Answer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 Cycle and Present tesne</dc:title>
  <dc:creator>Renee Wong</dc:creator>
  <cp:lastModifiedBy>HKIEd</cp:lastModifiedBy>
  <cp:revision>8</cp:revision>
  <dcterms:created xsi:type="dcterms:W3CDTF">2015-06-20T09:08:25Z</dcterms:created>
  <dcterms:modified xsi:type="dcterms:W3CDTF">2015-07-01T04:52:29Z</dcterms:modified>
</cp:coreProperties>
</file>