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60" r:id="rId3"/>
    <p:sldId id="259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31714-ED88-4A6C-858E-6367BAC81E39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6850-A8CF-493E-91CC-4D9846C5B4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9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ACD73-9A83-4017-9C08-CBFEA91F6B39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1169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6850-A8CF-493E-91CC-4D9846C5B4E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07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1D66-D2E2-4CC8-A0B1-F32EDD2C41B8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741C-4809-4E7B-84A2-3D8C8BB23019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EDC5-B50C-41CF-8C58-8AF0D47BEA1F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4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B8DC-2C8C-43D9-9747-C206994739BC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0FCD-CC2A-4228-B0DB-37B4D6206A1B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E078-E040-458E-A5E4-9FB6F66E3B79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8D23-852F-40B6-8ABF-CB077D65167B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5FFB-AD17-46AB-B1A3-B202211AEB90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268-DB0F-4F06-B548-CD3980CE290E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4BCE-F4F2-4967-B20F-90F74347195C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3E55-71CA-41FF-8653-EEABA2771950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94EC-A528-4D6F-805B-55659A0F9995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98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8C51-E08F-4357-8C75-C022F07B9800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C478-D924-4354-BF91-64115BD5BFC9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752C-7985-421C-9A4F-9BCD66A0EEF9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1102-A7E0-41FA-B819-D3FA7BAA6F91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8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8058-5ACF-4517-B2BF-CF6F0DFCF587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3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10BF-2143-4BA4-B95D-DA9BE598F0AA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2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31D-3611-4B45-8F24-193E52C5B8F5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2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D3A5-9558-4DD3-9137-D687E23E3513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7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05A2-D430-4D64-A97D-6A566CDF86B3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640C-4406-4D85-BA9F-FCB287CEB034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0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512F-9FA6-4E86-848B-75D293BF3851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9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407732-A210-42D0-858B-AFD48002A362}" type="datetime1">
              <a:rPr lang="en-US" altLang="zh-TW" smtClean="0"/>
              <a:t>2/7/2015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B6DA1-0D30-7544-ADEE-05769E23AE6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ob0-WzHPkk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v9odRPdMGv8" TargetMode="Externa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Picture 25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Grp="1" noChangeArrowheads="1"/>
          </p:cNvSpPr>
          <p:nvPr>
            <p:ph type="ctrTitle"/>
          </p:nvPr>
        </p:nvSpPr>
        <p:spPr>
          <a:xfrm>
            <a:off x="603367" y="2492896"/>
            <a:ext cx="7772400" cy="1051582"/>
          </a:xfrm>
          <a:noFill/>
          <a:ln/>
        </p:spPr>
        <p:txBody>
          <a:bodyPr>
            <a:noAutofit/>
          </a:bodyPr>
          <a:lstStyle/>
          <a:p>
            <a:pPr marL="0" indent="0" algn="ctr"/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3600" dirty="0" smtClean="0"/>
              <a:t>Present </a:t>
            </a:r>
            <a:r>
              <a:rPr lang="en-US" altLang="zh-TW" sz="3600" dirty="0"/>
              <a:t>Tense &amp; </a:t>
            </a:r>
            <a:br>
              <a:rPr lang="en-US" altLang="zh-TW" sz="3600" dirty="0"/>
            </a:br>
            <a:r>
              <a:rPr lang="en-US" altLang="zh-TW" sz="3600" dirty="0"/>
              <a:t>Adverbs of </a:t>
            </a:r>
            <a:r>
              <a:rPr lang="en-US" altLang="zh-TW" sz="3600" dirty="0" smtClean="0"/>
              <a:t>Frequency</a:t>
            </a:r>
            <a:endParaRPr lang="en-US" altLang="zh-TW" sz="4400" dirty="0">
              <a:solidFill>
                <a:srgbClr val="262727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38994" y="3740127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US" altLang="zh-TW" sz="2000" dirty="0">
                <a:solidFill>
                  <a:srgbClr val="0070C0"/>
                </a:solidFill>
              </a:rPr>
              <a:t>Lee, </a:t>
            </a:r>
            <a:r>
              <a:rPr lang="en-US" altLang="zh-TW" sz="2000" dirty="0" err="1">
                <a:solidFill>
                  <a:srgbClr val="0070C0"/>
                </a:solidFill>
              </a:rPr>
              <a:t>Gwangmin</a:t>
            </a:r>
            <a:r>
              <a:rPr lang="en-US" altLang="zh-TW" sz="2000" dirty="0">
                <a:solidFill>
                  <a:srgbClr val="0070C0"/>
                </a:solidFill>
              </a:rPr>
              <a:t> &amp; Lee, Fung King Jackie</a:t>
            </a:r>
          </a:p>
          <a:p>
            <a:r>
              <a:rPr lang="en-US" altLang="zh-TW" sz="2000" dirty="0">
                <a:solidFill>
                  <a:srgbClr val="0070C0"/>
                </a:solidFill>
              </a:rPr>
              <a:t>The Hong Kong Institute of Education</a:t>
            </a:r>
            <a:endParaRPr lang="zh-TW" altLang="en-US" sz="2000" dirty="0">
              <a:solidFill>
                <a:srgbClr val="0070C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1520" y="6237311"/>
            <a:ext cx="8784976" cy="453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r"/>
            <a:r>
              <a:rPr lang="en-US" altLang="zh-TW" sz="1400" b="1" i="1" dirty="0">
                <a:ln w="1905"/>
                <a:solidFill>
                  <a:schemeClr val="accent6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TW" sz="1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ln w="1905"/>
                <a:solidFill>
                  <a:schemeClr val="accent6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Hong Kong Institute of Education ranked 3rd in Asia and 15th in the world in </a:t>
            </a:r>
            <a:r>
              <a:rPr lang="en-US" sz="1400" b="1" i="1" dirty="0" smtClean="0">
                <a:ln w="1905"/>
                <a:solidFill>
                  <a:schemeClr val="accent6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algn="r"/>
            <a:r>
              <a:rPr lang="en-US" sz="1400" b="1" i="1" dirty="0" smtClean="0">
                <a:ln w="1905"/>
                <a:solidFill>
                  <a:schemeClr val="accent6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ln w="1905"/>
                <a:solidFill>
                  <a:schemeClr val="accent6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(QS World University Rankings by Subject 2015)</a:t>
            </a:r>
            <a:endParaRPr lang="en-US" altLang="zh-TW" sz="1400" b="1" i="1" dirty="0">
              <a:ln w="1905"/>
              <a:solidFill>
                <a:schemeClr val="accent6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373216"/>
            <a:ext cx="206994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106"/>
            <a:ext cx="8229600" cy="894981"/>
          </a:xfrm>
        </p:spPr>
        <p:txBody>
          <a:bodyPr>
            <a:normAutofit fontScale="90000"/>
          </a:bodyPr>
          <a:lstStyle/>
          <a:p>
            <a:r>
              <a:rPr lang="en-US" altLang="zh-TW" sz="5400" dirty="0" smtClean="0">
                <a:hlinkClick r:id="rId2"/>
              </a:rPr>
              <a:t/>
            </a:r>
            <a:br>
              <a:rPr lang="en-US" altLang="zh-TW" sz="5400" dirty="0" smtClean="0">
                <a:hlinkClick r:id="rId2"/>
              </a:rPr>
            </a:br>
            <a:r>
              <a:rPr lang="en-US" altLang="zh-TW" sz="5400" dirty="0">
                <a:hlinkClick r:id="rId2"/>
              </a:rPr>
              <a:t/>
            </a:r>
            <a:br>
              <a:rPr lang="en-US" altLang="zh-TW" sz="5400" dirty="0">
                <a:hlinkClick r:id="rId2"/>
              </a:rPr>
            </a:br>
            <a:r>
              <a:rPr lang="en-US" altLang="zh-TW" sz="4800" dirty="0">
                <a:hlinkClick r:id="rId2"/>
              </a:rPr>
              <a:t>What do you do every day?</a:t>
            </a:r>
            <a:r>
              <a:rPr lang="en-US" altLang="zh-TW" sz="4800" dirty="0"/>
              <a:t/>
            </a:r>
            <a:br>
              <a:rPr lang="en-US" altLang="zh-TW" sz="4800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410"/>
            <a:ext cx="8229600" cy="4703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I __________ use a computer.</a:t>
            </a:r>
          </a:p>
          <a:p>
            <a:pPr marL="0" indent="0">
              <a:buNone/>
            </a:pPr>
            <a:r>
              <a:rPr lang="en-US" altLang="zh-TW" sz="2800" dirty="0" smtClean="0"/>
              <a:t>I __________ read a book.</a:t>
            </a:r>
          </a:p>
          <a:p>
            <a:pPr marL="0" indent="0">
              <a:buNone/>
            </a:pPr>
            <a:r>
              <a:rPr lang="en-US" altLang="zh-TW" sz="2800" dirty="0" smtClean="0"/>
              <a:t>I __________ speak in English.</a:t>
            </a:r>
          </a:p>
          <a:p>
            <a:pPr marL="0" indent="0">
              <a:buNone/>
            </a:pPr>
            <a:r>
              <a:rPr lang="en-US" altLang="zh-TW" sz="2800" dirty="0" smtClean="0"/>
              <a:t>I __________ help mum to cook.</a:t>
            </a:r>
          </a:p>
          <a:p>
            <a:pPr marL="0" indent="0">
              <a:buNone/>
            </a:pPr>
            <a:r>
              <a:rPr lang="en-US" altLang="zh-TW" sz="2800" dirty="0" smtClean="0"/>
              <a:t>I __________ eat in the classroom.</a:t>
            </a:r>
          </a:p>
          <a:p>
            <a:pPr marL="0" indent="0">
              <a:buNone/>
            </a:pPr>
            <a:r>
              <a:rPr lang="en-US" altLang="zh-TW" sz="2800" dirty="0" smtClean="0"/>
              <a:t>I __________ run in school</a:t>
            </a:r>
          </a:p>
          <a:p>
            <a:pPr marL="0" indent="0">
              <a:buNone/>
            </a:pPr>
            <a:r>
              <a:rPr lang="en-US" altLang="zh-TW" sz="2800" dirty="0" smtClean="0"/>
              <a:t>I __________ help the teacher.</a:t>
            </a:r>
          </a:p>
          <a:p>
            <a:pPr marL="0" indent="0">
              <a:buNone/>
            </a:pPr>
            <a:r>
              <a:rPr lang="en-US" altLang="zh-TW" sz="2800" dirty="0" smtClean="0"/>
              <a:t>And she ___________ helps me too.</a:t>
            </a:r>
          </a:p>
          <a:p>
            <a:pPr marL="0" indent="0">
              <a:buNone/>
            </a:pPr>
            <a:r>
              <a:rPr lang="en-US" altLang="zh-TW" sz="1800" dirty="0" smtClean="0"/>
              <a:t>	(Adapted from: </a:t>
            </a:r>
            <a:r>
              <a:rPr lang="en-US" altLang="zh-TW" sz="1800" u="sng" dirty="0">
                <a:hlinkClick r:id="rId2"/>
              </a:rPr>
              <a:t>https://</a:t>
            </a:r>
            <a:r>
              <a:rPr lang="en-US" altLang="zh-TW" sz="1800" u="sng" dirty="0" smtClean="0">
                <a:hlinkClick r:id="rId2"/>
              </a:rPr>
              <a:t>www.youtube.com/watch?v=Rob0-WzHPkk</a:t>
            </a:r>
            <a:r>
              <a:rPr lang="en-US" altLang="zh-TW" sz="1800" u="sng" dirty="0" smtClean="0"/>
              <a:t>)</a:t>
            </a:r>
            <a:endParaRPr lang="zh-TW" altLang="zh-TW" sz="1800" dirty="0"/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23827" y="1662421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sometimes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3827" y="2124086"/>
            <a:ext cx="1124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usually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7194" y="2692254"/>
            <a:ext cx="87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often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7134" y="3153919"/>
            <a:ext cx="87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often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194" y="3709852"/>
            <a:ext cx="9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never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8345" y="4239076"/>
            <a:ext cx="9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never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2145" y="4688576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always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5641" y="5270335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always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44" b="97266" l="9730" r="89730">
                        <a14:foregroundMark x1="50811" y1="19922" x2="50811" y2="19922"/>
                        <a14:foregroundMark x1="48108" y1="23047" x2="48108" y2="23047"/>
                        <a14:foregroundMark x1="57297" y1="22266" x2="57297" y2="22266"/>
                        <a14:foregroundMark x1="45405" y1="16406" x2="45405" y2="16406"/>
                        <a14:foregroundMark x1="56757" y1="8203" x2="56757" y2="8203"/>
                        <a14:foregroundMark x1="43243" y1="21875" x2="43243" y2="21875"/>
                        <a14:foregroundMark x1="34054" y1="16797" x2="34054" y2="16797"/>
                        <a14:foregroundMark x1="40541" y1="8203" x2="40541" y2="8203"/>
                        <a14:foregroundMark x1="49730" y1="10938" x2="49730" y2="10938"/>
                        <a14:foregroundMark x1="51351" y1="30859" x2="51351" y2="30859"/>
                        <a14:foregroundMark x1="68108" y1="13672" x2="68108" y2="136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4858" y="886094"/>
            <a:ext cx="3193826" cy="441956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086147" y="548640"/>
            <a:ext cx="5788370" cy="5436524"/>
          </a:xfrm>
          <a:prstGeom prst="wedgeRoundRectCallout">
            <a:avLst>
              <a:gd name="adj1" fmla="val -55833"/>
              <a:gd name="adj2" fmla="val -2449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1471" y="1122385"/>
            <a:ext cx="549304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_____________ get up at six o’clock.</a:t>
            </a:r>
          </a:p>
          <a:p>
            <a:r>
              <a:rPr lang="en-US" sz="2800" dirty="0" smtClean="0"/>
              <a:t>I _____________ have breakfast.</a:t>
            </a:r>
          </a:p>
          <a:p>
            <a:r>
              <a:rPr lang="en-US" sz="2800" dirty="0" smtClean="0"/>
              <a:t>I _____________ walk to the shops.</a:t>
            </a:r>
          </a:p>
          <a:p>
            <a:r>
              <a:rPr lang="en-US" sz="2800" dirty="0" smtClean="0"/>
              <a:t>I _____________ ride my bicycle.</a:t>
            </a:r>
          </a:p>
          <a:p>
            <a:r>
              <a:rPr lang="en-US" sz="2800" dirty="0" smtClean="0"/>
              <a:t>I _____________ watch television.</a:t>
            </a:r>
          </a:p>
          <a:p>
            <a:r>
              <a:rPr lang="en-US" sz="2800" dirty="0" smtClean="0"/>
              <a:t>I _____________ clean the house in the morning. </a:t>
            </a:r>
          </a:p>
          <a:p>
            <a:r>
              <a:rPr lang="en-US" sz="2800" dirty="0" smtClean="0"/>
              <a:t>Then I </a:t>
            </a:r>
            <a:r>
              <a:rPr lang="en-US" sz="2800" dirty="0" smtClean="0"/>
              <a:t>____________ have a bath. </a:t>
            </a:r>
          </a:p>
          <a:p>
            <a:r>
              <a:rPr lang="en-US" sz="2800" dirty="0" smtClean="0"/>
              <a:t>I ____________ collect my children at three p.m. </a:t>
            </a:r>
          </a:p>
          <a:p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964276" y="6354493"/>
            <a:ext cx="769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u="sng" dirty="0" smtClean="0">
                <a:solidFill>
                  <a:srgbClr val="0000FF"/>
                </a:solidFill>
                <a:latin typeface="Cambria"/>
                <a:ea typeface="MS Mincho"/>
                <a:cs typeface="Times New Roman"/>
                <a:hlinkClick r:id="rId5"/>
              </a:rPr>
              <a:t>https</a:t>
            </a:r>
            <a:r>
              <a:rPr lang="en-US" altLang="zh-TW" sz="2000" u="sng" dirty="0">
                <a:solidFill>
                  <a:srgbClr val="0000FF"/>
                </a:solidFill>
                <a:latin typeface="Cambria"/>
                <a:ea typeface="MS Mincho"/>
                <a:cs typeface="Times New Roman"/>
                <a:hlinkClick r:id="rId5"/>
              </a:rPr>
              <a:t>://www.youtube.com/watch?v=v9odRPdMGv8</a:t>
            </a:r>
            <a:r>
              <a:rPr lang="en-US" altLang="zh-TW" sz="2000" dirty="0">
                <a:latin typeface="Cambria"/>
                <a:ea typeface="MS Mincho"/>
                <a:cs typeface="Times New Roman"/>
              </a:rPr>
              <a:t> </a:t>
            </a:r>
            <a:endParaRPr lang="zh-TW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64276" y="5946371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Adapted from:</a:t>
            </a:r>
            <a:endParaRPr lang="zh-TW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93295" y="1122385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always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5237" y="573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93295" y="1980379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usually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3295" y="2865043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usually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3295" y="3692319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always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3295" y="4979519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always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3270" y="2403378"/>
            <a:ext cx="166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sometimes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664" y="3266902"/>
            <a:ext cx="107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never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7541" y="4517854"/>
            <a:ext cx="166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sometimes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949" y="649802"/>
            <a:ext cx="75750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Always</a:t>
            </a:r>
            <a:r>
              <a:rPr lang="en-US" sz="4800" dirty="0" smtClean="0"/>
              <a:t> = every day</a:t>
            </a:r>
          </a:p>
          <a:p>
            <a:r>
              <a:rPr lang="en-US" sz="4800" dirty="0" smtClean="0">
                <a:solidFill>
                  <a:srgbClr val="FF6600"/>
                </a:solidFill>
              </a:rPr>
              <a:t>Usually</a:t>
            </a:r>
            <a:r>
              <a:rPr lang="en-US" sz="4800" dirty="0" smtClean="0"/>
              <a:t> = 5 – 6 times a week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Often</a:t>
            </a:r>
            <a:r>
              <a:rPr lang="en-US" sz="4800" dirty="0" smtClean="0"/>
              <a:t> = 4 times a week </a:t>
            </a:r>
          </a:p>
          <a:p>
            <a:r>
              <a:rPr lang="en-US" sz="4800" dirty="0" smtClean="0">
                <a:solidFill>
                  <a:srgbClr val="008000"/>
                </a:solidFill>
              </a:rPr>
              <a:t>Sometimes</a:t>
            </a:r>
            <a:r>
              <a:rPr lang="en-US" sz="4800" dirty="0" smtClean="0"/>
              <a:t> = 3 times a week</a:t>
            </a:r>
          </a:p>
          <a:p>
            <a:r>
              <a:rPr lang="en-US" sz="4800" dirty="0" smtClean="0">
                <a:solidFill>
                  <a:schemeClr val="accent1"/>
                </a:solidFill>
              </a:rPr>
              <a:t>Seldom</a:t>
            </a:r>
            <a:r>
              <a:rPr lang="en-US" sz="4800" dirty="0" smtClean="0"/>
              <a:t> = 1 -2 times a week </a:t>
            </a:r>
          </a:p>
          <a:p>
            <a:r>
              <a:rPr lang="en-US" sz="4800" dirty="0" smtClean="0">
                <a:solidFill>
                  <a:srgbClr val="660066"/>
                </a:solidFill>
              </a:rPr>
              <a:t>Never</a:t>
            </a:r>
            <a:r>
              <a:rPr lang="en-US" sz="4800" dirty="0" smtClean="0"/>
              <a:t> = 0 times a week  </a:t>
            </a:r>
            <a:endParaRPr lang="en-US" sz="4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6DA1-0D30-7544-ADEE-05769E23AE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213</Words>
  <Application>Microsoft Office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Flow</vt:lpstr>
      <vt:lpstr>  Present Tense &amp;  Adverbs of Frequency</vt:lpstr>
      <vt:lpstr>  What do you do every day?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광민 이</dc:creator>
  <cp:lastModifiedBy>HKIEd</cp:lastModifiedBy>
  <cp:revision>11</cp:revision>
  <dcterms:created xsi:type="dcterms:W3CDTF">2015-06-06T06:23:26Z</dcterms:created>
  <dcterms:modified xsi:type="dcterms:W3CDTF">2015-07-02T08:12:47Z</dcterms:modified>
</cp:coreProperties>
</file>