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61" r:id="rId10"/>
    <p:sldId id="312" r:id="rId11"/>
    <p:sldId id="313" r:id="rId12"/>
    <p:sldId id="314" r:id="rId13"/>
    <p:sldId id="268" r:id="rId14"/>
    <p:sldId id="315" r:id="rId15"/>
    <p:sldId id="267" r:id="rId16"/>
    <p:sldId id="269" r:id="rId17"/>
    <p:sldId id="316" r:id="rId18"/>
    <p:sldId id="317" r:id="rId19"/>
    <p:sldId id="318" r:id="rId20"/>
    <p:sldId id="319" r:id="rId21"/>
    <p:sldId id="320" r:id="rId22"/>
    <p:sldId id="322" r:id="rId23"/>
    <p:sldId id="327" r:id="rId24"/>
    <p:sldId id="329" r:id="rId25"/>
    <p:sldId id="323" r:id="rId26"/>
    <p:sldId id="328" r:id="rId27"/>
    <p:sldId id="330" r:id="rId28"/>
    <p:sldId id="274" r:id="rId29"/>
    <p:sldId id="275" r:id="rId30"/>
    <p:sldId id="277" r:id="rId31"/>
    <p:sldId id="280" r:id="rId32"/>
    <p:sldId id="279" r:id="rId33"/>
    <p:sldId id="278" r:id="rId34"/>
    <p:sldId id="282" r:id="rId35"/>
    <p:sldId id="283" r:id="rId36"/>
    <p:sldId id="284" r:id="rId37"/>
    <p:sldId id="285" r:id="rId38"/>
    <p:sldId id="321" r:id="rId39"/>
    <p:sldId id="288" r:id="rId40"/>
    <p:sldId id="291" r:id="rId41"/>
    <p:sldId id="292" r:id="rId42"/>
    <p:sldId id="293" r:id="rId43"/>
    <p:sldId id="294" r:id="rId44"/>
    <p:sldId id="295" r:id="rId45"/>
    <p:sldId id="297" r:id="rId46"/>
    <p:sldId id="299" r:id="rId47"/>
    <p:sldId id="301" r:id="rId48"/>
    <p:sldId id="303" r:id="rId49"/>
    <p:sldId id="307" r:id="rId50"/>
    <p:sldId id="308" r:id="rId51"/>
    <p:sldId id="309" r:id="rId52"/>
    <p:sldId id="310" r:id="rId53"/>
    <p:sldId id="311" r:id="rId54"/>
  </p:sldIdLst>
  <p:sldSz cx="9144000" cy="6858000" type="screen4x3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23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656" autoAdjust="0"/>
  </p:normalViewPr>
  <p:slideViewPr>
    <p:cSldViewPr>
      <p:cViewPr varScale="1">
        <p:scale>
          <a:sx n="70" d="100"/>
          <a:sy n="70" d="100"/>
        </p:scale>
        <p:origin x="138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93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8A36F1-A0FD-4B49-B5BC-E656926ED80F}" type="datetimeFigureOut">
              <a:rPr lang="zh-TW" altLang="en-US" smtClean="0"/>
              <a:t>2015/7/6</a:t>
            </a:fld>
            <a:endParaRPr lang="zh-TW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DFFD0D-D638-48DF-AA0F-7208D0784B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6856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3A689-4B5D-45A2-A70D-29E896C7DE1B}" type="datetime1">
              <a:rPr lang="zh-HK" altLang="en-US" smtClean="0"/>
              <a:t>6/7/2015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2F80-1F83-4A13-A98B-D3CC1433BCB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69500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BC302-CAAA-44DC-8F81-B8320C5F3A74}" type="datetime1">
              <a:rPr lang="zh-HK" altLang="en-US" smtClean="0"/>
              <a:t>6/7/2015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2F80-1F83-4A13-A98B-D3CC1433BCB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80936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EEADB-9A14-4944-8AA4-2182B914C5DC}" type="datetime1">
              <a:rPr lang="zh-HK" altLang="en-US" smtClean="0"/>
              <a:t>6/7/2015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2F80-1F83-4A13-A98B-D3CC1433BCB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95012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6A069-3771-471E-BB7E-739FF1CD1BB8}" type="datetime1">
              <a:rPr lang="zh-HK" altLang="en-US" smtClean="0"/>
              <a:t>6/7/2015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2F80-1F83-4A13-A98B-D3CC1433BCB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58083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83693-AF65-42DA-B141-A30BBEA97219}" type="datetime1">
              <a:rPr lang="zh-HK" altLang="en-US" smtClean="0"/>
              <a:t>6/7/2015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2F80-1F83-4A13-A98B-D3CC1433BCB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26815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94D84-FB64-48D3-B6C4-9606F4059EF5}" type="datetime1">
              <a:rPr lang="zh-HK" altLang="en-US" smtClean="0"/>
              <a:t>6/7/2015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2F80-1F83-4A13-A98B-D3CC1433BCB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31027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90F99-AB25-42FB-8656-8D386D409CA9}" type="datetime1">
              <a:rPr lang="zh-HK" altLang="en-US" smtClean="0"/>
              <a:t>6/7/2015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2F80-1F83-4A13-A98B-D3CC1433BCB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36152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E1776-52CF-410E-9207-30ECEADA194F}" type="datetime1">
              <a:rPr lang="zh-HK" altLang="en-US" smtClean="0"/>
              <a:t>6/7/2015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2F80-1F83-4A13-A98B-D3CC1433BCB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43199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0612-DFD4-4F2C-A574-36FDDB0E2B2F}" type="datetime1">
              <a:rPr lang="zh-HK" altLang="en-US" smtClean="0"/>
              <a:t>6/7/2015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2F80-1F83-4A13-A98B-D3CC1433BCB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55977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C00E-4FDA-4D01-99DA-5690852602E9}" type="datetime1">
              <a:rPr lang="zh-HK" altLang="en-US" smtClean="0"/>
              <a:t>6/7/2015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2F80-1F83-4A13-A98B-D3CC1433BCB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08301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C252E-8135-4C6C-B47F-3A71FB583096}" type="datetime1">
              <a:rPr lang="zh-HK" altLang="en-US" smtClean="0"/>
              <a:t>6/7/2015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2F80-1F83-4A13-A98B-D3CC1433BCB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44470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3C913-08D1-4EE0-8FBC-7646FD919860}" type="datetime1">
              <a:rPr lang="zh-HK" altLang="en-US" smtClean="0"/>
              <a:t>6/7/2015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B2F80-1F83-4A13-A98B-D3CC1433BCB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51864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olokids.boloji.com/articles/School%20Lif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908720"/>
            <a:ext cx="3312368" cy="2235849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028" name="Picture 4" descr="http://d33y93cfm0wb4z.cloudfront.net/back2shool/organisedforschool476x29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3793327"/>
            <a:ext cx="4533900" cy="276225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4" name="文字方塊 3"/>
          <p:cNvSpPr txBox="1"/>
          <p:nvPr/>
        </p:nvSpPr>
        <p:spPr>
          <a:xfrm>
            <a:off x="4753000" y="971507"/>
            <a:ext cx="36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6000" b="1" dirty="0" smtClean="0">
                <a:latin typeface="Gigi" panose="04040504061007020D02" pitchFamily="82" charset="0"/>
              </a:rPr>
              <a:t>School life</a:t>
            </a:r>
            <a:endParaRPr lang="zh-HK" altLang="en-US" sz="6000" b="1" dirty="0">
              <a:latin typeface="Gigi" panose="04040504061007020D02" pitchFamily="82" charset="0"/>
            </a:endParaRPr>
          </a:p>
        </p:txBody>
      </p:sp>
      <p:pic>
        <p:nvPicPr>
          <p:cNvPr id="1030" name="Picture 6" descr="https://encrypted-tbn0.gstatic.com/images?q=tbn:ANd9GcQj3pZ17Sj_NUgWWYpObGDPa14EzII798u6pP2FqtjszJbFOoF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4221088"/>
            <a:ext cx="2057400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2F80-1F83-4A13-A98B-D3CC1433BCBC}" type="slidenum">
              <a:rPr lang="zh-HK" altLang="en-US" smtClean="0"/>
              <a:t>1</a:t>
            </a:fld>
            <a:endParaRPr lang="zh-HK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323321" y="2132983"/>
            <a:ext cx="48206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M</a:t>
            </a:r>
            <a:r>
              <a:rPr lang="en-US" altLang="zh-CN" sz="2400" dirty="0" smtClean="0"/>
              <a:t>ao </a:t>
            </a:r>
            <a:r>
              <a:rPr lang="en-US" altLang="zh-CN" sz="2400" dirty="0" err="1" smtClean="0"/>
              <a:t>Yuting</a:t>
            </a:r>
            <a:endParaRPr lang="en-US" altLang="zh-CN" sz="2400" dirty="0" smtClean="0"/>
          </a:p>
          <a:p>
            <a:pPr algn="ctr"/>
            <a:r>
              <a:rPr lang="en-US" sz="2400" dirty="0" smtClean="0"/>
              <a:t>The Hong Kong Institute of Education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4451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images.clipartpanda.com/principal-clipart-di77ex4i9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43" y="4077072"/>
            <a:ext cx="1629704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03648" y="605475"/>
            <a:ext cx="7560840" cy="498376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HK" dirty="0" smtClean="0">
                <a:solidFill>
                  <a:srgbClr val="0070C0"/>
                </a:solidFill>
              </a:rPr>
              <a:t>3. She is a maid. She cleans the classroom for us.</a:t>
            </a:r>
          </a:p>
          <a:p>
            <a:pPr marL="0" indent="0">
              <a:buNone/>
            </a:pPr>
            <a:r>
              <a:rPr lang="en-US" altLang="zh-HK" dirty="0" smtClean="0">
                <a:solidFill>
                  <a:srgbClr val="00B050"/>
                </a:solidFill>
              </a:rPr>
              <a:t>She is a maid who cleans the classrooms for us.</a:t>
            </a:r>
          </a:p>
          <a:p>
            <a:pPr marL="0" indent="0">
              <a:buNone/>
            </a:pPr>
            <a:endParaRPr lang="en-US" altLang="zh-HK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altLang="zh-HK" dirty="0" smtClean="0">
                <a:solidFill>
                  <a:srgbClr val="0070C0"/>
                </a:solidFill>
              </a:rPr>
              <a:t>4. He is a teacher. He is in charge of the school.</a:t>
            </a:r>
            <a:endParaRPr lang="en-US" altLang="zh-HK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altLang="zh-HK" dirty="0" smtClean="0">
                <a:solidFill>
                  <a:srgbClr val="00B050"/>
                </a:solidFill>
              </a:rPr>
              <a:t>He is a person who is in charge of the school.</a:t>
            </a:r>
            <a:endParaRPr lang="zh-HK" altLang="en-US" dirty="0">
              <a:solidFill>
                <a:srgbClr val="00B05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818248" y="1700808"/>
            <a:ext cx="792088" cy="5383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1" name="矩形 10"/>
          <p:cNvSpPr/>
          <p:nvPr/>
        </p:nvSpPr>
        <p:spPr>
          <a:xfrm>
            <a:off x="3899982" y="4509120"/>
            <a:ext cx="807402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5" name="Rounded Rectangle 9"/>
          <p:cNvSpPr/>
          <p:nvPr/>
        </p:nvSpPr>
        <p:spPr>
          <a:xfrm>
            <a:off x="899592" y="5860752"/>
            <a:ext cx="66294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In both green sentences, there is a “magic” word linking two parts together. </a:t>
            </a:r>
            <a:r>
              <a:rPr lang="en-US" sz="2400" dirty="0" smtClean="0"/>
              <a:t>What is it?</a:t>
            </a:r>
            <a:endParaRPr lang="en-US" sz="2400" dirty="0"/>
          </a:p>
        </p:txBody>
      </p:sp>
      <p:pic>
        <p:nvPicPr>
          <p:cNvPr id="16" name="Picture 2" descr="Cartoon cute girl with swab and bucke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8708" y="5206516"/>
            <a:ext cx="1289720" cy="128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2F80-1F83-4A13-A98B-D3CC1433BCBC}" type="slidenum">
              <a:rPr lang="zh-HK" altLang="en-US" smtClean="0"/>
              <a:t>10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9781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8" grpId="0" animBg="1"/>
      <p:bldP spid="11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altLang="zh-HK" dirty="0" smtClean="0"/>
              <a:t>Relative pronouns </a:t>
            </a:r>
            <a:r>
              <a:rPr lang="en-US" altLang="zh-HK" dirty="0"/>
              <a:t>link two clauses together. </a:t>
            </a:r>
          </a:p>
          <a:p>
            <a:endParaRPr lang="en-US" altLang="zh-HK" dirty="0"/>
          </a:p>
          <a:p>
            <a:pPr marL="0" indent="0">
              <a:buNone/>
            </a:pPr>
            <a:r>
              <a:rPr lang="en-US" altLang="zh-HK" sz="2800" dirty="0" smtClean="0">
                <a:solidFill>
                  <a:srgbClr val="FF0000"/>
                </a:solidFill>
              </a:rPr>
              <a:t>         1st part    +  </a:t>
            </a:r>
            <a:r>
              <a:rPr lang="en-US" altLang="zh-HK" sz="2800" b="1" u="sng" dirty="0" smtClean="0">
                <a:solidFill>
                  <a:srgbClr val="00B050"/>
                </a:solidFill>
              </a:rPr>
              <a:t>relative </a:t>
            </a:r>
            <a:r>
              <a:rPr lang="en-US" altLang="zh-HK" sz="2800" b="1" u="sng" dirty="0">
                <a:solidFill>
                  <a:srgbClr val="00B050"/>
                </a:solidFill>
              </a:rPr>
              <a:t>pronoun</a:t>
            </a:r>
            <a:r>
              <a:rPr lang="en-US" altLang="zh-HK" sz="2800" dirty="0">
                <a:solidFill>
                  <a:srgbClr val="00B050"/>
                </a:solidFill>
              </a:rPr>
              <a:t> </a:t>
            </a:r>
            <a:r>
              <a:rPr lang="en-US" altLang="zh-HK" sz="2800" dirty="0"/>
              <a:t>+ </a:t>
            </a:r>
            <a:r>
              <a:rPr lang="en-US" altLang="zh-HK" sz="2800" dirty="0" smtClean="0">
                <a:solidFill>
                  <a:srgbClr val="FF0000"/>
                </a:solidFill>
              </a:rPr>
              <a:t>2nd part</a:t>
            </a:r>
            <a:endParaRPr lang="en-US" altLang="zh-HK" sz="2800" dirty="0">
              <a:solidFill>
                <a:srgbClr val="FF0000"/>
              </a:solidFill>
            </a:endParaRPr>
          </a:p>
          <a:p>
            <a:endParaRPr lang="zh-HK" altLang="en-US" dirty="0"/>
          </a:p>
          <a:p>
            <a:pPr marL="0" indent="0">
              <a:buNone/>
            </a:pPr>
            <a:endParaRPr lang="zh-HK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059832" y="3861048"/>
            <a:ext cx="2276872" cy="227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altLang="zh-HK" i="1" dirty="0" smtClean="0">
                <a:solidFill>
                  <a:srgbClr val="FF0000"/>
                </a:solidFill>
              </a:rPr>
              <a:t>Which</a:t>
            </a:r>
            <a:r>
              <a:rPr lang="en-US" altLang="zh-HK" i="1" dirty="0" smtClean="0"/>
              <a:t> </a:t>
            </a:r>
            <a:r>
              <a:rPr lang="en-US" altLang="zh-HK" dirty="0" smtClean="0"/>
              <a:t>&amp; </a:t>
            </a:r>
            <a:r>
              <a:rPr lang="en-US" altLang="zh-HK" i="1" dirty="0" smtClean="0">
                <a:solidFill>
                  <a:srgbClr val="FF0000"/>
                </a:solidFill>
              </a:rPr>
              <a:t>Who</a:t>
            </a:r>
            <a:r>
              <a:rPr lang="en-US" altLang="zh-HK" dirty="0" smtClean="0"/>
              <a:t> – Relative pronoun!!!</a:t>
            </a:r>
            <a:endParaRPr lang="zh-HK" altLang="en-US" dirty="0"/>
          </a:p>
        </p:txBody>
      </p:sp>
      <p:pic>
        <p:nvPicPr>
          <p:cNvPr id="2054" name="Picture 6" descr="Cartoon Laptop Black And White Laptop black and whit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029174"/>
            <a:ext cx="2474319" cy="2334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clipartbest.com/cliparts/aie/oLn/aieoLnG4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4672481"/>
            <a:ext cx="1141376" cy="104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向下箭號 7"/>
          <p:cNvSpPr/>
          <p:nvPr/>
        </p:nvSpPr>
        <p:spPr>
          <a:xfrm>
            <a:off x="4067944" y="3429000"/>
            <a:ext cx="504056" cy="1008112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9" name="矩形 8"/>
          <p:cNvSpPr/>
          <p:nvPr/>
        </p:nvSpPr>
        <p:spPr>
          <a:xfrm>
            <a:off x="3131840" y="4509120"/>
            <a:ext cx="2204864" cy="129614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5940152" y="2276872"/>
            <a:ext cx="24009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800" b="1" dirty="0" smtClean="0">
                <a:solidFill>
                  <a:srgbClr val="0070C0"/>
                </a:solidFill>
              </a:rPr>
              <a:t>Relative clause</a:t>
            </a:r>
            <a:endParaRPr lang="zh-HK" altLang="en-US" sz="2800" b="1" dirty="0">
              <a:solidFill>
                <a:srgbClr val="0070C0"/>
              </a:solidFill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3131840" y="2800092"/>
            <a:ext cx="4392488" cy="5569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noFill/>
            </a:endParaRPr>
          </a:p>
        </p:txBody>
      </p:sp>
      <p:cxnSp>
        <p:nvCxnSpPr>
          <p:cNvPr id="13" name="直線單箭頭接點 12"/>
          <p:cNvCxnSpPr/>
          <p:nvPr/>
        </p:nvCxnSpPr>
        <p:spPr>
          <a:xfrm flipH="1">
            <a:off x="4932040" y="2492896"/>
            <a:ext cx="864096" cy="30719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2F80-1F83-4A13-A98B-D3CC1433BCBC}" type="slidenum">
              <a:rPr lang="zh-HK" altLang="en-US" smtClean="0"/>
              <a:t>11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1911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animBg="1"/>
      <p:bldP spid="9" grpId="0" animBg="1"/>
      <p:bldP spid="10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altLang="zh-HK" sz="2800" dirty="0" smtClean="0"/>
              <a:t>Now, use a relative pronoun to join the sentences.</a:t>
            </a:r>
            <a:endParaRPr lang="zh-HK" alt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HK" sz="2600" dirty="0" smtClean="0"/>
              <a:t>1. It is a small device. </a:t>
            </a:r>
            <a:r>
              <a:rPr lang="en-US" altLang="zh-HK" sz="2600" dirty="0">
                <a:solidFill>
                  <a:srgbClr val="0070C0"/>
                </a:solidFill>
              </a:rPr>
              <a:t>We use it for </a:t>
            </a:r>
            <a:r>
              <a:rPr lang="en-US" altLang="zh-HK" sz="2600" dirty="0" smtClean="0">
                <a:solidFill>
                  <a:srgbClr val="0070C0"/>
                </a:solidFill>
              </a:rPr>
              <a:t>calculating.</a:t>
            </a:r>
            <a:endParaRPr lang="en-US" altLang="zh-HK" sz="2600" u="sng" dirty="0" smtClean="0"/>
          </a:p>
          <a:p>
            <a:endParaRPr lang="en-US" altLang="zh-HK" sz="2600" dirty="0" smtClean="0"/>
          </a:p>
          <a:p>
            <a:pPr marL="0" indent="0">
              <a:buNone/>
            </a:pPr>
            <a:r>
              <a:rPr lang="en-US" altLang="zh-HK" sz="2600" dirty="0" smtClean="0"/>
              <a:t>    It is a small device _______________________________.</a:t>
            </a:r>
          </a:p>
          <a:p>
            <a:pPr marL="0" indent="0">
              <a:buNone/>
            </a:pPr>
            <a:endParaRPr lang="en-US" altLang="zh-HK" sz="2600" dirty="0" smtClean="0"/>
          </a:p>
          <a:p>
            <a:pPr marL="0" indent="0">
              <a:buNone/>
            </a:pPr>
            <a:endParaRPr lang="en-US" altLang="zh-HK" sz="2600" dirty="0"/>
          </a:p>
          <a:p>
            <a:pPr marL="0" lvl="0" indent="0">
              <a:buNone/>
            </a:pPr>
            <a:r>
              <a:rPr lang="en-US" altLang="zh-HK" sz="2600" dirty="0" smtClean="0"/>
              <a:t>2. It is a small thing</a:t>
            </a:r>
            <a:r>
              <a:rPr lang="en-US" altLang="zh-HK" sz="2600" dirty="0">
                <a:solidFill>
                  <a:prstClr val="black"/>
                </a:solidFill>
              </a:rPr>
              <a:t>. </a:t>
            </a:r>
            <a:r>
              <a:rPr lang="en-US" altLang="zh-HK" sz="2600" dirty="0">
                <a:solidFill>
                  <a:srgbClr val="0070C0"/>
                </a:solidFill>
              </a:rPr>
              <a:t>It can remove chalk marks </a:t>
            </a:r>
            <a:r>
              <a:rPr lang="en-US" altLang="zh-HK" sz="2600" dirty="0" smtClean="0">
                <a:solidFill>
                  <a:srgbClr val="0070C0"/>
                </a:solidFill>
              </a:rPr>
              <a:t>on </a:t>
            </a:r>
            <a:r>
              <a:rPr lang="en-US" altLang="zh-HK" sz="2600" dirty="0">
                <a:solidFill>
                  <a:srgbClr val="0070C0"/>
                </a:solidFill>
              </a:rPr>
              <a:t>the blackboard</a:t>
            </a:r>
            <a:r>
              <a:rPr lang="en-US" altLang="zh-HK" sz="2600" dirty="0" smtClean="0">
                <a:solidFill>
                  <a:srgbClr val="0070C0"/>
                </a:solidFill>
              </a:rPr>
              <a:t>.</a:t>
            </a:r>
          </a:p>
          <a:p>
            <a:pPr marL="0" lvl="0" indent="0">
              <a:buNone/>
            </a:pPr>
            <a:endParaRPr lang="en-US" altLang="zh-HK" sz="26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altLang="zh-HK" sz="2600" dirty="0" smtClean="0"/>
              <a:t> It is a small thing __________________________________. </a:t>
            </a:r>
          </a:p>
          <a:p>
            <a:endParaRPr lang="en-US" altLang="zh-HK" sz="2600" dirty="0"/>
          </a:p>
          <a:p>
            <a:endParaRPr lang="en-US" altLang="zh-HK" sz="2600" dirty="0" smtClean="0"/>
          </a:p>
          <a:p>
            <a:endParaRPr lang="en-US" altLang="zh-HK" sz="2600" dirty="0" smtClean="0"/>
          </a:p>
          <a:p>
            <a:pPr marL="0" indent="0">
              <a:buNone/>
            </a:pPr>
            <a:endParaRPr lang="zh-HK" alt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2F80-1F83-4A13-A98B-D3CC1433BCBC}" type="slidenum">
              <a:rPr lang="zh-HK" altLang="en-US" smtClean="0"/>
              <a:t>12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9162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HK" sz="4000" u="sng" dirty="0" smtClean="0"/>
              <a:t>Underline</a:t>
            </a:r>
            <a:r>
              <a:rPr lang="en-US" altLang="zh-HK" sz="4000" dirty="0" smtClean="0"/>
              <a:t> the relative clause.</a:t>
            </a:r>
            <a:endParaRPr lang="zh-HK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HK" sz="2400" dirty="0" smtClean="0"/>
              <a:t>1. It is a small </a:t>
            </a:r>
            <a:r>
              <a:rPr lang="en-US" altLang="zh-CN" sz="2400" dirty="0"/>
              <a:t>device</a:t>
            </a:r>
            <a:r>
              <a:rPr lang="en-US" altLang="zh-HK" sz="2400" dirty="0" smtClean="0"/>
              <a:t>. We use it for calculating.</a:t>
            </a:r>
          </a:p>
          <a:p>
            <a:pPr marL="0" indent="0">
              <a:buNone/>
            </a:pPr>
            <a:endParaRPr lang="en-US" altLang="zh-HK" sz="2400" dirty="0"/>
          </a:p>
          <a:p>
            <a:pPr marL="0" indent="0">
              <a:buNone/>
            </a:pPr>
            <a:r>
              <a:rPr lang="en-US" altLang="zh-HK" sz="2400" dirty="0" smtClean="0">
                <a:solidFill>
                  <a:srgbClr val="0070C0"/>
                </a:solidFill>
              </a:rPr>
              <a:t>    It is a small device which we use for calculating.</a:t>
            </a:r>
          </a:p>
          <a:p>
            <a:endParaRPr lang="en-US" altLang="zh-HK" sz="2400" dirty="0">
              <a:solidFill>
                <a:srgbClr val="0070C0"/>
              </a:solidFill>
            </a:endParaRPr>
          </a:p>
          <a:p>
            <a:endParaRPr lang="en-US" altLang="zh-HK" sz="2400" dirty="0" smtClean="0"/>
          </a:p>
          <a:p>
            <a:pPr marL="0" lvl="0" indent="0">
              <a:buNone/>
            </a:pPr>
            <a:r>
              <a:rPr lang="en-US" altLang="zh-HK" sz="2400" dirty="0" smtClean="0">
                <a:solidFill>
                  <a:prstClr val="black"/>
                </a:solidFill>
              </a:rPr>
              <a:t>2.  It </a:t>
            </a:r>
            <a:r>
              <a:rPr lang="en-US" altLang="zh-HK" sz="2400" dirty="0">
                <a:solidFill>
                  <a:prstClr val="black"/>
                </a:solidFill>
              </a:rPr>
              <a:t>is a small </a:t>
            </a:r>
            <a:r>
              <a:rPr lang="en-US" altLang="zh-HK" sz="2400" dirty="0" smtClean="0">
                <a:solidFill>
                  <a:prstClr val="black"/>
                </a:solidFill>
              </a:rPr>
              <a:t>thing. It </a:t>
            </a:r>
            <a:r>
              <a:rPr lang="en-US" altLang="zh-HK" sz="2400" dirty="0">
                <a:solidFill>
                  <a:prstClr val="black"/>
                </a:solidFill>
              </a:rPr>
              <a:t>can remove chalk marks </a:t>
            </a:r>
            <a:r>
              <a:rPr lang="en-US" altLang="zh-HK" sz="2400" dirty="0" smtClean="0">
                <a:solidFill>
                  <a:prstClr val="black"/>
                </a:solidFill>
              </a:rPr>
              <a:t>on the </a:t>
            </a:r>
            <a:r>
              <a:rPr lang="en-US" altLang="zh-HK" sz="2400" dirty="0">
                <a:solidFill>
                  <a:prstClr val="black"/>
                </a:solidFill>
              </a:rPr>
              <a:t>blackboard</a:t>
            </a:r>
            <a:r>
              <a:rPr lang="en-US" altLang="zh-HK" sz="2400" dirty="0" smtClean="0">
                <a:solidFill>
                  <a:prstClr val="black"/>
                </a:solidFill>
              </a:rPr>
              <a:t>.</a:t>
            </a:r>
            <a:endParaRPr lang="en-US" altLang="zh-HK" sz="24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US" altLang="zh-HK" sz="24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altLang="zh-HK" sz="2400" dirty="0">
                <a:solidFill>
                  <a:srgbClr val="0070C0"/>
                </a:solidFill>
              </a:rPr>
              <a:t> </a:t>
            </a:r>
            <a:r>
              <a:rPr lang="en-US" altLang="zh-HK" sz="2400" dirty="0" smtClean="0">
                <a:solidFill>
                  <a:srgbClr val="0070C0"/>
                </a:solidFill>
              </a:rPr>
              <a:t>    It </a:t>
            </a:r>
            <a:r>
              <a:rPr lang="en-US" altLang="zh-HK" sz="2400" dirty="0">
                <a:solidFill>
                  <a:srgbClr val="0070C0"/>
                </a:solidFill>
              </a:rPr>
              <a:t>is a small thing </a:t>
            </a:r>
            <a:r>
              <a:rPr lang="en-US" altLang="zh-HK" sz="2400" dirty="0" smtClean="0">
                <a:solidFill>
                  <a:srgbClr val="0070C0"/>
                </a:solidFill>
              </a:rPr>
              <a:t>which </a:t>
            </a:r>
            <a:r>
              <a:rPr lang="en-US" altLang="zh-HK" sz="2400" dirty="0">
                <a:solidFill>
                  <a:srgbClr val="0070C0"/>
                </a:solidFill>
              </a:rPr>
              <a:t>can remove chalk marks from </a:t>
            </a:r>
            <a:r>
              <a:rPr lang="en-US" altLang="zh-HK" sz="2400" dirty="0" smtClean="0">
                <a:solidFill>
                  <a:srgbClr val="0070C0"/>
                </a:solidFill>
              </a:rPr>
              <a:t>the blackboard.</a:t>
            </a:r>
            <a:endParaRPr lang="en-US" altLang="zh-HK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altLang="zh-HK" sz="2400" dirty="0" smtClean="0"/>
          </a:p>
          <a:p>
            <a:pPr marL="0" indent="0">
              <a:buNone/>
            </a:pPr>
            <a:endParaRPr lang="zh-HK" alt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2F80-1F83-4A13-A98B-D3CC1433BCBC}" type="slidenum">
              <a:rPr lang="zh-HK" altLang="en-US" smtClean="0"/>
              <a:t>13</a:t>
            </a:fld>
            <a:endParaRPr lang="zh-HK" alt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3203848" y="2924944"/>
            <a:ext cx="482453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539552" y="5456336"/>
            <a:ext cx="7416824" cy="367308"/>
            <a:chOff x="539552" y="5456336"/>
            <a:chExt cx="7416824" cy="367308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915816" y="5456336"/>
              <a:ext cx="504056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39552" y="5823644"/>
              <a:ext cx="151216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4452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altLang="zh-HK" sz="2800" dirty="0" smtClean="0"/>
              <a:t>Identify the </a:t>
            </a:r>
            <a:r>
              <a:rPr lang="en-US" altLang="zh-HK" sz="2800" dirty="0" smtClean="0">
                <a:solidFill>
                  <a:srgbClr val="FF0000"/>
                </a:solidFill>
              </a:rPr>
              <a:t>Subject, Verb, Object </a:t>
            </a:r>
            <a:r>
              <a:rPr lang="en-US" altLang="zh-HK" sz="2800" dirty="0" smtClean="0"/>
              <a:t>and the </a:t>
            </a:r>
            <a:r>
              <a:rPr lang="en-US" altLang="zh-HK" sz="2800" dirty="0" smtClean="0">
                <a:solidFill>
                  <a:srgbClr val="FF0000"/>
                </a:solidFill>
              </a:rPr>
              <a:t>relative pronoun</a:t>
            </a:r>
            <a:r>
              <a:rPr lang="en-US" altLang="zh-HK" sz="2800" dirty="0" smtClean="0"/>
              <a:t> in the parts highlighted.</a:t>
            </a:r>
            <a:endParaRPr lang="zh-HK" alt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HK" sz="2400" dirty="0" smtClean="0"/>
              <a:t>1.  It is a small </a:t>
            </a:r>
            <a:r>
              <a:rPr lang="en-US" altLang="zh-CN" sz="2400" dirty="0"/>
              <a:t>device</a:t>
            </a:r>
            <a:r>
              <a:rPr lang="en-US" altLang="zh-HK" sz="2400" dirty="0" smtClean="0"/>
              <a:t>. </a:t>
            </a:r>
            <a:r>
              <a:rPr lang="en-US" altLang="zh-HK" sz="2400" u="sng" dirty="0" smtClean="0">
                <a:solidFill>
                  <a:srgbClr val="0070C0"/>
                </a:solidFill>
              </a:rPr>
              <a:t>We use it for calculation</a:t>
            </a:r>
            <a:r>
              <a:rPr lang="en-US" altLang="zh-HK" sz="2400" u="sng" dirty="0" smtClean="0"/>
              <a:t>.</a:t>
            </a:r>
          </a:p>
          <a:p>
            <a:pPr marL="0" indent="0">
              <a:buNone/>
            </a:pPr>
            <a:endParaRPr lang="en-US" altLang="zh-HK" sz="2400" dirty="0" smtClean="0"/>
          </a:p>
          <a:p>
            <a:pPr marL="0" indent="0">
              <a:buNone/>
            </a:pPr>
            <a:r>
              <a:rPr lang="en-US" altLang="zh-HK" sz="2400" dirty="0" smtClean="0"/>
              <a:t>    It is a small device </a:t>
            </a:r>
            <a:r>
              <a:rPr lang="en-US" altLang="zh-HK" sz="2400" u="sng" dirty="0" smtClean="0">
                <a:solidFill>
                  <a:srgbClr val="0070C0"/>
                </a:solidFill>
              </a:rPr>
              <a:t>which we use for calculation</a:t>
            </a:r>
            <a:r>
              <a:rPr lang="en-US" altLang="zh-HK" sz="2400" u="sng" dirty="0" smtClean="0"/>
              <a:t>.</a:t>
            </a:r>
          </a:p>
          <a:p>
            <a:pPr marL="0" indent="0">
              <a:buNone/>
            </a:pPr>
            <a:endParaRPr lang="en-US" altLang="zh-HK" sz="2400" dirty="0" smtClean="0"/>
          </a:p>
          <a:p>
            <a:pPr marL="0" indent="0">
              <a:buNone/>
            </a:pPr>
            <a:r>
              <a:rPr lang="en-US" altLang="zh-HK" sz="2400" dirty="0" smtClean="0">
                <a:solidFill>
                  <a:prstClr val="black"/>
                </a:solidFill>
              </a:rPr>
              <a:t>2.  It </a:t>
            </a:r>
            <a:r>
              <a:rPr lang="en-US" altLang="zh-HK" sz="2400" dirty="0">
                <a:solidFill>
                  <a:prstClr val="black"/>
                </a:solidFill>
              </a:rPr>
              <a:t>is a small </a:t>
            </a:r>
            <a:r>
              <a:rPr lang="en-US" altLang="zh-HK" sz="2400" dirty="0" smtClean="0">
                <a:solidFill>
                  <a:prstClr val="black"/>
                </a:solidFill>
              </a:rPr>
              <a:t>thing. </a:t>
            </a:r>
            <a:r>
              <a:rPr lang="en-US" altLang="zh-HK" sz="2400" u="sng" dirty="0" smtClean="0">
                <a:solidFill>
                  <a:srgbClr val="0070C0"/>
                </a:solidFill>
              </a:rPr>
              <a:t>It </a:t>
            </a:r>
            <a:r>
              <a:rPr lang="en-US" altLang="zh-HK" sz="2400" u="sng" dirty="0">
                <a:solidFill>
                  <a:srgbClr val="0070C0"/>
                </a:solidFill>
              </a:rPr>
              <a:t>can remove chalk marks from </a:t>
            </a:r>
            <a:r>
              <a:rPr lang="en-US" altLang="zh-HK" sz="2400" u="sng" dirty="0" smtClean="0">
                <a:solidFill>
                  <a:srgbClr val="0070C0"/>
                </a:solidFill>
              </a:rPr>
              <a:t>the blackboard</a:t>
            </a:r>
            <a:r>
              <a:rPr lang="en-US" altLang="zh-HK" sz="2400" u="sng" dirty="0" smtClean="0">
                <a:solidFill>
                  <a:prstClr val="black"/>
                </a:solidFill>
              </a:rPr>
              <a:t>.</a:t>
            </a:r>
            <a:endParaRPr lang="en-US" altLang="zh-HK" sz="2400" u="sng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altLang="zh-HK" sz="2400" dirty="0" smtClean="0">
                <a:solidFill>
                  <a:prstClr val="black"/>
                </a:solidFill>
              </a:rPr>
              <a:t>                                      </a:t>
            </a:r>
          </a:p>
          <a:p>
            <a:pPr marL="0" lvl="0" indent="0">
              <a:buNone/>
            </a:pPr>
            <a:r>
              <a:rPr lang="en-US" altLang="zh-HK" sz="2400" dirty="0" smtClean="0">
                <a:solidFill>
                  <a:prstClr val="black"/>
                </a:solidFill>
              </a:rPr>
              <a:t>      It </a:t>
            </a:r>
            <a:r>
              <a:rPr lang="en-US" altLang="zh-HK" sz="2400" dirty="0">
                <a:solidFill>
                  <a:prstClr val="black"/>
                </a:solidFill>
              </a:rPr>
              <a:t>is a small thing </a:t>
            </a:r>
            <a:r>
              <a:rPr lang="en-US" altLang="zh-HK" sz="2400" dirty="0">
                <a:solidFill>
                  <a:srgbClr val="FF0000"/>
                </a:solidFill>
              </a:rPr>
              <a:t> </a:t>
            </a:r>
            <a:r>
              <a:rPr lang="en-US" altLang="zh-HK" sz="2400" u="sng" dirty="0" smtClean="0">
                <a:solidFill>
                  <a:srgbClr val="0070C0"/>
                </a:solidFill>
              </a:rPr>
              <a:t>which </a:t>
            </a:r>
            <a:r>
              <a:rPr lang="en-US" altLang="zh-HK" sz="2400" u="sng" dirty="0">
                <a:solidFill>
                  <a:srgbClr val="0070C0"/>
                </a:solidFill>
              </a:rPr>
              <a:t>can remove chalk marks </a:t>
            </a:r>
            <a:r>
              <a:rPr lang="en-US" altLang="zh-HK" sz="2400" u="sng" dirty="0" smtClean="0">
                <a:solidFill>
                  <a:srgbClr val="0070C0"/>
                </a:solidFill>
              </a:rPr>
              <a:t>on the blackboard.</a:t>
            </a:r>
            <a:endParaRPr lang="en-US" altLang="zh-HK" sz="2400" u="sng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altLang="zh-HK" sz="2400" dirty="0" smtClean="0"/>
              <a:t>                               </a:t>
            </a:r>
            <a:endParaRPr lang="zh-HK" alt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2F80-1F83-4A13-A98B-D3CC1433BCBC}" type="slidenum">
              <a:rPr lang="zh-HK" altLang="en-US" smtClean="0"/>
              <a:t>14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4686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HK" sz="2400" dirty="0" smtClean="0"/>
              <a:t>1.   It is a small device. </a:t>
            </a:r>
            <a:r>
              <a:rPr lang="en-US" altLang="zh-HK" sz="2400" u="sng" dirty="0" smtClean="0">
                <a:solidFill>
                  <a:srgbClr val="CB23DD"/>
                </a:solidFill>
              </a:rPr>
              <a:t>We</a:t>
            </a:r>
            <a:r>
              <a:rPr lang="en-US" altLang="zh-HK" sz="2400" u="sng" dirty="0" smtClean="0"/>
              <a:t> </a:t>
            </a:r>
            <a:r>
              <a:rPr lang="en-US" altLang="zh-HK" sz="2400" u="sng" dirty="0" smtClean="0">
                <a:solidFill>
                  <a:srgbClr val="00B050"/>
                </a:solidFill>
              </a:rPr>
              <a:t>use</a:t>
            </a:r>
            <a:r>
              <a:rPr lang="en-US" altLang="zh-HK" sz="2400" u="sng" dirty="0" smtClean="0"/>
              <a:t>   </a:t>
            </a:r>
            <a:r>
              <a:rPr lang="en-US" altLang="zh-HK" sz="2400" u="sng" dirty="0" smtClean="0">
                <a:solidFill>
                  <a:srgbClr val="0070C0"/>
                </a:solidFill>
              </a:rPr>
              <a:t>it</a:t>
            </a:r>
            <a:r>
              <a:rPr lang="en-US" altLang="zh-HK" sz="2400" u="sng" dirty="0" smtClean="0"/>
              <a:t>   for calculating.</a:t>
            </a:r>
          </a:p>
          <a:p>
            <a:pPr marL="0" indent="0">
              <a:buNone/>
            </a:pPr>
            <a:endParaRPr lang="en-US" altLang="zh-HK" sz="2400" dirty="0" smtClean="0"/>
          </a:p>
          <a:p>
            <a:pPr marL="0" indent="0">
              <a:buNone/>
            </a:pPr>
            <a:r>
              <a:rPr lang="en-US" altLang="zh-HK" sz="2400" dirty="0" smtClean="0"/>
              <a:t>      It is a small device  </a:t>
            </a:r>
            <a:r>
              <a:rPr lang="en-US" altLang="zh-HK" sz="2400" u="sng" dirty="0" smtClean="0">
                <a:solidFill>
                  <a:srgbClr val="FF0000"/>
                </a:solidFill>
              </a:rPr>
              <a:t>(</a:t>
            </a:r>
            <a:r>
              <a:rPr lang="en-US" altLang="zh-HK" sz="2400" u="sng" dirty="0" smtClean="0">
                <a:solidFill>
                  <a:srgbClr val="0070C0"/>
                </a:solidFill>
              </a:rPr>
              <a:t>which</a:t>
            </a:r>
            <a:r>
              <a:rPr lang="en-US" altLang="zh-HK" sz="2400" u="sng" dirty="0" smtClean="0"/>
              <a:t> </a:t>
            </a:r>
            <a:r>
              <a:rPr lang="en-US" altLang="zh-HK" sz="2400" u="sng" dirty="0" smtClean="0">
                <a:solidFill>
                  <a:srgbClr val="CB23DD"/>
                </a:solidFill>
              </a:rPr>
              <a:t>we</a:t>
            </a:r>
            <a:r>
              <a:rPr lang="en-US" altLang="zh-HK" sz="2400" u="sng" dirty="0" smtClean="0"/>
              <a:t> </a:t>
            </a:r>
            <a:r>
              <a:rPr lang="en-US" altLang="zh-HK" sz="2400" u="sng" dirty="0" smtClean="0">
                <a:solidFill>
                  <a:srgbClr val="00B050"/>
                </a:solidFill>
              </a:rPr>
              <a:t>use</a:t>
            </a:r>
            <a:r>
              <a:rPr lang="en-US" altLang="zh-HK" sz="2400" u="sng" dirty="0" smtClean="0"/>
              <a:t> for calculating</a:t>
            </a:r>
            <a:r>
              <a:rPr lang="en-US" altLang="zh-HK" sz="2400" u="sng" dirty="0" smtClean="0">
                <a:solidFill>
                  <a:srgbClr val="FF0000"/>
                </a:solidFill>
              </a:rPr>
              <a:t>)</a:t>
            </a:r>
            <a:r>
              <a:rPr lang="en-US" altLang="zh-HK" sz="2400" u="sng" dirty="0" smtClean="0"/>
              <a:t>.</a:t>
            </a:r>
          </a:p>
          <a:p>
            <a:endParaRPr lang="en-US" altLang="zh-HK" sz="2400" dirty="0" smtClean="0"/>
          </a:p>
          <a:p>
            <a:pPr marL="0" lvl="0" indent="0">
              <a:buNone/>
            </a:pPr>
            <a:endParaRPr lang="en-US" altLang="zh-HK" sz="2400" dirty="0"/>
          </a:p>
          <a:p>
            <a:pPr marL="0" lvl="0" indent="0">
              <a:buNone/>
            </a:pPr>
            <a:endParaRPr lang="zh-HK" altLang="en-US" sz="24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Relative pronoun ‘which’</a:t>
            </a:r>
            <a:endParaRPr lang="zh-HK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3388736" y="2001160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800" dirty="0" smtClean="0">
                <a:solidFill>
                  <a:srgbClr val="CB23DD"/>
                </a:solidFill>
                <a:latin typeface="Elephant" panose="02020904090505020303" pitchFamily="18" charset="0"/>
              </a:rPr>
              <a:t>S</a:t>
            </a:r>
            <a:endParaRPr lang="zh-HK" altLang="en-US" sz="2800" dirty="0">
              <a:solidFill>
                <a:srgbClr val="CB23DD"/>
              </a:solidFill>
              <a:latin typeface="Elephant" panose="02020904090505020303" pitchFamily="18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964800" y="2001160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800" dirty="0" smtClean="0">
                <a:solidFill>
                  <a:srgbClr val="00B050"/>
                </a:solidFill>
                <a:latin typeface="Elephant" panose="02020904090505020303" pitchFamily="18" charset="0"/>
              </a:rPr>
              <a:t>V</a:t>
            </a:r>
            <a:endParaRPr lang="zh-HK" altLang="en-US" sz="2800" dirty="0">
              <a:solidFill>
                <a:srgbClr val="00B050"/>
              </a:solidFill>
              <a:latin typeface="Elephant" panose="02020904090505020303" pitchFamily="18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427984" y="2001160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800" dirty="0" smtClean="0">
                <a:solidFill>
                  <a:srgbClr val="0070C0"/>
                </a:solidFill>
                <a:latin typeface="Elephant" panose="02020904090505020303" pitchFamily="18" charset="0"/>
              </a:rPr>
              <a:t>O</a:t>
            </a:r>
            <a:endParaRPr lang="zh-HK" altLang="en-US" sz="2800" dirty="0">
              <a:solidFill>
                <a:srgbClr val="0070C0"/>
              </a:solidFill>
              <a:latin typeface="Elephant" panose="02020904090505020303" pitchFamily="18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324840" y="2924944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800" dirty="0" smtClean="0">
                <a:solidFill>
                  <a:srgbClr val="CB23DD"/>
                </a:solidFill>
                <a:latin typeface="Elephant" panose="02020904090505020303" pitchFamily="18" charset="0"/>
              </a:rPr>
              <a:t>S</a:t>
            </a:r>
            <a:endParaRPr lang="zh-HK" altLang="en-US" sz="2800" dirty="0">
              <a:solidFill>
                <a:srgbClr val="CB23DD"/>
              </a:solidFill>
              <a:latin typeface="Elephant" panose="02020904090505020303" pitchFamily="18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821695" y="2924944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800" dirty="0" smtClean="0">
                <a:solidFill>
                  <a:srgbClr val="00B050"/>
                </a:solidFill>
                <a:latin typeface="Elephant" panose="02020904090505020303" pitchFamily="18" charset="0"/>
              </a:rPr>
              <a:t>V</a:t>
            </a:r>
            <a:endParaRPr lang="zh-HK" altLang="en-US" sz="2800" dirty="0">
              <a:solidFill>
                <a:srgbClr val="00B050"/>
              </a:solidFill>
              <a:latin typeface="Elephant" panose="02020904090505020303" pitchFamily="18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388736" y="2924944"/>
            <a:ext cx="1039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400" dirty="0" smtClean="0">
                <a:solidFill>
                  <a:srgbClr val="0070C0"/>
                </a:solidFill>
                <a:latin typeface="Elephant" panose="02020904090505020303" pitchFamily="18" charset="0"/>
              </a:rPr>
              <a:t>Relative pronoun</a:t>
            </a:r>
            <a:endParaRPr lang="zh-HK" altLang="en-US" sz="1400" dirty="0">
              <a:solidFill>
                <a:srgbClr val="0070C0"/>
              </a:solidFill>
              <a:latin typeface="Elephant" panose="02020904090505020303" pitchFamily="18" charset="0"/>
            </a:endParaRPr>
          </a:p>
        </p:txBody>
      </p:sp>
      <p:sp>
        <p:nvSpPr>
          <p:cNvPr id="11" name="弧形箭號 (下彎) 10"/>
          <p:cNvSpPr/>
          <p:nvPr/>
        </p:nvSpPr>
        <p:spPr>
          <a:xfrm rot="10800000">
            <a:off x="2699792" y="2852936"/>
            <a:ext cx="930296" cy="55748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tx1"/>
              </a:solidFill>
            </a:endParaRPr>
          </a:p>
        </p:txBody>
      </p:sp>
      <p:cxnSp>
        <p:nvCxnSpPr>
          <p:cNvPr id="13" name="直線單箭頭接點 12"/>
          <p:cNvCxnSpPr/>
          <p:nvPr/>
        </p:nvCxnSpPr>
        <p:spPr>
          <a:xfrm flipV="1">
            <a:off x="3923928" y="2348880"/>
            <a:ext cx="720080" cy="2880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2F80-1F83-4A13-A98B-D3CC1433BCBC}" type="slidenum">
              <a:rPr lang="zh-HK" altLang="en-US" smtClean="0"/>
              <a:t>15</a:t>
            </a:fld>
            <a:endParaRPr lang="zh-HK" altLang="en-US"/>
          </a:p>
        </p:txBody>
      </p:sp>
      <p:sp>
        <p:nvSpPr>
          <p:cNvPr id="14" name="矩形 21"/>
          <p:cNvSpPr/>
          <p:nvPr/>
        </p:nvSpPr>
        <p:spPr>
          <a:xfrm>
            <a:off x="1403648" y="2492896"/>
            <a:ext cx="1761292" cy="43204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420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600200"/>
            <a:ext cx="889248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HK" sz="2400" dirty="0" smtClean="0"/>
              <a:t>1.  It is a small device. </a:t>
            </a:r>
            <a:r>
              <a:rPr lang="en-US" altLang="zh-HK" sz="2400" u="sng" dirty="0" smtClean="0">
                <a:solidFill>
                  <a:srgbClr val="CB23DD"/>
                </a:solidFill>
              </a:rPr>
              <a:t>We</a:t>
            </a:r>
            <a:r>
              <a:rPr lang="en-US" altLang="zh-HK" sz="2400" u="sng" dirty="0" smtClean="0"/>
              <a:t>   </a:t>
            </a:r>
            <a:r>
              <a:rPr lang="en-US" altLang="zh-HK" sz="2400" u="sng" dirty="0" smtClean="0">
                <a:solidFill>
                  <a:srgbClr val="00B050"/>
                </a:solidFill>
              </a:rPr>
              <a:t>use</a:t>
            </a:r>
            <a:r>
              <a:rPr lang="en-US" altLang="zh-HK" sz="2400" u="sng" dirty="0" smtClean="0"/>
              <a:t>    </a:t>
            </a:r>
            <a:r>
              <a:rPr lang="en-US" altLang="zh-HK" sz="2400" u="sng" dirty="0" smtClean="0">
                <a:solidFill>
                  <a:srgbClr val="0070C0"/>
                </a:solidFill>
              </a:rPr>
              <a:t>it  </a:t>
            </a:r>
            <a:r>
              <a:rPr lang="en-US" altLang="zh-HK" sz="2400" u="sng" dirty="0" smtClean="0"/>
              <a:t> for calculating.</a:t>
            </a:r>
          </a:p>
          <a:p>
            <a:pPr marL="0" indent="0">
              <a:buNone/>
            </a:pPr>
            <a:endParaRPr lang="en-US" altLang="zh-HK" sz="2400" dirty="0"/>
          </a:p>
          <a:p>
            <a:pPr marL="0" indent="0">
              <a:buNone/>
            </a:pPr>
            <a:r>
              <a:rPr lang="en-US" altLang="zh-HK" sz="2400" dirty="0" smtClean="0"/>
              <a:t>     It is a small device  </a:t>
            </a:r>
            <a:r>
              <a:rPr lang="en-US" altLang="zh-HK" sz="2400" u="sng" dirty="0" smtClean="0">
                <a:solidFill>
                  <a:srgbClr val="FF0000"/>
                </a:solidFill>
              </a:rPr>
              <a:t>(</a:t>
            </a:r>
            <a:r>
              <a:rPr lang="en-US" altLang="zh-HK" sz="2400" u="sng" dirty="0" smtClean="0">
                <a:solidFill>
                  <a:srgbClr val="0070C0"/>
                </a:solidFill>
              </a:rPr>
              <a:t>which </a:t>
            </a:r>
            <a:r>
              <a:rPr lang="en-US" altLang="zh-HK" sz="2400" u="sng" dirty="0" smtClean="0"/>
              <a:t>  </a:t>
            </a:r>
            <a:r>
              <a:rPr lang="en-US" altLang="zh-HK" sz="2400" u="sng" dirty="0" smtClean="0">
                <a:solidFill>
                  <a:srgbClr val="CB23DD"/>
                </a:solidFill>
              </a:rPr>
              <a:t>we</a:t>
            </a:r>
            <a:r>
              <a:rPr lang="en-US" altLang="zh-HK" sz="2400" u="sng" dirty="0" smtClean="0"/>
              <a:t>   </a:t>
            </a:r>
            <a:r>
              <a:rPr lang="en-US" altLang="zh-HK" sz="2400" u="sng" dirty="0" smtClean="0">
                <a:solidFill>
                  <a:srgbClr val="00B050"/>
                </a:solidFill>
              </a:rPr>
              <a:t>use</a:t>
            </a:r>
            <a:r>
              <a:rPr lang="en-US" altLang="zh-HK" sz="2400" u="sng" dirty="0" smtClean="0"/>
              <a:t>  for calculating</a:t>
            </a:r>
            <a:r>
              <a:rPr lang="en-US" altLang="zh-HK" sz="2400" u="sng" dirty="0" smtClean="0">
                <a:solidFill>
                  <a:srgbClr val="FF0000"/>
                </a:solidFill>
              </a:rPr>
              <a:t>)</a:t>
            </a:r>
            <a:r>
              <a:rPr lang="en-US" altLang="zh-HK" sz="2400" u="sng" dirty="0" smtClean="0"/>
              <a:t>.</a:t>
            </a:r>
          </a:p>
          <a:p>
            <a:endParaRPr lang="en-US" altLang="zh-HK" sz="2400" dirty="0" smtClean="0"/>
          </a:p>
          <a:p>
            <a:pPr marL="0" lvl="0" indent="0">
              <a:buNone/>
            </a:pPr>
            <a:endParaRPr lang="en-US" altLang="zh-HK" sz="2400" dirty="0"/>
          </a:p>
          <a:p>
            <a:pPr marL="0" lvl="0" indent="0">
              <a:buNone/>
            </a:pPr>
            <a:r>
              <a:rPr lang="en-US" altLang="zh-HK" sz="2400" dirty="0" smtClean="0">
                <a:solidFill>
                  <a:prstClr val="black"/>
                </a:solidFill>
              </a:rPr>
              <a:t>2.  It </a:t>
            </a:r>
            <a:r>
              <a:rPr lang="en-US" altLang="zh-HK" sz="2400" dirty="0">
                <a:solidFill>
                  <a:prstClr val="black"/>
                </a:solidFill>
              </a:rPr>
              <a:t>is a small thing. </a:t>
            </a:r>
            <a:r>
              <a:rPr lang="en-US" altLang="zh-HK" sz="2400" u="sng" dirty="0" smtClean="0">
                <a:solidFill>
                  <a:srgbClr val="CB23DD"/>
                </a:solidFill>
              </a:rPr>
              <a:t>It</a:t>
            </a:r>
            <a:r>
              <a:rPr lang="en-US" altLang="zh-HK" sz="2400" u="sng" dirty="0" smtClean="0">
                <a:solidFill>
                  <a:prstClr val="black"/>
                </a:solidFill>
              </a:rPr>
              <a:t> </a:t>
            </a:r>
            <a:r>
              <a:rPr lang="en-US" altLang="zh-HK" sz="2400" u="sng" dirty="0">
                <a:solidFill>
                  <a:srgbClr val="00B050"/>
                </a:solidFill>
              </a:rPr>
              <a:t>can remove </a:t>
            </a:r>
            <a:r>
              <a:rPr lang="en-US" altLang="zh-HK" sz="2400" u="sng" dirty="0">
                <a:solidFill>
                  <a:srgbClr val="0070C0"/>
                </a:solidFill>
              </a:rPr>
              <a:t>chalk marks</a:t>
            </a:r>
            <a:r>
              <a:rPr lang="en-US" altLang="zh-HK" sz="2400" u="sng" dirty="0">
                <a:solidFill>
                  <a:prstClr val="black"/>
                </a:solidFill>
              </a:rPr>
              <a:t> </a:t>
            </a:r>
            <a:r>
              <a:rPr lang="en-US" altLang="zh-HK" sz="2400" u="sng" dirty="0" smtClean="0">
                <a:solidFill>
                  <a:prstClr val="black"/>
                </a:solidFill>
              </a:rPr>
              <a:t>on the blackboard.</a:t>
            </a:r>
            <a:endParaRPr lang="en-US" altLang="zh-HK" sz="2400" u="sng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US" altLang="zh-HK" sz="24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altLang="zh-HK" sz="2400" dirty="0" smtClean="0">
                <a:solidFill>
                  <a:prstClr val="black"/>
                </a:solidFill>
              </a:rPr>
              <a:t>It </a:t>
            </a:r>
            <a:r>
              <a:rPr lang="en-US" altLang="zh-HK" sz="2400" dirty="0">
                <a:solidFill>
                  <a:prstClr val="black"/>
                </a:solidFill>
              </a:rPr>
              <a:t>is a small thing </a:t>
            </a:r>
            <a:r>
              <a:rPr lang="en-US" altLang="zh-HK" sz="2400" u="sng" dirty="0">
                <a:solidFill>
                  <a:srgbClr val="FF0000"/>
                </a:solidFill>
              </a:rPr>
              <a:t>(</a:t>
            </a:r>
            <a:r>
              <a:rPr lang="en-US" altLang="zh-HK" sz="2400" u="sng" dirty="0">
                <a:solidFill>
                  <a:srgbClr val="CB23DD"/>
                </a:solidFill>
              </a:rPr>
              <a:t>which </a:t>
            </a:r>
            <a:r>
              <a:rPr lang="en-US" altLang="zh-HK" sz="2400" u="sng" dirty="0">
                <a:solidFill>
                  <a:srgbClr val="00B050"/>
                </a:solidFill>
              </a:rPr>
              <a:t>can remove </a:t>
            </a:r>
            <a:r>
              <a:rPr lang="en-US" altLang="zh-HK" sz="2400" u="sng" dirty="0">
                <a:solidFill>
                  <a:srgbClr val="0070C0"/>
                </a:solidFill>
              </a:rPr>
              <a:t>chalk marks </a:t>
            </a:r>
            <a:r>
              <a:rPr lang="en-US" altLang="zh-HK" sz="2400" u="sng" dirty="0" smtClean="0">
                <a:solidFill>
                  <a:prstClr val="black"/>
                </a:solidFill>
              </a:rPr>
              <a:t>on the blackboard</a:t>
            </a:r>
            <a:r>
              <a:rPr lang="en-US" altLang="zh-HK" sz="2400" u="sng" dirty="0">
                <a:solidFill>
                  <a:srgbClr val="FF0000"/>
                </a:solidFill>
              </a:rPr>
              <a:t>)</a:t>
            </a:r>
            <a:r>
              <a:rPr lang="en-US" altLang="zh-HK" sz="2400" u="sng" dirty="0">
                <a:solidFill>
                  <a:prstClr val="black"/>
                </a:solidFill>
              </a:rPr>
              <a:t>.</a:t>
            </a:r>
          </a:p>
          <a:p>
            <a:endParaRPr lang="en-US" altLang="zh-HK" sz="2400" dirty="0" smtClean="0"/>
          </a:p>
          <a:p>
            <a:pPr marL="0" indent="0">
              <a:buNone/>
            </a:pPr>
            <a:endParaRPr lang="zh-HK" altLang="en-US" sz="24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HK" dirty="0" smtClean="0"/>
              <a:t>Relative pronoun ‘which’</a:t>
            </a:r>
            <a:endParaRPr lang="zh-HK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3316728" y="1969676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800" dirty="0" smtClean="0">
                <a:solidFill>
                  <a:srgbClr val="CB23DD"/>
                </a:solidFill>
                <a:latin typeface="Elephant" panose="02020904090505020303" pitchFamily="18" charset="0"/>
              </a:rPr>
              <a:t>S</a:t>
            </a:r>
            <a:endParaRPr lang="zh-HK" altLang="en-US" sz="2800" dirty="0">
              <a:solidFill>
                <a:srgbClr val="CB23DD"/>
              </a:solidFill>
              <a:latin typeface="Elephant" panose="02020904090505020303" pitchFamily="18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777568" y="2008420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800" dirty="0" smtClean="0">
                <a:solidFill>
                  <a:srgbClr val="00B050"/>
                </a:solidFill>
                <a:latin typeface="Elephant" panose="02020904090505020303" pitchFamily="18" charset="0"/>
              </a:rPr>
              <a:t>V</a:t>
            </a:r>
            <a:endParaRPr lang="zh-HK" altLang="en-US" sz="2800" dirty="0">
              <a:solidFill>
                <a:srgbClr val="00B050"/>
              </a:solidFill>
              <a:latin typeface="Elephant" panose="02020904090505020303" pitchFamily="18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199260" y="1947272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800" dirty="0" smtClean="0">
                <a:solidFill>
                  <a:srgbClr val="0070C0"/>
                </a:solidFill>
                <a:latin typeface="Elephant" panose="02020904090505020303" pitchFamily="18" charset="0"/>
              </a:rPr>
              <a:t>O</a:t>
            </a:r>
            <a:endParaRPr lang="zh-HK" altLang="en-US" sz="2800" dirty="0">
              <a:solidFill>
                <a:srgbClr val="0070C0"/>
              </a:solidFill>
              <a:latin typeface="Elephant" panose="02020904090505020303" pitchFamily="18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324840" y="2924944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800" dirty="0" smtClean="0">
                <a:solidFill>
                  <a:srgbClr val="CB23DD"/>
                </a:solidFill>
                <a:latin typeface="Elephant" panose="02020904090505020303" pitchFamily="18" charset="0"/>
              </a:rPr>
              <a:t>S</a:t>
            </a:r>
            <a:endParaRPr lang="zh-HK" altLang="en-US" sz="2800" dirty="0">
              <a:solidFill>
                <a:srgbClr val="CB23DD"/>
              </a:solidFill>
              <a:latin typeface="Elephant" panose="02020904090505020303" pitchFamily="18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821695" y="2924944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800" dirty="0" smtClean="0">
                <a:solidFill>
                  <a:srgbClr val="00B050"/>
                </a:solidFill>
                <a:latin typeface="Elephant" panose="02020904090505020303" pitchFamily="18" charset="0"/>
              </a:rPr>
              <a:t>V</a:t>
            </a:r>
            <a:endParaRPr lang="zh-HK" altLang="en-US" sz="2800" dirty="0">
              <a:solidFill>
                <a:srgbClr val="00B050"/>
              </a:solidFill>
              <a:latin typeface="Elephant" panose="02020904090505020303" pitchFamily="18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489536" y="2924944"/>
            <a:ext cx="1069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400" dirty="0" smtClean="0">
                <a:solidFill>
                  <a:srgbClr val="0070C0"/>
                </a:solidFill>
                <a:latin typeface="Elephant" panose="02020904090505020303" pitchFamily="18" charset="0"/>
              </a:rPr>
              <a:t>Relative pronoun</a:t>
            </a:r>
            <a:endParaRPr lang="zh-HK" altLang="en-US" sz="1400" dirty="0">
              <a:solidFill>
                <a:srgbClr val="0070C0"/>
              </a:solidFill>
              <a:latin typeface="Elephant" panose="02020904090505020303" pitchFamily="18" charset="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879812" y="4135472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800" dirty="0" smtClean="0">
                <a:solidFill>
                  <a:srgbClr val="CB23DD"/>
                </a:solidFill>
                <a:latin typeface="Elephant" panose="02020904090505020303" pitchFamily="18" charset="0"/>
              </a:rPr>
              <a:t>S</a:t>
            </a:r>
            <a:endParaRPr lang="zh-HK" altLang="en-US" sz="2800" dirty="0">
              <a:solidFill>
                <a:srgbClr val="CB23DD"/>
              </a:solidFill>
              <a:latin typeface="Elephant" panose="02020904090505020303" pitchFamily="18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610767" y="4102844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800" dirty="0" smtClean="0">
                <a:solidFill>
                  <a:srgbClr val="00B050"/>
                </a:solidFill>
                <a:latin typeface="Elephant" panose="02020904090505020303" pitchFamily="18" charset="0"/>
              </a:rPr>
              <a:t>V</a:t>
            </a:r>
            <a:endParaRPr lang="zh-HK" altLang="en-US" sz="2800" dirty="0">
              <a:solidFill>
                <a:srgbClr val="00B050"/>
              </a:solidFill>
              <a:latin typeface="Elephant" panose="02020904090505020303" pitchFamily="18" charset="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5410696" y="4147428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800" dirty="0" smtClean="0">
                <a:solidFill>
                  <a:srgbClr val="0070C0"/>
                </a:solidFill>
                <a:latin typeface="Elephant" panose="02020904090505020303" pitchFamily="18" charset="0"/>
              </a:rPr>
              <a:t>O</a:t>
            </a:r>
            <a:endParaRPr lang="zh-HK" altLang="en-US" sz="2800" dirty="0">
              <a:solidFill>
                <a:srgbClr val="0070C0"/>
              </a:solidFill>
              <a:latin typeface="Elephant" panose="02020904090505020303" pitchFamily="18" charset="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2769970" y="5139441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400" dirty="0" smtClean="0">
                <a:solidFill>
                  <a:srgbClr val="CB23DD"/>
                </a:solidFill>
                <a:latin typeface="Elephant" panose="02020904090505020303" pitchFamily="18" charset="0"/>
              </a:rPr>
              <a:t>Relative pronoun</a:t>
            </a:r>
            <a:endParaRPr lang="zh-HK" altLang="en-US" sz="1400" dirty="0">
              <a:solidFill>
                <a:srgbClr val="CB23DD"/>
              </a:solidFill>
              <a:latin typeface="Elephant" panose="02020904090505020303" pitchFamily="18" charset="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4144820" y="5139441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800" dirty="0" smtClean="0">
                <a:solidFill>
                  <a:srgbClr val="00B050"/>
                </a:solidFill>
                <a:latin typeface="Elephant" panose="02020904090505020303" pitchFamily="18" charset="0"/>
              </a:rPr>
              <a:t>V</a:t>
            </a:r>
            <a:endParaRPr lang="zh-HK" altLang="en-US" sz="2800" dirty="0">
              <a:solidFill>
                <a:srgbClr val="00B050"/>
              </a:solidFill>
              <a:latin typeface="Elephant" panose="02020904090505020303" pitchFamily="18" charset="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5410696" y="5166756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800" dirty="0" smtClean="0">
                <a:solidFill>
                  <a:srgbClr val="0070C0"/>
                </a:solidFill>
                <a:latin typeface="Elephant" panose="02020904090505020303" pitchFamily="18" charset="0"/>
              </a:rPr>
              <a:t>O</a:t>
            </a:r>
            <a:endParaRPr lang="zh-HK" altLang="en-US" sz="2800" dirty="0">
              <a:solidFill>
                <a:srgbClr val="0070C0"/>
              </a:solidFill>
              <a:latin typeface="Elephant" panose="02020904090505020303" pitchFamily="18" charset="0"/>
            </a:endParaRPr>
          </a:p>
        </p:txBody>
      </p:sp>
      <p:sp>
        <p:nvSpPr>
          <p:cNvPr id="16" name="弧形箭號 (下彎) 15"/>
          <p:cNvSpPr/>
          <p:nvPr/>
        </p:nvSpPr>
        <p:spPr>
          <a:xfrm rot="10800000">
            <a:off x="2699792" y="2852936"/>
            <a:ext cx="930296" cy="55748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tx1"/>
              </a:solidFill>
            </a:endParaRPr>
          </a:p>
        </p:txBody>
      </p:sp>
      <p:cxnSp>
        <p:nvCxnSpPr>
          <p:cNvPr id="17" name="直線單箭頭接點 16"/>
          <p:cNvCxnSpPr/>
          <p:nvPr/>
        </p:nvCxnSpPr>
        <p:spPr>
          <a:xfrm flipV="1">
            <a:off x="2843808" y="4365104"/>
            <a:ext cx="72008" cy="37920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弧形箭號 (下彎) 18"/>
          <p:cNvSpPr/>
          <p:nvPr/>
        </p:nvSpPr>
        <p:spPr>
          <a:xfrm rot="10800000">
            <a:off x="1794026" y="5181540"/>
            <a:ext cx="930296" cy="55748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tx1"/>
              </a:solidFill>
            </a:endParaRPr>
          </a:p>
        </p:txBody>
      </p:sp>
      <p:cxnSp>
        <p:nvCxnSpPr>
          <p:cNvPr id="20" name="直線單箭頭接點 19"/>
          <p:cNvCxnSpPr/>
          <p:nvPr/>
        </p:nvCxnSpPr>
        <p:spPr>
          <a:xfrm flipV="1">
            <a:off x="3698558" y="2348880"/>
            <a:ext cx="720080" cy="2880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字方塊 20"/>
          <p:cNvSpPr txBox="1"/>
          <p:nvPr/>
        </p:nvSpPr>
        <p:spPr>
          <a:xfrm>
            <a:off x="611560" y="5662661"/>
            <a:ext cx="83013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400" dirty="0" smtClean="0"/>
              <a:t>Relative pronoun “which” stands for </a:t>
            </a:r>
            <a:r>
              <a:rPr lang="en-US" altLang="zh-HK" sz="2400" u="sng" dirty="0" smtClean="0">
                <a:solidFill>
                  <a:srgbClr val="0070C0"/>
                </a:solidFill>
              </a:rPr>
              <a:t>object</a:t>
            </a:r>
            <a:r>
              <a:rPr lang="en-US" altLang="zh-HK" sz="2400" dirty="0" smtClean="0"/>
              <a:t> or </a:t>
            </a:r>
            <a:r>
              <a:rPr lang="en-US" altLang="zh-HK" sz="2400" u="sng" dirty="0" smtClean="0">
                <a:solidFill>
                  <a:srgbClr val="CB23DD"/>
                </a:solidFill>
              </a:rPr>
              <a:t>subject</a:t>
            </a:r>
            <a:r>
              <a:rPr lang="en-US" altLang="zh-HK" sz="2400" dirty="0" smtClean="0">
                <a:solidFill>
                  <a:srgbClr val="CB23DD"/>
                </a:solidFill>
              </a:rPr>
              <a:t> </a:t>
            </a:r>
            <a:r>
              <a:rPr lang="en-US" altLang="zh-HK" sz="2400" dirty="0" smtClean="0"/>
              <a:t>of the verb.</a:t>
            </a:r>
            <a:endParaRPr lang="zh-HK" altLang="en-US" sz="2400" dirty="0"/>
          </a:p>
        </p:txBody>
      </p:sp>
      <p:sp>
        <p:nvSpPr>
          <p:cNvPr id="22" name="矩形 21"/>
          <p:cNvSpPr/>
          <p:nvPr/>
        </p:nvSpPr>
        <p:spPr>
          <a:xfrm>
            <a:off x="1234683" y="2506638"/>
            <a:ext cx="1825149" cy="43204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3" name="矩形 22"/>
          <p:cNvSpPr/>
          <p:nvPr/>
        </p:nvSpPr>
        <p:spPr>
          <a:xfrm>
            <a:off x="879965" y="4771933"/>
            <a:ext cx="1476164" cy="43204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4" name="文字方塊 23"/>
          <p:cNvSpPr txBox="1"/>
          <p:nvPr/>
        </p:nvSpPr>
        <p:spPr>
          <a:xfrm>
            <a:off x="549432" y="6141837"/>
            <a:ext cx="3396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400" dirty="0" smtClean="0"/>
              <a:t>We use ‘which’ for </a:t>
            </a:r>
            <a:r>
              <a:rPr lang="en-US" altLang="zh-HK" sz="2400" u="sng" dirty="0" smtClean="0">
                <a:solidFill>
                  <a:srgbClr val="7030A0"/>
                </a:solidFill>
              </a:rPr>
              <a:t>things.</a:t>
            </a:r>
            <a:endParaRPr lang="zh-HK" altLang="en-US" sz="2400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6660232" y="6372669"/>
            <a:ext cx="2133600" cy="365125"/>
          </a:xfrm>
        </p:spPr>
        <p:txBody>
          <a:bodyPr/>
          <a:lstStyle/>
          <a:p>
            <a:fld id="{A9AB2F80-1F83-4A13-A98B-D3CC1433BCBC}" type="slidenum">
              <a:rPr lang="zh-HK" altLang="en-US" smtClean="0"/>
              <a:t>16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7378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/>
      <p:bldP spid="23" grpId="0" animBg="1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altLang="zh-HK" sz="2800" dirty="0"/>
              <a:t>Now, use a relative pronoun to join the sentences.</a:t>
            </a:r>
            <a:endParaRPr lang="zh-HK" alt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HK" sz="2400" dirty="0"/>
              <a:t>3</a:t>
            </a:r>
            <a:r>
              <a:rPr lang="en-US" altLang="zh-HK" sz="2400" dirty="0" smtClean="0"/>
              <a:t>. Ms. Lee is a maid. </a:t>
            </a:r>
            <a:r>
              <a:rPr lang="en-US" altLang="zh-HK" sz="2400" dirty="0">
                <a:solidFill>
                  <a:srgbClr val="0070C0"/>
                </a:solidFill>
              </a:rPr>
              <a:t>She cleans the classrooms for us</a:t>
            </a:r>
            <a:r>
              <a:rPr lang="en-US" altLang="zh-HK" sz="2400" dirty="0" smtClean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endParaRPr lang="en-US" altLang="zh-HK" sz="24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altLang="zh-HK" sz="2400" dirty="0" smtClean="0"/>
              <a:t>    </a:t>
            </a:r>
            <a:r>
              <a:rPr lang="en-US" altLang="zh-CN" sz="2400" dirty="0" smtClean="0"/>
              <a:t>Ms. Lee is a maid </a:t>
            </a:r>
            <a:r>
              <a:rPr lang="en-US" altLang="zh-HK" sz="2400" dirty="0" smtClean="0"/>
              <a:t>_______________________________.</a:t>
            </a:r>
          </a:p>
          <a:p>
            <a:pPr marL="0" indent="0">
              <a:buNone/>
            </a:pPr>
            <a:endParaRPr lang="en-US" altLang="zh-HK" sz="2400" dirty="0" smtClean="0"/>
          </a:p>
          <a:p>
            <a:pPr marL="0" lvl="0" indent="0">
              <a:buNone/>
            </a:pPr>
            <a:r>
              <a:rPr lang="en-US" altLang="zh-HK" sz="2400" dirty="0" smtClean="0"/>
              <a:t>4. He is a teacher. </a:t>
            </a:r>
            <a:r>
              <a:rPr lang="en-US" altLang="zh-HK" sz="2400" dirty="0">
                <a:solidFill>
                  <a:srgbClr val="0070C0"/>
                </a:solidFill>
              </a:rPr>
              <a:t>Naughty students </a:t>
            </a:r>
            <a:r>
              <a:rPr lang="en-US" altLang="zh-HK" sz="2400" dirty="0" smtClean="0">
                <a:solidFill>
                  <a:srgbClr val="0070C0"/>
                </a:solidFill>
              </a:rPr>
              <a:t>have to see </a:t>
            </a:r>
            <a:r>
              <a:rPr lang="en-US" altLang="zh-HK" sz="2400" dirty="0">
                <a:solidFill>
                  <a:srgbClr val="0070C0"/>
                </a:solidFill>
              </a:rPr>
              <a:t>him.</a:t>
            </a:r>
          </a:p>
          <a:p>
            <a:pPr marL="0" indent="0">
              <a:buNone/>
            </a:pPr>
            <a:endParaRPr lang="en-US" altLang="zh-HK" sz="2400" dirty="0" smtClean="0"/>
          </a:p>
          <a:p>
            <a:pPr marL="0" indent="0">
              <a:buNone/>
            </a:pPr>
            <a:r>
              <a:rPr lang="en-US" altLang="zh-HK" sz="2400" dirty="0" smtClean="0"/>
              <a:t>     He is a teacher _____________________________________. </a:t>
            </a:r>
          </a:p>
          <a:p>
            <a:endParaRPr lang="en-US" altLang="zh-HK" sz="2400" dirty="0"/>
          </a:p>
          <a:p>
            <a:endParaRPr lang="en-US" altLang="zh-HK" sz="2400" dirty="0" smtClean="0"/>
          </a:p>
          <a:p>
            <a:endParaRPr lang="en-US" altLang="zh-HK" sz="2400" dirty="0" smtClean="0"/>
          </a:p>
          <a:p>
            <a:pPr marL="0" indent="0">
              <a:buNone/>
            </a:pPr>
            <a:endParaRPr lang="zh-HK" alt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2F80-1F83-4A13-A98B-D3CC1433BCBC}" type="slidenum">
              <a:rPr lang="zh-HK" altLang="en-US" smtClean="0"/>
              <a:t>17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3390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HK" sz="4000" u="sng" dirty="0" smtClean="0"/>
              <a:t>Underline</a:t>
            </a:r>
            <a:r>
              <a:rPr lang="en-US" altLang="zh-HK" sz="4000" dirty="0" smtClean="0"/>
              <a:t> the relative clause.</a:t>
            </a:r>
            <a:endParaRPr lang="zh-HK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HK" sz="2400" dirty="0" smtClean="0"/>
              <a:t>1. Ms. Lee is a maid. She cleans the classrooms for us.</a:t>
            </a:r>
          </a:p>
          <a:p>
            <a:pPr marL="0" indent="0">
              <a:buNone/>
            </a:pPr>
            <a:endParaRPr lang="en-US" altLang="zh-HK" sz="2400" dirty="0"/>
          </a:p>
          <a:p>
            <a:pPr marL="0" indent="0">
              <a:buNone/>
            </a:pPr>
            <a:r>
              <a:rPr lang="en-US" altLang="zh-HK" sz="2400" dirty="0" smtClean="0"/>
              <a:t>    Ms. Lee is a maid who cleans the classrooms for us.</a:t>
            </a:r>
          </a:p>
          <a:p>
            <a:endParaRPr lang="en-US" altLang="zh-HK" sz="2400" dirty="0"/>
          </a:p>
          <a:p>
            <a:endParaRPr lang="en-US" altLang="zh-HK" sz="2400" dirty="0" smtClean="0"/>
          </a:p>
          <a:p>
            <a:pPr marL="0" lvl="0" indent="0">
              <a:buNone/>
            </a:pPr>
            <a:r>
              <a:rPr lang="en-US" altLang="zh-HK" sz="2400" dirty="0" smtClean="0">
                <a:solidFill>
                  <a:prstClr val="black"/>
                </a:solidFill>
              </a:rPr>
              <a:t>2.  He is a teacher. Naughty students have to see him.</a:t>
            </a:r>
            <a:endParaRPr lang="en-US" altLang="zh-HK" sz="24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US" altLang="zh-HK" sz="24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altLang="zh-HK" sz="2400" dirty="0">
                <a:solidFill>
                  <a:prstClr val="black"/>
                </a:solidFill>
              </a:rPr>
              <a:t> </a:t>
            </a:r>
            <a:r>
              <a:rPr lang="en-US" altLang="zh-HK" sz="2400" dirty="0" smtClean="0">
                <a:solidFill>
                  <a:prstClr val="black"/>
                </a:solidFill>
              </a:rPr>
              <a:t>    He is a teacher who/whom naughty students have to see.</a:t>
            </a:r>
            <a:endParaRPr lang="en-US" altLang="zh-HK" sz="24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altLang="zh-HK" sz="2400" dirty="0" smtClean="0"/>
          </a:p>
          <a:p>
            <a:pPr marL="0" indent="0">
              <a:buNone/>
            </a:pPr>
            <a:endParaRPr lang="zh-HK" alt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2F80-1F83-4A13-A98B-D3CC1433BCBC}" type="slidenum">
              <a:rPr lang="zh-HK" altLang="en-US" smtClean="0"/>
              <a:t>18</a:t>
            </a:fld>
            <a:endParaRPr lang="zh-HK" alt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2915816" y="2924944"/>
            <a:ext cx="410445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771800" y="5157192"/>
            <a:ext cx="525658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609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altLang="zh-HK" sz="2800" dirty="0"/>
              <a:t>Identify the </a:t>
            </a:r>
            <a:r>
              <a:rPr lang="en-US" altLang="zh-HK" sz="2800" dirty="0">
                <a:solidFill>
                  <a:srgbClr val="FF0000"/>
                </a:solidFill>
              </a:rPr>
              <a:t>Subject, Verb, Object </a:t>
            </a:r>
            <a:r>
              <a:rPr lang="en-US" altLang="zh-HK" sz="2800" dirty="0"/>
              <a:t>and the </a:t>
            </a:r>
            <a:r>
              <a:rPr lang="en-US" altLang="zh-HK" sz="2800" dirty="0">
                <a:solidFill>
                  <a:srgbClr val="FF0000"/>
                </a:solidFill>
              </a:rPr>
              <a:t>relative pronoun</a:t>
            </a:r>
            <a:r>
              <a:rPr lang="en-US" altLang="zh-HK" sz="2800" dirty="0"/>
              <a:t> in the parts highlighted.</a:t>
            </a:r>
            <a:endParaRPr lang="zh-HK" alt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HK" sz="2800" dirty="0" smtClean="0"/>
              <a:t>1.  Ms. Lee is a maid. </a:t>
            </a:r>
            <a:r>
              <a:rPr lang="en-US" altLang="zh-HK" sz="2800" u="sng" dirty="0" smtClean="0"/>
              <a:t>She cleans the classrooms for us.</a:t>
            </a:r>
          </a:p>
          <a:p>
            <a:pPr marL="0" indent="0">
              <a:buNone/>
            </a:pPr>
            <a:r>
              <a:rPr lang="en-US" altLang="zh-HK" sz="2800" dirty="0" smtClean="0"/>
              <a:t>    Ms. Lee is a maid </a:t>
            </a:r>
            <a:r>
              <a:rPr lang="en-US" altLang="zh-HK" sz="2800" u="sng" dirty="0" smtClean="0"/>
              <a:t>who cleans the classrooms for us.</a:t>
            </a:r>
          </a:p>
          <a:p>
            <a:pPr marL="0" indent="0">
              <a:buNone/>
            </a:pPr>
            <a:r>
              <a:rPr lang="en-US" altLang="zh-HK" sz="2800" dirty="0"/>
              <a:t> </a:t>
            </a:r>
            <a:r>
              <a:rPr lang="en-US" altLang="zh-HK" sz="2800" dirty="0" smtClean="0"/>
              <a:t>                                         </a:t>
            </a:r>
          </a:p>
          <a:p>
            <a:pPr marL="0" lvl="0" indent="0">
              <a:buNone/>
            </a:pPr>
            <a:r>
              <a:rPr lang="en-US" altLang="zh-HK" sz="2800" dirty="0" smtClean="0">
                <a:solidFill>
                  <a:prstClr val="black"/>
                </a:solidFill>
              </a:rPr>
              <a:t>2.  </a:t>
            </a:r>
            <a:r>
              <a:rPr lang="en-US" altLang="zh-CN" sz="2800" dirty="0" smtClean="0">
                <a:solidFill>
                  <a:prstClr val="black"/>
                </a:solidFill>
              </a:rPr>
              <a:t>He is a teacher.     </a:t>
            </a:r>
            <a:r>
              <a:rPr lang="en-US" altLang="zh-HK" sz="2800" u="sng" dirty="0" smtClean="0">
                <a:solidFill>
                  <a:prstClr val="black"/>
                </a:solidFill>
              </a:rPr>
              <a:t>Naughty students may meet him.</a:t>
            </a:r>
            <a:endParaRPr lang="en-US" altLang="zh-HK" sz="2800" u="sng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altLang="zh-HK" sz="2800" dirty="0" smtClean="0">
                <a:solidFill>
                  <a:prstClr val="black"/>
                </a:solidFill>
              </a:rPr>
              <a:t>     He is a teacher  </a:t>
            </a:r>
            <a:r>
              <a:rPr lang="en-US" altLang="zh-HK" sz="2800" u="sng" dirty="0" smtClean="0">
                <a:solidFill>
                  <a:prstClr val="black"/>
                </a:solidFill>
              </a:rPr>
              <a:t>who naughty students may meet.</a:t>
            </a:r>
            <a:endParaRPr lang="en-US" altLang="zh-HK" sz="2800" u="sng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altLang="zh-HK" sz="2400" dirty="0" smtClean="0"/>
              <a:t>                               </a:t>
            </a:r>
            <a:endParaRPr lang="zh-HK" alt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2F80-1F83-4A13-A98B-D3CC1433BCBC}" type="slidenum">
              <a:rPr lang="zh-HK" altLang="en-US" smtClean="0"/>
              <a:t>19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9466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789592"/>
              </p:ext>
            </p:extLst>
          </p:nvPr>
        </p:nvGraphicFramePr>
        <p:xfrm>
          <a:off x="6228184" y="548680"/>
          <a:ext cx="4114800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HK" sz="2800" b="0" dirty="0" smtClean="0">
                          <a:solidFill>
                            <a:schemeClr val="tx1"/>
                          </a:solidFill>
                        </a:rPr>
                        <a:t>computer</a:t>
                      </a:r>
                      <a:endParaRPr lang="zh-HK" alt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HK" sz="2800" b="0" dirty="0" smtClean="0">
                          <a:solidFill>
                            <a:schemeClr val="tx1"/>
                          </a:solidFill>
                        </a:rPr>
                        <a:t>notebook</a:t>
                      </a:r>
                      <a:endParaRPr lang="zh-HK" alt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HK" sz="2800" b="0" dirty="0" smtClean="0">
                          <a:solidFill>
                            <a:schemeClr val="tx1"/>
                          </a:solidFill>
                        </a:rPr>
                        <a:t>folder</a:t>
                      </a:r>
                      <a:endParaRPr lang="zh-HK" alt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HK" sz="2800" b="0" dirty="0" smtClean="0">
                          <a:solidFill>
                            <a:schemeClr val="tx1"/>
                          </a:solidFill>
                        </a:rPr>
                        <a:t>calculator</a:t>
                      </a:r>
                      <a:endParaRPr lang="zh-HK" alt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HK" sz="2800" b="0" dirty="0" smtClean="0">
                          <a:solidFill>
                            <a:schemeClr val="tx1"/>
                          </a:solidFill>
                        </a:rPr>
                        <a:t>globe</a:t>
                      </a:r>
                      <a:endParaRPr lang="zh-HK" alt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HK" sz="2800" b="0" dirty="0" smtClean="0">
                          <a:solidFill>
                            <a:schemeClr val="tx1"/>
                          </a:solidFill>
                        </a:rPr>
                        <a:t>locker</a:t>
                      </a:r>
                      <a:endParaRPr lang="zh-HK" alt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HK" sz="2800" b="0" dirty="0" smtClean="0">
                          <a:solidFill>
                            <a:schemeClr val="tx1"/>
                          </a:solidFill>
                        </a:rPr>
                        <a:t>blackboard</a:t>
                      </a:r>
                    </a:p>
                    <a:p>
                      <a:r>
                        <a:rPr lang="en-US" altLang="zh-HK" sz="2800" b="0" dirty="0" smtClean="0">
                          <a:solidFill>
                            <a:schemeClr val="tx1"/>
                          </a:solidFill>
                        </a:rPr>
                        <a:t>….</a:t>
                      </a:r>
                      <a:endParaRPr lang="zh-HK" alt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圖片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332656"/>
            <a:ext cx="2376264" cy="2376264"/>
          </a:xfrm>
          <a:prstGeom prst="rect">
            <a:avLst/>
          </a:prstGeom>
        </p:spPr>
      </p:pic>
      <p:pic>
        <p:nvPicPr>
          <p:cNvPr id="2052" name="Picture 4" descr="https://christianpwalker.files.wordpress.com/2013/01/pen-notebook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3588" y="2636912"/>
            <a:ext cx="2304256" cy="1728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chinatraderonline.com/Files/Household/Stationery-Sets/File-Holder/File-folder-(-artistical-color)-1000517093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9121" y="836712"/>
            <a:ext cx="162047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-store.walmart.ca/images/WMTCNPE/996/800/996800_Enlarged_1.jpe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3886" y="2132856"/>
            <a:ext cx="2365647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the-declaration.org/wp-content/uploads/2013/10/globe-history-786x102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4357802"/>
            <a:ext cx="1492337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library.nmu.edu/news/images/locker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9663" y="4797152"/>
            <a:ext cx="2044223" cy="15331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62" name="Picture 14" descr="https://c4.staticflickr.com/8/7168/6833123861_50d8295b1b_b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4674029"/>
            <a:ext cx="2904208" cy="1392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2F80-1F83-4A13-A98B-D3CC1433BCBC}" type="slidenum">
              <a:rPr lang="zh-HK" altLang="en-US" smtClean="0"/>
              <a:t>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5405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HK" sz="2400" dirty="0" smtClean="0"/>
              <a:t>1.   Ms. Lee is a maid. </a:t>
            </a:r>
            <a:r>
              <a:rPr lang="en-US" altLang="zh-HK" sz="2400" dirty="0" smtClean="0">
                <a:solidFill>
                  <a:srgbClr val="FF0000"/>
                </a:solidFill>
              </a:rPr>
              <a:t>She</a:t>
            </a:r>
            <a:r>
              <a:rPr lang="en-US" altLang="zh-HK" sz="2400" dirty="0" smtClean="0"/>
              <a:t> </a:t>
            </a:r>
            <a:r>
              <a:rPr lang="en-US" altLang="zh-HK" sz="2400" dirty="0" smtClean="0">
                <a:solidFill>
                  <a:srgbClr val="00B050"/>
                </a:solidFill>
              </a:rPr>
              <a:t>cleans</a:t>
            </a:r>
            <a:r>
              <a:rPr lang="en-US" altLang="zh-HK" sz="2400" dirty="0" smtClean="0"/>
              <a:t> </a:t>
            </a:r>
            <a:r>
              <a:rPr lang="en-US" altLang="zh-HK" sz="2400" dirty="0" smtClean="0">
                <a:solidFill>
                  <a:srgbClr val="0070C0"/>
                </a:solidFill>
              </a:rPr>
              <a:t>the classrooms</a:t>
            </a:r>
            <a:r>
              <a:rPr lang="en-US" altLang="zh-HK" sz="2400" dirty="0" smtClean="0"/>
              <a:t> for us.</a:t>
            </a:r>
          </a:p>
          <a:p>
            <a:pPr marL="0" indent="0">
              <a:buNone/>
            </a:pPr>
            <a:endParaRPr lang="en-US" altLang="zh-HK" sz="2400" dirty="0"/>
          </a:p>
          <a:p>
            <a:pPr marL="0" indent="0">
              <a:buNone/>
            </a:pPr>
            <a:r>
              <a:rPr lang="en-US" altLang="zh-HK" sz="2400" dirty="0" smtClean="0"/>
              <a:t>      Ms. Lee is a maid </a:t>
            </a:r>
            <a:r>
              <a:rPr lang="en-US" altLang="zh-HK" sz="2400" u="sng" dirty="0" smtClean="0">
                <a:solidFill>
                  <a:srgbClr val="FF0000"/>
                </a:solidFill>
              </a:rPr>
              <a:t>(who</a:t>
            </a:r>
            <a:r>
              <a:rPr lang="en-US" altLang="zh-HK" sz="2400" u="sng" dirty="0" smtClean="0"/>
              <a:t> </a:t>
            </a:r>
            <a:r>
              <a:rPr lang="en-US" altLang="zh-HK" sz="2400" u="sng" dirty="0" smtClean="0">
                <a:solidFill>
                  <a:srgbClr val="00B050"/>
                </a:solidFill>
              </a:rPr>
              <a:t>cleans</a:t>
            </a:r>
            <a:r>
              <a:rPr lang="en-US" altLang="zh-HK" sz="2400" u="sng" dirty="0" smtClean="0">
                <a:solidFill>
                  <a:srgbClr val="0070C0"/>
                </a:solidFill>
              </a:rPr>
              <a:t> the classrooms</a:t>
            </a:r>
            <a:r>
              <a:rPr lang="en-US" altLang="zh-HK" sz="2400" u="sng" dirty="0" smtClean="0"/>
              <a:t> for us</a:t>
            </a:r>
            <a:r>
              <a:rPr lang="en-US" altLang="zh-HK" sz="2400" u="sng" dirty="0" smtClean="0">
                <a:solidFill>
                  <a:srgbClr val="FF0000"/>
                </a:solidFill>
              </a:rPr>
              <a:t>)</a:t>
            </a:r>
            <a:r>
              <a:rPr lang="en-US" altLang="zh-HK" sz="2400" u="sng" dirty="0" smtClean="0"/>
              <a:t>.</a:t>
            </a:r>
          </a:p>
          <a:p>
            <a:endParaRPr lang="en-US" altLang="zh-HK" sz="2400" dirty="0" smtClean="0"/>
          </a:p>
          <a:p>
            <a:pPr marL="0" lvl="0" indent="0">
              <a:buNone/>
            </a:pPr>
            <a:endParaRPr lang="en-US" altLang="zh-HK" sz="2400" dirty="0"/>
          </a:p>
          <a:p>
            <a:pPr marL="0" indent="0">
              <a:buNone/>
            </a:pPr>
            <a:endParaRPr lang="en-US" altLang="zh-HK" sz="2400" dirty="0" smtClean="0"/>
          </a:p>
          <a:p>
            <a:pPr marL="0" indent="0">
              <a:buNone/>
            </a:pPr>
            <a:endParaRPr lang="zh-HK" altLang="en-US" sz="24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Relative Pronoun ‘who’</a:t>
            </a:r>
            <a:endParaRPr lang="zh-HK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3563888" y="2001160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800" dirty="0" smtClean="0">
                <a:solidFill>
                  <a:srgbClr val="FF0000"/>
                </a:solidFill>
                <a:latin typeface="Elephant" panose="02020904090505020303" pitchFamily="18" charset="0"/>
              </a:rPr>
              <a:t>S</a:t>
            </a:r>
            <a:endParaRPr lang="zh-HK" altLang="en-US" sz="2800" dirty="0">
              <a:solidFill>
                <a:srgbClr val="FF0000"/>
              </a:solidFill>
              <a:latin typeface="Elephant" panose="02020904090505020303" pitchFamily="18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120592" y="2001160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800" dirty="0" smtClean="0">
                <a:solidFill>
                  <a:srgbClr val="00B050"/>
                </a:solidFill>
                <a:latin typeface="Elephant" panose="02020904090505020303" pitchFamily="18" charset="0"/>
              </a:rPr>
              <a:t>V</a:t>
            </a:r>
            <a:endParaRPr lang="zh-HK" altLang="en-US" sz="2800" dirty="0">
              <a:solidFill>
                <a:srgbClr val="00B050"/>
              </a:solidFill>
              <a:latin typeface="Elephant" panose="02020904090505020303" pitchFamily="18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220072" y="2001160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800" dirty="0" smtClean="0">
                <a:solidFill>
                  <a:srgbClr val="0070C0"/>
                </a:solidFill>
                <a:latin typeface="Elephant" panose="02020904090505020303" pitchFamily="18" charset="0"/>
              </a:rPr>
              <a:t>O</a:t>
            </a:r>
            <a:endParaRPr lang="zh-HK" altLang="en-US" sz="2800" dirty="0">
              <a:solidFill>
                <a:srgbClr val="0070C0"/>
              </a:solidFill>
              <a:latin typeface="Elephant" panose="02020904090505020303" pitchFamily="18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283968" y="2924944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800" dirty="0" smtClean="0">
                <a:solidFill>
                  <a:srgbClr val="00B050"/>
                </a:solidFill>
                <a:latin typeface="Elephant" panose="02020904090505020303" pitchFamily="18" charset="0"/>
              </a:rPr>
              <a:t>V</a:t>
            </a:r>
            <a:endParaRPr lang="zh-HK" altLang="en-US" sz="2800" dirty="0">
              <a:solidFill>
                <a:srgbClr val="00B050"/>
              </a:solidFill>
              <a:latin typeface="Elephant" panose="02020904090505020303" pitchFamily="18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275856" y="3110223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400" dirty="0" smtClean="0">
                <a:solidFill>
                  <a:srgbClr val="FF0000"/>
                </a:solidFill>
                <a:latin typeface="Elephant" panose="02020904090505020303" pitchFamily="18" charset="0"/>
              </a:rPr>
              <a:t>Relative pronoun</a:t>
            </a:r>
            <a:endParaRPr lang="zh-HK" altLang="en-US" sz="1400" dirty="0">
              <a:solidFill>
                <a:srgbClr val="FF0000"/>
              </a:solidFill>
              <a:latin typeface="Elephant" panose="02020904090505020303" pitchFamily="18" charset="0"/>
            </a:endParaRPr>
          </a:p>
        </p:txBody>
      </p:sp>
      <p:sp>
        <p:nvSpPr>
          <p:cNvPr id="11" name="弧形箭號 (下彎) 10"/>
          <p:cNvSpPr/>
          <p:nvPr/>
        </p:nvSpPr>
        <p:spPr>
          <a:xfrm rot="10800000">
            <a:off x="2699792" y="2852936"/>
            <a:ext cx="930296" cy="55748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tx1"/>
              </a:solidFill>
            </a:endParaRPr>
          </a:p>
        </p:txBody>
      </p:sp>
      <p:cxnSp>
        <p:nvCxnSpPr>
          <p:cNvPr id="13" name="直線單箭頭接點 12"/>
          <p:cNvCxnSpPr/>
          <p:nvPr/>
        </p:nvCxnSpPr>
        <p:spPr>
          <a:xfrm flipH="1" flipV="1">
            <a:off x="3851920" y="2420888"/>
            <a:ext cx="72008" cy="21602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/>
          <p:cNvSpPr txBox="1"/>
          <p:nvPr/>
        </p:nvSpPr>
        <p:spPr>
          <a:xfrm>
            <a:off x="5652120" y="2924944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800" dirty="0" smtClean="0">
                <a:solidFill>
                  <a:srgbClr val="0070C0"/>
                </a:solidFill>
                <a:latin typeface="Elephant" panose="02020904090505020303" pitchFamily="18" charset="0"/>
              </a:rPr>
              <a:t>O</a:t>
            </a:r>
            <a:endParaRPr lang="zh-HK" altLang="en-US" sz="2800" dirty="0">
              <a:solidFill>
                <a:srgbClr val="0070C0"/>
              </a:solidFill>
              <a:latin typeface="Elephant" panose="02020904090505020303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2F80-1F83-4A13-A98B-D3CC1433BCBC}" type="slidenum">
              <a:rPr lang="zh-HK" altLang="en-US" smtClean="0"/>
              <a:t>20</a:t>
            </a:fld>
            <a:endParaRPr lang="zh-HK" altLang="en-US"/>
          </a:p>
        </p:txBody>
      </p:sp>
      <p:sp>
        <p:nvSpPr>
          <p:cNvPr id="10" name="Rectangle 9"/>
          <p:cNvSpPr/>
          <p:nvPr/>
        </p:nvSpPr>
        <p:spPr>
          <a:xfrm>
            <a:off x="2202881" y="2528900"/>
            <a:ext cx="856952" cy="5400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618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HK" sz="2400" dirty="0" smtClean="0"/>
              <a:t>1.  Ms. Lee is a maid. </a:t>
            </a:r>
            <a:r>
              <a:rPr lang="en-US" altLang="zh-HK" sz="2400" u="sng" dirty="0" smtClean="0">
                <a:solidFill>
                  <a:srgbClr val="FF0000"/>
                </a:solidFill>
              </a:rPr>
              <a:t>She</a:t>
            </a:r>
            <a:r>
              <a:rPr lang="en-US" altLang="zh-HK" sz="2400" u="sng" dirty="0" smtClean="0"/>
              <a:t> </a:t>
            </a:r>
            <a:r>
              <a:rPr lang="en-US" altLang="zh-HK" sz="2400" u="sng" dirty="0" smtClean="0">
                <a:solidFill>
                  <a:srgbClr val="00B050"/>
                </a:solidFill>
              </a:rPr>
              <a:t>cleans </a:t>
            </a:r>
            <a:r>
              <a:rPr lang="en-US" altLang="zh-HK" sz="2400" u="sng" dirty="0" smtClean="0">
                <a:solidFill>
                  <a:srgbClr val="0070C0"/>
                </a:solidFill>
              </a:rPr>
              <a:t>the classrooms</a:t>
            </a:r>
            <a:r>
              <a:rPr lang="en-US" altLang="zh-HK" sz="2400" u="sng" dirty="0" smtClean="0"/>
              <a:t> for us.</a:t>
            </a:r>
          </a:p>
          <a:p>
            <a:pPr marL="0" indent="0">
              <a:buNone/>
            </a:pPr>
            <a:endParaRPr lang="en-US" altLang="zh-HK" sz="2400" dirty="0"/>
          </a:p>
          <a:p>
            <a:pPr marL="0" indent="0">
              <a:buNone/>
            </a:pPr>
            <a:r>
              <a:rPr lang="en-US" altLang="zh-HK" sz="2400" dirty="0" smtClean="0"/>
              <a:t>     Ms. Lee is a maid  </a:t>
            </a:r>
            <a:r>
              <a:rPr lang="en-US" altLang="zh-HK" sz="2400" u="sng" dirty="0" smtClean="0">
                <a:solidFill>
                  <a:srgbClr val="FF0000"/>
                </a:solidFill>
              </a:rPr>
              <a:t>(who</a:t>
            </a:r>
            <a:r>
              <a:rPr lang="en-US" altLang="zh-HK" sz="2400" u="sng" dirty="0" smtClean="0"/>
              <a:t> </a:t>
            </a:r>
            <a:r>
              <a:rPr lang="en-US" altLang="zh-HK" sz="2400" u="sng" dirty="0" smtClean="0">
                <a:solidFill>
                  <a:srgbClr val="00B050"/>
                </a:solidFill>
              </a:rPr>
              <a:t>cleans </a:t>
            </a:r>
            <a:r>
              <a:rPr lang="en-US" altLang="zh-HK" sz="2400" u="sng" dirty="0" smtClean="0">
                <a:solidFill>
                  <a:srgbClr val="0070C0"/>
                </a:solidFill>
              </a:rPr>
              <a:t>the classrooms</a:t>
            </a:r>
            <a:r>
              <a:rPr lang="en-US" altLang="zh-HK" sz="2400" u="sng" dirty="0" smtClean="0"/>
              <a:t> for us</a:t>
            </a:r>
            <a:r>
              <a:rPr lang="en-US" altLang="zh-HK" sz="2400" u="sng" dirty="0" smtClean="0">
                <a:solidFill>
                  <a:srgbClr val="FF0000"/>
                </a:solidFill>
              </a:rPr>
              <a:t>)</a:t>
            </a:r>
            <a:r>
              <a:rPr lang="en-US" altLang="zh-HK" sz="2400" u="sng" dirty="0" smtClean="0"/>
              <a:t>.</a:t>
            </a:r>
          </a:p>
          <a:p>
            <a:endParaRPr lang="en-US" altLang="zh-HK" sz="2400" dirty="0" smtClean="0"/>
          </a:p>
          <a:p>
            <a:pPr marL="0" lvl="0" indent="0">
              <a:buNone/>
            </a:pPr>
            <a:endParaRPr lang="en-US" altLang="zh-HK" sz="2400" dirty="0"/>
          </a:p>
          <a:p>
            <a:pPr marL="0" lvl="0" indent="0">
              <a:buNone/>
            </a:pPr>
            <a:r>
              <a:rPr lang="en-US" altLang="zh-HK" sz="2400" dirty="0" smtClean="0">
                <a:solidFill>
                  <a:prstClr val="black"/>
                </a:solidFill>
              </a:rPr>
              <a:t>2.   </a:t>
            </a:r>
            <a:r>
              <a:rPr lang="en-US" altLang="zh-HK" sz="2400" dirty="0" smtClean="0"/>
              <a:t>He is a teacher. </a:t>
            </a:r>
            <a:r>
              <a:rPr lang="en-US" altLang="zh-HK" sz="2400" u="sng" dirty="0" smtClean="0">
                <a:solidFill>
                  <a:srgbClr val="FF0000"/>
                </a:solidFill>
              </a:rPr>
              <a:t>Naughty students </a:t>
            </a:r>
            <a:r>
              <a:rPr lang="en-US" altLang="zh-HK" sz="2400" u="sng" dirty="0" smtClean="0">
                <a:solidFill>
                  <a:srgbClr val="00B050"/>
                </a:solidFill>
              </a:rPr>
              <a:t>have to see </a:t>
            </a:r>
            <a:r>
              <a:rPr lang="en-US" altLang="zh-HK" sz="2400" u="sng" dirty="0" smtClean="0">
                <a:solidFill>
                  <a:srgbClr val="0070C0"/>
                </a:solidFill>
              </a:rPr>
              <a:t>him</a:t>
            </a:r>
            <a:r>
              <a:rPr lang="en-US" altLang="zh-HK" sz="2400" u="sng" dirty="0" smtClean="0">
                <a:solidFill>
                  <a:prstClr val="black"/>
                </a:solidFill>
              </a:rPr>
              <a:t>.</a:t>
            </a:r>
            <a:endParaRPr lang="en-US" altLang="zh-HK" sz="2400" u="sng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US" altLang="zh-HK" sz="24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altLang="zh-HK" sz="2400" dirty="0" smtClean="0">
                <a:solidFill>
                  <a:prstClr val="black"/>
                </a:solidFill>
              </a:rPr>
              <a:t>       He is a teacher </a:t>
            </a:r>
            <a:r>
              <a:rPr lang="en-US" altLang="zh-HK" sz="2400" u="sng" dirty="0" smtClean="0">
                <a:solidFill>
                  <a:srgbClr val="FF0000"/>
                </a:solidFill>
              </a:rPr>
              <a:t>(</a:t>
            </a:r>
            <a:r>
              <a:rPr lang="en-US" altLang="zh-HK" sz="2400" u="sng" dirty="0" smtClean="0">
                <a:solidFill>
                  <a:srgbClr val="0070C0"/>
                </a:solidFill>
              </a:rPr>
              <a:t>who</a:t>
            </a:r>
            <a:r>
              <a:rPr lang="en-US" altLang="zh-HK" sz="2400" u="sng" dirty="0" smtClean="0">
                <a:solidFill>
                  <a:prstClr val="black"/>
                </a:solidFill>
              </a:rPr>
              <a:t> </a:t>
            </a:r>
            <a:r>
              <a:rPr lang="en-US" altLang="zh-HK" sz="2400" u="sng" dirty="0" smtClean="0">
                <a:solidFill>
                  <a:srgbClr val="FF0000"/>
                </a:solidFill>
              </a:rPr>
              <a:t>naughty students </a:t>
            </a:r>
            <a:r>
              <a:rPr lang="en-US" altLang="zh-HK" sz="2400" u="sng" dirty="0" smtClean="0">
                <a:solidFill>
                  <a:srgbClr val="FFC000"/>
                </a:solidFill>
              </a:rPr>
              <a:t> </a:t>
            </a:r>
            <a:r>
              <a:rPr lang="en-US" altLang="zh-HK" sz="2400" u="sng" dirty="0" smtClean="0">
                <a:solidFill>
                  <a:srgbClr val="00B050"/>
                </a:solidFill>
              </a:rPr>
              <a:t>have to see</a:t>
            </a:r>
            <a:r>
              <a:rPr lang="en-US" altLang="zh-HK" sz="2400" u="sng" dirty="0" smtClean="0">
                <a:solidFill>
                  <a:srgbClr val="FF0000"/>
                </a:solidFill>
              </a:rPr>
              <a:t>)</a:t>
            </a:r>
            <a:r>
              <a:rPr lang="en-US" altLang="zh-HK" sz="2400" u="sng" dirty="0" smtClean="0">
                <a:solidFill>
                  <a:prstClr val="black"/>
                </a:solidFill>
              </a:rPr>
              <a:t>.</a:t>
            </a:r>
            <a:endParaRPr lang="en-US" altLang="zh-HK" sz="2400" u="sng" dirty="0">
              <a:solidFill>
                <a:prstClr val="black"/>
              </a:solidFill>
            </a:endParaRPr>
          </a:p>
          <a:p>
            <a:endParaRPr lang="en-US" altLang="zh-HK" sz="2400" dirty="0" smtClean="0"/>
          </a:p>
          <a:p>
            <a:pPr marL="0" indent="0">
              <a:buNone/>
            </a:pPr>
            <a:endParaRPr lang="zh-HK" altLang="en-US" sz="24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HK" dirty="0"/>
              <a:t>Relative Pronoun ‘who’</a:t>
            </a:r>
            <a:endParaRPr lang="zh-HK" altLang="en-US" dirty="0">
              <a:solidFill>
                <a:srgbClr val="7030A0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563888" y="2001160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800" dirty="0" smtClean="0">
                <a:solidFill>
                  <a:srgbClr val="FF0000"/>
                </a:solidFill>
                <a:latin typeface="Elephant" panose="02020904090505020303" pitchFamily="18" charset="0"/>
              </a:rPr>
              <a:t>S</a:t>
            </a:r>
            <a:endParaRPr lang="zh-HK" altLang="en-US" sz="2800" dirty="0">
              <a:solidFill>
                <a:srgbClr val="FF0000"/>
              </a:solidFill>
              <a:latin typeface="Elephant" panose="02020904090505020303" pitchFamily="18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067944" y="2001160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800" dirty="0" smtClean="0">
                <a:solidFill>
                  <a:srgbClr val="00B050"/>
                </a:solidFill>
                <a:latin typeface="Elephant" panose="02020904090505020303" pitchFamily="18" charset="0"/>
              </a:rPr>
              <a:t>V</a:t>
            </a:r>
            <a:endParaRPr lang="zh-HK" altLang="en-US" sz="2800" dirty="0">
              <a:solidFill>
                <a:srgbClr val="00B050"/>
              </a:solidFill>
              <a:latin typeface="Elephant" panose="02020904090505020303" pitchFamily="18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081306" y="1969676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800" dirty="0" smtClean="0">
                <a:solidFill>
                  <a:srgbClr val="0070C0"/>
                </a:solidFill>
                <a:latin typeface="Elephant" panose="02020904090505020303" pitchFamily="18" charset="0"/>
              </a:rPr>
              <a:t>O</a:t>
            </a:r>
            <a:endParaRPr lang="zh-HK" altLang="en-US" sz="2800" dirty="0">
              <a:solidFill>
                <a:srgbClr val="0070C0"/>
              </a:solidFill>
              <a:latin typeface="Elephant" panose="02020904090505020303" pitchFamily="18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211960" y="2924944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800" dirty="0" smtClean="0">
                <a:solidFill>
                  <a:srgbClr val="00B050"/>
                </a:solidFill>
                <a:latin typeface="Elephant" panose="02020904090505020303" pitchFamily="18" charset="0"/>
              </a:rPr>
              <a:t>V</a:t>
            </a:r>
            <a:endParaRPr lang="zh-HK" altLang="en-US" sz="2800" dirty="0">
              <a:solidFill>
                <a:srgbClr val="00B050"/>
              </a:solidFill>
              <a:latin typeface="Elephant" panose="02020904090505020303" pitchFamily="18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300636" y="2981876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400" dirty="0" smtClean="0">
                <a:solidFill>
                  <a:srgbClr val="FF0000"/>
                </a:solidFill>
                <a:latin typeface="Elephant" panose="02020904090505020303" pitchFamily="18" charset="0"/>
              </a:rPr>
              <a:t>Relative pronoun</a:t>
            </a:r>
            <a:endParaRPr lang="zh-HK" altLang="en-US" sz="1400" dirty="0">
              <a:solidFill>
                <a:srgbClr val="FF0000"/>
              </a:solidFill>
              <a:latin typeface="Elephant" panose="02020904090505020303" pitchFamily="18" charset="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3495080" y="4187160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800" dirty="0" smtClean="0">
                <a:solidFill>
                  <a:srgbClr val="FF0000"/>
                </a:solidFill>
                <a:latin typeface="Elephant" panose="02020904090505020303" pitchFamily="18" charset="0"/>
              </a:rPr>
              <a:t>S</a:t>
            </a:r>
            <a:endParaRPr lang="zh-HK" altLang="en-US" sz="2800" dirty="0">
              <a:solidFill>
                <a:srgbClr val="FF0000"/>
              </a:solidFill>
              <a:latin typeface="Elephant" panose="02020904090505020303" pitchFamily="18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5652120" y="4187160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800" dirty="0" smtClean="0">
                <a:solidFill>
                  <a:srgbClr val="00B050"/>
                </a:solidFill>
                <a:latin typeface="Elephant" panose="02020904090505020303" pitchFamily="18" charset="0"/>
              </a:rPr>
              <a:t>V</a:t>
            </a:r>
            <a:endParaRPr lang="zh-HK" altLang="en-US" sz="2800" dirty="0">
              <a:solidFill>
                <a:srgbClr val="00B050"/>
              </a:solidFill>
              <a:latin typeface="Elephant" panose="02020904090505020303" pitchFamily="18" charset="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711854" y="4144714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800" dirty="0" smtClean="0">
                <a:solidFill>
                  <a:srgbClr val="0070C0"/>
                </a:solidFill>
                <a:latin typeface="Elephant" panose="02020904090505020303" pitchFamily="18" charset="0"/>
              </a:rPr>
              <a:t>O</a:t>
            </a:r>
            <a:endParaRPr lang="zh-HK" altLang="en-US" sz="2800" dirty="0">
              <a:solidFill>
                <a:srgbClr val="0070C0"/>
              </a:solidFill>
              <a:latin typeface="Elephant" panose="02020904090505020303" pitchFamily="18" charset="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3371652" y="4997843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400" dirty="0" smtClean="0">
                <a:solidFill>
                  <a:srgbClr val="0070C0"/>
                </a:solidFill>
                <a:latin typeface="Elephant" panose="02020904090505020303" pitchFamily="18" charset="0"/>
              </a:rPr>
              <a:t>Relative pronoun</a:t>
            </a:r>
            <a:endParaRPr lang="zh-HK" altLang="en-US" sz="1400" dirty="0">
              <a:solidFill>
                <a:srgbClr val="0070C0"/>
              </a:solidFill>
              <a:latin typeface="Elephant" panose="02020904090505020303" pitchFamily="18" charset="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6509014" y="5203023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800" dirty="0" smtClean="0">
                <a:solidFill>
                  <a:srgbClr val="00B050"/>
                </a:solidFill>
                <a:latin typeface="Elephant" panose="02020904090505020303" pitchFamily="18" charset="0"/>
              </a:rPr>
              <a:t>V</a:t>
            </a:r>
            <a:endParaRPr lang="zh-HK" altLang="en-US" sz="2800" dirty="0">
              <a:solidFill>
                <a:srgbClr val="00B050"/>
              </a:solidFill>
              <a:latin typeface="Elephant" panose="02020904090505020303" pitchFamily="18" charset="0"/>
            </a:endParaRPr>
          </a:p>
        </p:txBody>
      </p:sp>
      <p:sp>
        <p:nvSpPr>
          <p:cNvPr id="16" name="弧形箭號 (下彎) 15"/>
          <p:cNvSpPr/>
          <p:nvPr/>
        </p:nvSpPr>
        <p:spPr>
          <a:xfrm rot="10800000">
            <a:off x="2378660" y="2890678"/>
            <a:ext cx="1005208" cy="55748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tx1"/>
              </a:solidFill>
            </a:endParaRPr>
          </a:p>
        </p:txBody>
      </p:sp>
      <p:cxnSp>
        <p:nvCxnSpPr>
          <p:cNvPr id="17" name="直線單箭頭接點 16"/>
          <p:cNvCxnSpPr>
            <a:endCxn id="12" idx="1"/>
          </p:cNvCxnSpPr>
          <p:nvPr/>
        </p:nvCxnSpPr>
        <p:spPr>
          <a:xfrm flipV="1">
            <a:off x="3519702" y="4406324"/>
            <a:ext cx="3192152" cy="31291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弧形箭號 (下彎) 18"/>
          <p:cNvSpPr/>
          <p:nvPr/>
        </p:nvSpPr>
        <p:spPr>
          <a:xfrm rot="10800000">
            <a:off x="2507828" y="5257653"/>
            <a:ext cx="930296" cy="55748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tx1"/>
              </a:solidFill>
            </a:endParaRPr>
          </a:p>
        </p:txBody>
      </p:sp>
      <p:cxnSp>
        <p:nvCxnSpPr>
          <p:cNvPr id="20" name="直線單箭頭接點 19"/>
          <p:cNvCxnSpPr/>
          <p:nvPr/>
        </p:nvCxnSpPr>
        <p:spPr>
          <a:xfrm flipH="1" flipV="1">
            <a:off x="3851920" y="2348880"/>
            <a:ext cx="72008" cy="2880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字方塊 20"/>
          <p:cNvSpPr txBox="1"/>
          <p:nvPr/>
        </p:nvSpPr>
        <p:spPr>
          <a:xfrm>
            <a:off x="611560" y="5662661"/>
            <a:ext cx="83013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400" dirty="0" smtClean="0"/>
              <a:t>Relative pronoun “who” stands for </a:t>
            </a:r>
            <a:r>
              <a:rPr lang="en-US" altLang="zh-HK" sz="2400" u="sng" dirty="0" smtClean="0">
                <a:solidFill>
                  <a:srgbClr val="0070C0"/>
                </a:solidFill>
              </a:rPr>
              <a:t>object</a:t>
            </a:r>
            <a:r>
              <a:rPr lang="en-US" altLang="zh-HK" sz="2400" dirty="0" smtClean="0"/>
              <a:t> or </a:t>
            </a:r>
            <a:r>
              <a:rPr lang="en-US" altLang="zh-HK" sz="2400" u="sng" dirty="0" smtClean="0">
                <a:solidFill>
                  <a:srgbClr val="FF0000"/>
                </a:solidFill>
              </a:rPr>
              <a:t>subject</a:t>
            </a:r>
            <a:r>
              <a:rPr lang="en-US" altLang="zh-HK" sz="2400" dirty="0" smtClean="0"/>
              <a:t> of the verb.</a:t>
            </a:r>
            <a:endParaRPr lang="zh-HK" altLang="en-US" sz="2400" dirty="0"/>
          </a:p>
        </p:txBody>
      </p:sp>
      <p:sp>
        <p:nvSpPr>
          <p:cNvPr id="22" name="矩形 21"/>
          <p:cNvSpPr/>
          <p:nvPr/>
        </p:nvSpPr>
        <p:spPr>
          <a:xfrm>
            <a:off x="2123727" y="2515642"/>
            <a:ext cx="1008113" cy="43204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3" name="矩形 22"/>
          <p:cNvSpPr/>
          <p:nvPr/>
        </p:nvSpPr>
        <p:spPr>
          <a:xfrm>
            <a:off x="1672225" y="4710380"/>
            <a:ext cx="1209038" cy="42039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4" name="文字方塊 23"/>
          <p:cNvSpPr txBox="1"/>
          <p:nvPr/>
        </p:nvSpPr>
        <p:spPr>
          <a:xfrm>
            <a:off x="549432" y="6141837"/>
            <a:ext cx="3299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400" dirty="0" smtClean="0"/>
              <a:t>We use ‘who’ for </a:t>
            </a:r>
            <a:r>
              <a:rPr lang="en-US" altLang="zh-HK" sz="2400" u="sng" dirty="0" smtClean="0">
                <a:solidFill>
                  <a:srgbClr val="7030A0"/>
                </a:solidFill>
              </a:rPr>
              <a:t>people.</a:t>
            </a:r>
            <a:endParaRPr lang="zh-HK" altLang="en-US" sz="2400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5292080" y="2981876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800" dirty="0" smtClean="0">
                <a:solidFill>
                  <a:srgbClr val="0070C0"/>
                </a:solidFill>
                <a:latin typeface="Elephant" panose="02020904090505020303" pitchFamily="18" charset="0"/>
              </a:rPr>
              <a:t>O</a:t>
            </a:r>
            <a:endParaRPr lang="zh-HK" altLang="en-US" sz="2800" dirty="0">
              <a:solidFill>
                <a:srgbClr val="0070C0"/>
              </a:solidFill>
              <a:latin typeface="Elephant" panose="02020904090505020303" pitchFamily="18" charset="0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4513852" y="5114550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800" dirty="0" smtClean="0">
                <a:solidFill>
                  <a:srgbClr val="FF0000"/>
                </a:solidFill>
                <a:latin typeface="Elephant" panose="02020904090505020303" pitchFamily="18" charset="0"/>
              </a:rPr>
              <a:t>S</a:t>
            </a:r>
            <a:endParaRPr lang="zh-HK" altLang="en-US" sz="2800" dirty="0">
              <a:solidFill>
                <a:srgbClr val="FF0000"/>
              </a:solidFill>
              <a:latin typeface="Elephant" panose="02020904090505020303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2F80-1F83-4A13-A98B-D3CC1433BCBC}" type="slidenum">
              <a:rPr lang="zh-HK" altLang="en-US" smtClean="0"/>
              <a:t>21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8826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 animBg="1"/>
      <p:bldP spid="21" grpId="0"/>
      <p:bldP spid="23" grpId="0" animBg="1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HK" b="1" dirty="0" smtClean="0">
                <a:solidFill>
                  <a:srgbClr val="FF0000"/>
                </a:solidFill>
              </a:rPr>
              <a:t>Practice!</a:t>
            </a:r>
            <a:endParaRPr lang="zh-HK" altLang="en-US" b="1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HK" dirty="0" smtClean="0"/>
              <a:t>Combine the two sentences with a relative pronoun.</a:t>
            </a:r>
          </a:p>
          <a:p>
            <a:pPr marL="0" indent="0">
              <a:buNone/>
            </a:pPr>
            <a:endParaRPr lang="en-US" altLang="zh-HK" dirty="0"/>
          </a:p>
          <a:p>
            <a:pPr marL="0" indent="0">
              <a:buNone/>
            </a:pPr>
            <a:r>
              <a:rPr lang="en-US" altLang="zh-HK" sz="2800" dirty="0" smtClean="0"/>
              <a:t>1. It is an electronic machine. </a:t>
            </a:r>
          </a:p>
          <a:p>
            <a:pPr marL="0" indent="0">
              <a:buNone/>
            </a:pPr>
            <a:r>
              <a:rPr lang="en-US" altLang="zh-HK" sz="2800" dirty="0" smtClean="0"/>
              <a:t>We can use it to find useful information on the Internet.</a:t>
            </a:r>
          </a:p>
          <a:p>
            <a:pPr marL="0" indent="0">
              <a:buNone/>
            </a:pPr>
            <a:endParaRPr lang="en-US" altLang="zh-HK" sz="2800" dirty="0"/>
          </a:p>
          <a:p>
            <a:pPr marL="0" indent="0">
              <a:buNone/>
            </a:pPr>
            <a:r>
              <a:rPr lang="en-US" altLang="zh-HK" sz="2800" dirty="0" smtClean="0"/>
              <a:t>It is an electronic machine </a:t>
            </a:r>
            <a:r>
              <a:rPr lang="en-US" altLang="zh-HK" sz="2800" dirty="0" smtClean="0">
                <a:solidFill>
                  <a:srgbClr val="00B050"/>
                </a:solidFill>
              </a:rPr>
              <a:t>which we can use it to find useful information on the Internet.</a:t>
            </a:r>
          </a:p>
          <a:p>
            <a:pPr marL="0" indent="0">
              <a:buNone/>
            </a:pPr>
            <a:endParaRPr lang="en-US" altLang="zh-HK" dirty="0"/>
          </a:p>
          <a:p>
            <a:pPr marL="0" indent="0">
              <a:buNone/>
            </a:pPr>
            <a:endParaRPr lang="zh-HK" altLang="en-US" dirty="0"/>
          </a:p>
        </p:txBody>
      </p:sp>
      <p:sp>
        <p:nvSpPr>
          <p:cNvPr id="4" name="弧形箭號 (上彎) 3"/>
          <p:cNvSpPr/>
          <p:nvPr/>
        </p:nvSpPr>
        <p:spPr>
          <a:xfrm rot="10511648">
            <a:off x="3654501" y="4411639"/>
            <a:ext cx="1131498" cy="49161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tx1"/>
              </a:solidFill>
            </a:endParaRPr>
          </a:p>
        </p:txBody>
      </p:sp>
      <p:cxnSp>
        <p:nvCxnSpPr>
          <p:cNvPr id="6" name="直線單箭頭接點 5"/>
          <p:cNvCxnSpPr/>
          <p:nvPr/>
        </p:nvCxnSpPr>
        <p:spPr>
          <a:xfrm flipH="1" flipV="1">
            <a:off x="2411760" y="4221089"/>
            <a:ext cx="2160240" cy="72870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>
            <a:off x="2267744" y="4149080"/>
            <a:ext cx="21602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圖片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0" y="1700808"/>
            <a:ext cx="2376264" cy="2376264"/>
          </a:xfrm>
          <a:prstGeom prst="rect">
            <a:avLst/>
          </a:prstGeom>
        </p:spPr>
      </p:pic>
      <p:sp>
        <p:nvSpPr>
          <p:cNvPr id="11" name="乘號 10"/>
          <p:cNvSpPr/>
          <p:nvPr/>
        </p:nvSpPr>
        <p:spPr>
          <a:xfrm>
            <a:off x="6876256" y="4797152"/>
            <a:ext cx="504056" cy="576064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2F80-1F83-4A13-A98B-D3CC1433BCBC}" type="slidenum">
              <a:rPr lang="zh-HK" altLang="en-US" smtClean="0"/>
              <a:t>22</a:t>
            </a:fld>
            <a:endParaRPr lang="zh-HK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092133" y="2427274"/>
            <a:ext cx="1424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rgbClr val="0070C0"/>
                </a:solidFill>
              </a:rPr>
              <a:t>computer</a:t>
            </a:r>
            <a:endParaRPr lang="zh-TW" altLang="en-US" sz="2400" b="1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15616" y="4797152"/>
            <a:ext cx="3240360" cy="5040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19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11" grpId="0" animBg="1"/>
      <p:bldP spid="7" grpId="0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HK" dirty="0"/>
              <a:t>Combine the two sentences with </a:t>
            </a:r>
            <a:r>
              <a:rPr lang="en-US" altLang="zh-HK" dirty="0" smtClean="0"/>
              <a:t>a relative pronoun.</a:t>
            </a:r>
          </a:p>
          <a:p>
            <a:pPr marL="0" indent="0">
              <a:buNone/>
            </a:pPr>
            <a:endParaRPr lang="en-US" altLang="zh-HK" dirty="0" smtClean="0"/>
          </a:p>
          <a:p>
            <a:pPr marL="514350" indent="-514350">
              <a:buAutoNum type="arabicPeriod" startAt="2"/>
            </a:pPr>
            <a:r>
              <a:rPr lang="en-US" altLang="zh-HK" sz="2800" dirty="0" smtClean="0"/>
              <a:t>It is a ball-shaped object. </a:t>
            </a:r>
          </a:p>
          <a:p>
            <a:pPr marL="0" indent="0">
              <a:buNone/>
            </a:pPr>
            <a:r>
              <a:rPr lang="en-US" altLang="zh-HK" sz="2800" dirty="0" smtClean="0"/>
              <a:t>It shows people the map of the world. </a:t>
            </a:r>
          </a:p>
          <a:p>
            <a:pPr marL="0" indent="0">
              <a:buNone/>
            </a:pPr>
            <a:endParaRPr lang="en-US" altLang="zh-HK" dirty="0" smtClean="0"/>
          </a:p>
          <a:p>
            <a:pPr marL="0" indent="0">
              <a:buNone/>
            </a:pPr>
            <a:r>
              <a:rPr lang="en-US" altLang="zh-HK" sz="2800" dirty="0" smtClean="0"/>
              <a:t>It is a ball-shaped object </a:t>
            </a:r>
            <a:r>
              <a:rPr lang="en-US" altLang="zh-HK" sz="2800" dirty="0" smtClean="0">
                <a:solidFill>
                  <a:srgbClr val="00B050"/>
                </a:solidFill>
              </a:rPr>
              <a:t>which it shows people the map of the world. </a:t>
            </a:r>
            <a:endParaRPr lang="en-US" altLang="zh-HK" sz="2800" dirty="0"/>
          </a:p>
          <a:p>
            <a:pPr marL="0" indent="0">
              <a:buNone/>
            </a:pPr>
            <a:endParaRPr lang="en-US" altLang="zh-HK" dirty="0"/>
          </a:p>
          <a:p>
            <a:pPr marL="0" indent="0">
              <a:buNone/>
            </a:pPr>
            <a:endParaRPr lang="en-US" altLang="zh-HK" dirty="0"/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altLang="zh-HK" b="1" dirty="0" smtClean="0">
                <a:solidFill>
                  <a:srgbClr val="FF0000"/>
                </a:solidFill>
              </a:rPr>
              <a:t>Practice!</a:t>
            </a:r>
            <a:endParaRPr lang="zh-HK" altLang="en-US" b="1" dirty="0">
              <a:solidFill>
                <a:srgbClr val="FF0000"/>
              </a:solidFill>
            </a:endParaRPr>
          </a:p>
        </p:txBody>
      </p:sp>
      <p:sp>
        <p:nvSpPr>
          <p:cNvPr id="5" name="乘號 4"/>
          <p:cNvSpPr/>
          <p:nvPr/>
        </p:nvSpPr>
        <p:spPr>
          <a:xfrm>
            <a:off x="4860032" y="4797152"/>
            <a:ext cx="504056" cy="576064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6" name="弧形箭號 (上彎) 5"/>
          <p:cNvSpPr/>
          <p:nvPr/>
        </p:nvSpPr>
        <p:spPr>
          <a:xfrm rot="10511648">
            <a:off x="3491062" y="4581680"/>
            <a:ext cx="1131498" cy="49161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tx1"/>
              </a:solidFill>
            </a:endParaRPr>
          </a:p>
        </p:txBody>
      </p:sp>
      <p:cxnSp>
        <p:nvCxnSpPr>
          <p:cNvPr id="7" name="直線單箭頭接點 6"/>
          <p:cNvCxnSpPr/>
          <p:nvPr/>
        </p:nvCxnSpPr>
        <p:spPr>
          <a:xfrm flipH="1" flipV="1">
            <a:off x="683568" y="4293096"/>
            <a:ext cx="3888432" cy="65669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>
            <a:off x="539552" y="4221089"/>
            <a:ext cx="21602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0" descr="http://www.the-declaration.org/wp-content/uploads/2013/10/globe-history-786x102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2564904"/>
            <a:ext cx="1492337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2F80-1F83-4A13-A98B-D3CC1433BCBC}" type="slidenum">
              <a:rPr lang="zh-HK" altLang="en-US" smtClean="0"/>
              <a:t>23</a:t>
            </a:fld>
            <a:endParaRPr lang="zh-HK" altLang="en-US"/>
          </a:p>
        </p:txBody>
      </p:sp>
      <p:sp>
        <p:nvSpPr>
          <p:cNvPr id="9" name="TextBox 8"/>
          <p:cNvSpPr txBox="1"/>
          <p:nvPr/>
        </p:nvSpPr>
        <p:spPr>
          <a:xfrm>
            <a:off x="5693061" y="2550095"/>
            <a:ext cx="891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rgbClr val="0070C0"/>
                </a:solidFill>
              </a:rPr>
              <a:t>globe</a:t>
            </a:r>
            <a:endParaRPr lang="zh-TW" altLang="en-US" sz="2400" b="1" dirty="0">
              <a:solidFill>
                <a:srgbClr val="0070C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15616" y="4827488"/>
            <a:ext cx="2941195" cy="5457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907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  <p:bldP spid="9" grpId="0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HK" dirty="0"/>
              <a:t>Combine the two sentences with </a:t>
            </a:r>
            <a:r>
              <a:rPr lang="en-US" altLang="zh-HK" dirty="0" smtClean="0"/>
              <a:t>a relative pronoun.</a:t>
            </a:r>
          </a:p>
          <a:p>
            <a:pPr marL="0" indent="0">
              <a:buNone/>
            </a:pPr>
            <a:endParaRPr lang="en-US" altLang="zh-HK" dirty="0" smtClean="0"/>
          </a:p>
          <a:p>
            <a:pPr marL="0" indent="0">
              <a:buNone/>
            </a:pPr>
            <a:r>
              <a:rPr lang="en-US" altLang="zh-HK" sz="2800" dirty="0" smtClean="0"/>
              <a:t>3. It is a piece of cardboard.</a:t>
            </a:r>
          </a:p>
          <a:p>
            <a:pPr marL="0" indent="0">
              <a:buNone/>
            </a:pPr>
            <a:r>
              <a:rPr lang="en-US" altLang="zh-HK" sz="2800" dirty="0" smtClean="0"/>
              <a:t>We use it to keep loose papers.</a:t>
            </a:r>
          </a:p>
          <a:p>
            <a:pPr marL="0" indent="0">
              <a:buNone/>
            </a:pPr>
            <a:endParaRPr lang="en-US" altLang="zh-HK" dirty="0" smtClean="0"/>
          </a:p>
          <a:p>
            <a:pPr marL="0" indent="0">
              <a:buNone/>
            </a:pPr>
            <a:r>
              <a:rPr lang="en-US" altLang="zh-HK" sz="2800" dirty="0" smtClean="0"/>
              <a:t>It is a piece of cardboard which we use it to keep loose papers.</a:t>
            </a:r>
            <a:endParaRPr lang="en-US" altLang="zh-HK" sz="2800" dirty="0"/>
          </a:p>
          <a:p>
            <a:pPr marL="0" indent="0">
              <a:buNone/>
            </a:pPr>
            <a:endParaRPr lang="en-US" altLang="zh-HK" dirty="0"/>
          </a:p>
          <a:p>
            <a:pPr marL="0" indent="0">
              <a:buNone/>
            </a:pPr>
            <a:endParaRPr lang="en-US" altLang="zh-HK" dirty="0"/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altLang="zh-HK" b="1" dirty="0" smtClean="0">
                <a:solidFill>
                  <a:srgbClr val="FF0000"/>
                </a:solidFill>
              </a:rPr>
              <a:t>Practice!</a:t>
            </a:r>
            <a:endParaRPr lang="zh-HK" altLang="en-US" b="1" dirty="0">
              <a:solidFill>
                <a:srgbClr val="FF0000"/>
              </a:solidFill>
            </a:endParaRPr>
          </a:p>
        </p:txBody>
      </p:sp>
      <p:sp>
        <p:nvSpPr>
          <p:cNvPr id="5" name="乘號 4"/>
          <p:cNvSpPr/>
          <p:nvPr/>
        </p:nvSpPr>
        <p:spPr>
          <a:xfrm>
            <a:off x="6070240" y="4869160"/>
            <a:ext cx="504056" cy="576064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6" name="弧形箭號 (上彎) 5"/>
          <p:cNvSpPr/>
          <p:nvPr/>
        </p:nvSpPr>
        <p:spPr>
          <a:xfrm rot="10511648">
            <a:off x="3491062" y="4581680"/>
            <a:ext cx="1131498" cy="49161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tx1"/>
              </a:solidFill>
            </a:endParaRPr>
          </a:p>
        </p:txBody>
      </p:sp>
      <p:cxnSp>
        <p:nvCxnSpPr>
          <p:cNvPr id="7" name="直線單箭頭接點 6"/>
          <p:cNvCxnSpPr>
            <a:stCxn id="6" idx="2"/>
          </p:cNvCxnSpPr>
          <p:nvPr/>
        </p:nvCxnSpPr>
        <p:spPr>
          <a:xfrm flipH="1" flipV="1">
            <a:off x="1822984" y="4293096"/>
            <a:ext cx="2756945" cy="73708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>
            <a:off x="1691680" y="4221089"/>
            <a:ext cx="21602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6" descr="http://www.chinatraderonline.com/Files/Household/Stationery-Sets/File-Holder/File-folder-(-artistical-color)-1000517093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4058" y="2564904"/>
            <a:ext cx="162047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2F80-1F83-4A13-A98B-D3CC1433BCBC}" type="slidenum">
              <a:rPr lang="zh-HK" altLang="en-US" smtClean="0"/>
              <a:t>24</a:t>
            </a:fld>
            <a:endParaRPr lang="zh-HK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932040" y="2602508"/>
            <a:ext cx="588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rgbClr val="0070C0"/>
                </a:solidFill>
              </a:rPr>
              <a:t>file</a:t>
            </a:r>
            <a:endParaRPr lang="zh-TW" altLang="en-US" sz="2400" b="1" dirty="0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15616" y="4869160"/>
            <a:ext cx="3024336" cy="5760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973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  <p:bldP spid="9" grpId="0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HK" dirty="0"/>
              <a:t>Combine the two sentences with </a:t>
            </a:r>
            <a:r>
              <a:rPr lang="en-US" altLang="zh-HK" dirty="0" smtClean="0"/>
              <a:t>a relative pronoun.</a:t>
            </a:r>
          </a:p>
          <a:p>
            <a:pPr marL="0" indent="0">
              <a:buNone/>
            </a:pPr>
            <a:endParaRPr lang="en-US" altLang="zh-HK" dirty="0" smtClean="0"/>
          </a:p>
          <a:p>
            <a:pPr marL="0" indent="0">
              <a:buNone/>
            </a:pPr>
            <a:r>
              <a:rPr lang="en-US" altLang="zh-HK" sz="2800" dirty="0" smtClean="0"/>
              <a:t>4.  Mr. Luk is a teacher.</a:t>
            </a:r>
          </a:p>
          <a:p>
            <a:pPr marL="0" indent="0">
              <a:buNone/>
            </a:pPr>
            <a:r>
              <a:rPr lang="en-US" altLang="zh-HK" sz="2800" dirty="0" smtClean="0"/>
              <a:t>      He teaches us how to play football.</a:t>
            </a:r>
          </a:p>
          <a:p>
            <a:pPr marL="0" indent="0">
              <a:buNone/>
            </a:pPr>
            <a:endParaRPr lang="en-US" altLang="zh-HK" dirty="0" smtClean="0"/>
          </a:p>
          <a:p>
            <a:pPr marL="0" indent="0">
              <a:buNone/>
            </a:pPr>
            <a:r>
              <a:rPr lang="en-US" altLang="zh-HK" sz="2800" dirty="0" smtClean="0"/>
              <a:t>Mr. Luk is a teacher </a:t>
            </a:r>
            <a:r>
              <a:rPr lang="en-US" altLang="zh-HK" sz="2800" dirty="0" smtClean="0">
                <a:solidFill>
                  <a:srgbClr val="00B050"/>
                </a:solidFill>
              </a:rPr>
              <a:t>who he teaches us how to play football.</a:t>
            </a:r>
            <a:endParaRPr lang="en-US" altLang="zh-HK" sz="2800" dirty="0"/>
          </a:p>
          <a:p>
            <a:pPr marL="0" indent="0">
              <a:buNone/>
            </a:pPr>
            <a:endParaRPr lang="en-US" altLang="zh-HK" dirty="0"/>
          </a:p>
          <a:p>
            <a:pPr marL="0" indent="0">
              <a:buNone/>
            </a:pPr>
            <a:endParaRPr lang="en-US" altLang="zh-HK" dirty="0"/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altLang="zh-HK" b="1" dirty="0" smtClean="0">
                <a:solidFill>
                  <a:srgbClr val="FF0000"/>
                </a:solidFill>
              </a:rPr>
              <a:t>Practice!</a:t>
            </a:r>
            <a:endParaRPr lang="zh-HK" altLang="en-US" b="1" dirty="0">
              <a:solidFill>
                <a:srgbClr val="FF0000"/>
              </a:solidFill>
            </a:endParaRPr>
          </a:p>
        </p:txBody>
      </p:sp>
      <p:sp>
        <p:nvSpPr>
          <p:cNvPr id="5" name="乘號 4"/>
          <p:cNvSpPr/>
          <p:nvPr/>
        </p:nvSpPr>
        <p:spPr>
          <a:xfrm>
            <a:off x="4056811" y="4849936"/>
            <a:ext cx="504056" cy="576064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6" name="弧形箭號 (上彎) 5"/>
          <p:cNvSpPr/>
          <p:nvPr/>
        </p:nvSpPr>
        <p:spPr>
          <a:xfrm rot="10511648">
            <a:off x="2574381" y="4541539"/>
            <a:ext cx="1131498" cy="49161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tx1"/>
              </a:solidFill>
            </a:endParaRPr>
          </a:p>
        </p:txBody>
      </p:sp>
      <p:cxnSp>
        <p:nvCxnSpPr>
          <p:cNvPr id="7" name="直線單箭頭接點 6"/>
          <p:cNvCxnSpPr/>
          <p:nvPr/>
        </p:nvCxnSpPr>
        <p:spPr>
          <a:xfrm flipH="1" flipV="1">
            <a:off x="1259632" y="4293097"/>
            <a:ext cx="2464852" cy="7865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>
            <a:off x="1043608" y="4221089"/>
            <a:ext cx="28803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http://cdn.toonvectors.com/images/35/19233/toonvectors-19233-46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2204864"/>
            <a:ext cx="2411760" cy="241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2F80-1F83-4A13-A98B-D3CC1433BCBC}" type="slidenum">
              <a:rPr lang="zh-HK" altLang="en-US" smtClean="0"/>
              <a:t>25</a:t>
            </a:fld>
            <a:endParaRPr lang="zh-HK" altLang="en-US"/>
          </a:p>
        </p:txBody>
      </p:sp>
      <p:sp>
        <p:nvSpPr>
          <p:cNvPr id="9" name="Rectangle 8"/>
          <p:cNvSpPr/>
          <p:nvPr/>
        </p:nvSpPr>
        <p:spPr>
          <a:xfrm>
            <a:off x="1907704" y="5013176"/>
            <a:ext cx="1440160" cy="4128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5293440" y="2657624"/>
            <a:ext cx="922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rgbClr val="0070C0"/>
                </a:solidFill>
              </a:rPr>
              <a:t>coach</a:t>
            </a:r>
            <a:endParaRPr lang="zh-TW" alt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17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  <p:bldP spid="9" grpId="0" animBg="1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HK" dirty="0"/>
              <a:t>Combine the two sentences </a:t>
            </a:r>
            <a:r>
              <a:rPr lang="en-US" altLang="zh-HK" dirty="0" smtClean="0"/>
              <a:t>with a </a:t>
            </a:r>
            <a:r>
              <a:rPr lang="en-US" altLang="zh-HK" dirty="0"/>
              <a:t>relative </a:t>
            </a:r>
            <a:r>
              <a:rPr lang="en-US" altLang="zh-HK" dirty="0" smtClean="0"/>
              <a:t>pronoun.</a:t>
            </a:r>
          </a:p>
          <a:p>
            <a:pPr marL="0" indent="0">
              <a:buNone/>
            </a:pPr>
            <a:endParaRPr lang="en-US" altLang="zh-HK" dirty="0" smtClean="0"/>
          </a:p>
          <a:p>
            <a:pPr marL="0" indent="0">
              <a:buNone/>
            </a:pPr>
            <a:r>
              <a:rPr lang="en-US" altLang="zh-HK" sz="2800" dirty="0" smtClean="0"/>
              <a:t>5.  She is a nice person.</a:t>
            </a:r>
          </a:p>
          <a:p>
            <a:pPr marL="0" indent="0">
              <a:buNone/>
            </a:pPr>
            <a:r>
              <a:rPr lang="en-US" altLang="zh-HK" sz="2800" dirty="0" smtClean="0"/>
              <a:t>She takes care of sick children.</a:t>
            </a:r>
          </a:p>
          <a:p>
            <a:pPr marL="0" indent="0">
              <a:buNone/>
            </a:pPr>
            <a:endParaRPr lang="en-US" altLang="zh-HK" dirty="0" smtClean="0"/>
          </a:p>
          <a:p>
            <a:pPr marL="0" indent="0">
              <a:buNone/>
            </a:pPr>
            <a:r>
              <a:rPr lang="en-US" altLang="zh-CN" sz="2800" dirty="0" smtClean="0"/>
              <a:t>She is a nice person </a:t>
            </a:r>
            <a:r>
              <a:rPr lang="en-US" altLang="zh-HK" sz="2800" dirty="0" smtClean="0">
                <a:solidFill>
                  <a:srgbClr val="00B050"/>
                </a:solidFill>
              </a:rPr>
              <a:t>who she takes care of sick children. </a:t>
            </a:r>
            <a:endParaRPr lang="en-US" altLang="zh-HK" sz="2800" dirty="0"/>
          </a:p>
          <a:p>
            <a:pPr marL="0" indent="0">
              <a:buNone/>
            </a:pPr>
            <a:endParaRPr lang="en-US" altLang="zh-HK" dirty="0"/>
          </a:p>
          <a:p>
            <a:pPr marL="0" indent="0">
              <a:buNone/>
            </a:pPr>
            <a:endParaRPr lang="en-US" altLang="zh-HK" dirty="0"/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altLang="zh-HK" b="1" dirty="0" smtClean="0">
                <a:solidFill>
                  <a:srgbClr val="FF0000"/>
                </a:solidFill>
              </a:rPr>
              <a:t>Practice!</a:t>
            </a:r>
            <a:endParaRPr lang="zh-HK" altLang="en-US" b="1" dirty="0">
              <a:solidFill>
                <a:srgbClr val="FF0000"/>
              </a:solidFill>
            </a:endParaRPr>
          </a:p>
        </p:txBody>
      </p:sp>
      <p:sp>
        <p:nvSpPr>
          <p:cNvPr id="5" name="乘號 4"/>
          <p:cNvSpPr/>
          <p:nvPr/>
        </p:nvSpPr>
        <p:spPr>
          <a:xfrm>
            <a:off x="4139952" y="4797152"/>
            <a:ext cx="504056" cy="576064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6" name="弧形箭號 (上彎) 5"/>
          <p:cNvSpPr/>
          <p:nvPr/>
        </p:nvSpPr>
        <p:spPr>
          <a:xfrm rot="10511648">
            <a:off x="2718396" y="4581679"/>
            <a:ext cx="1131498" cy="49161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tx1"/>
              </a:solidFill>
            </a:endParaRPr>
          </a:p>
        </p:txBody>
      </p:sp>
      <p:cxnSp>
        <p:nvCxnSpPr>
          <p:cNvPr id="7" name="直線單箭頭接點 6"/>
          <p:cNvCxnSpPr>
            <a:stCxn id="6" idx="2"/>
          </p:cNvCxnSpPr>
          <p:nvPr/>
        </p:nvCxnSpPr>
        <p:spPr>
          <a:xfrm flipH="1" flipV="1">
            <a:off x="683568" y="4293097"/>
            <a:ext cx="3123695" cy="73708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>
            <a:off x="539552" y="4221089"/>
            <a:ext cx="50405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http://www.modernmom.com/wp-content/uploads/2014/08/kid_healthy_d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5837" y="2311764"/>
            <a:ext cx="3053774" cy="15299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2F80-1F83-4A13-A98B-D3CC1433BCBC}" type="slidenum">
              <a:rPr lang="zh-HK" altLang="en-US" smtClean="0"/>
              <a:t>26</a:t>
            </a:fld>
            <a:endParaRPr lang="zh-HK" altLang="en-US"/>
          </a:p>
        </p:txBody>
      </p:sp>
      <p:sp>
        <p:nvSpPr>
          <p:cNvPr id="9" name="Rectangle 8"/>
          <p:cNvSpPr/>
          <p:nvPr/>
        </p:nvSpPr>
        <p:spPr>
          <a:xfrm>
            <a:off x="1403648" y="4827487"/>
            <a:ext cx="2016224" cy="5457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3563888" y="2619522"/>
            <a:ext cx="1935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rgbClr val="0070C0"/>
                </a:solidFill>
              </a:rPr>
              <a:t>School doctor</a:t>
            </a:r>
            <a:endParaRPr lang="zh-TW" alt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07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  <p:bldP spid="9" grpId="0" animBg="1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HK" dirty="0"/>
              <a:t>Combine the two sentences with </a:t>
            </a:r>
            <a:r>
              <a:rPr lang="en-US" altLang="zh-HK" dirty="0" smtClean="0"/>
              <a:t>a relative pronoun.</a:t>
            </a:r>
          </a:p>
          <a:p>
            <a:pPr marL="0" indent="0">
              <a:buNone/>
            </a:pPr>
            <a:endParaRPr lang="en-US" altLang="zh-HK" dirty="0" smtClean="0"/>
          </a:p>
          <a:p>
            <a:pPr marL="0" indent="0">
              <a:buNone/>
            </a:pPr>
            <a:r>
              <a:rPr lang="en-US" altLang="zh-HK" sz="2800" dirty="0" smtClean="0"/>
              <a:t>6.  He is a person.</a:t>
            </a:r>
          </a:p>
          <a:p>
            <a:pPr marL="0" indent="0">
              <a:buNone/>
            </a:pPr>
            <a:r>
              <a:rPr lang="en-US" altLang="zh-HK" sz="2800" dirty="0" smtClean="0"/>
              <a:t>He drives the school bus every day.</a:t>
            </a:r>
          </a:p>
          <a:p>
            <a:pPr marL="0" indent="0">
              <a:buNone/>
            </a:pPr>
            <a:endParaRPr lang="en-US" altLang="zh-HK" dirty="0" smtClean="0"/>
          </a:p>
          <a:p>
            <a:pPr marL="0" indent="0">
              <a:buNone/>
            </a:pPr>
            <a:r>
              <a:rPr lang="en-US" altLang="zh-CN" sz="2800" dirty="0" smtClean="0"/>
              <a:t>He is a person </a:t>
            </a:r>
            <a:r>
              <a:rPr lang="en-US" altLang="zh-HK" sz="2800" dirty="0" smtClean="0">
                <a:solidFill>
                  <a:srgbClr val="00B050"/>
                </a:solidFill>
              </a:rPr>
              <a:t>who he drives the school bus every day. </a:t>
            </a:r>
            <a:endParaRPr lang="en-US" altLang="zh-HK" sz="2800" dirty="0"/>
          </a:p>
          <a:p>
            <a:pPr marL="0" indent="0">
              <a:buNone/>
            </a:pPr>
            <a:endParaRPr lang="en-US" altLang="zh-HK" dirty="0"/>
          </a:p>
          <a:p>
            <a:pPr marL="0" indent="0">
              <a:buNone/>
            </a:pPr>
            <a:endParaRPr lang="en-US" altLang="zh-HK" dirty="0"/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altLang="zh-HK" b="1" dirty="0" smtClean="0">
                <a:solidFill>
                  <a:srgbClr val="FF0000"/>
                </a:solidFill>
              </a:rPr>
              <a:t>Practice!</a:t>
            </a:r>
            <a:endParaRPr lang="zh-HK" altLang="en-US" b="1" dirty="0">
              <a:solidFill>
                <a:srgbClr val="FF0000"/>
              </a:solidFill>
            </a:endParaRPr>
          </a:p>
        </p:txBody>
      </p:sp>
      <p:sp>
        <p:nvSpPr>
          <p:cNvPr id="5" name="乘號 4"/>
          <p:cNvSpPr/>
          <p:nvPr/>
        </p:nvSpPr>
        <p:spPr>
          <a:xfrm>
            <a:off x="3324123" y="4831799"/>
            <a:ext cx="504056" cy="576064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6" name="弧形箭號 (上彎) 5"/>
          <p:cNvSpPr/>
          <p:nvPr/>
        </p:nvSpPr>
        <p:spPr>
          <a:xfrm rot="10511648">
            <a:off x="1854300" y="4627661"/>
            <a:ext cx="1131498" cy="49161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tx1"/>
              </a:solidFill>
            </a:endParaRPr>
          </a:p>
        </p:txBody>
      </p:sp>
      <p:cxnSp>
        <p:nvCxnSpPr>
          <p:cNvPr id="7" name="直線單箭頭接點 6"/>
          <p:cNvCxnSpPr>
            <a:stCxn id="6" idx="2"/>
          </p:cNvCxnSpPr>
          <p:nvPr/>
        </p:nvCxnSpPr>
        <p:spPr>
          <a:xfrm flipH="1" flipV="1">
            <a:off x="755576" y="4339079"/>
            <a:ext cx="2187591" cy="73708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>
            <a:off x="539552" y="4221089"/>
            <a:ext cx="50405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http://drewseslfluencylessons.com/images/1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2708920"/>
            <a:ext cx="216024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2F80-1F83-4A13-A98B-D3CC1433BCBC}" type="slidenum">
              <a:rPr lang="zh-HK" altLang="en-US" smtClean="0"/>
              <a:t>27</a:t>
            </a:fld>
            <a:endParaRPr lang="zh-HK" altLang="en-US"/>
          </a:p>
        </p:txBody>
      </p:sp>
      <p:sp>
        <p:nvSpPr>
          <p:cNvPr id="9" name="Rectangle 8"/>
          <p:cNvSpPr/>
          <p:nvPr/>
        </p:nvSpPr>
        <p:spPr>
          <a:xfrm>
            <a:off x="1331640" y="4873469"/>
            <a:ext cx="1296144" cy="5343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4211960" y="2708920"/>
            <a:ext cx="94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rgbClr val="0070C0"/>
                </a:solidFill>
              </a:rPr>
              <a:t>driver</a:t>
            </a:r>
            <a:endParaRPr lang="zh-TW" alt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0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  <p:bldP spid="9" grpId="0" animBg="1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b="1" dirty="0" smtClean="0">
                <a:latin typeface="Curlz MT" panose="04040404050702020202" pitchFamily="82" charset="0"/>
              </a:rPr>
              <a:t>Guessing game– Big TV</a:t>
            </a:r>
            <a:endParaRPr lang="zh-HK" altLang="en-US" b="1" dirty="0">
              <a:latin typeface="Curlz MT" panose="04040404050702020202" pitchFamily="82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51920" y="5517232"/>
            <a:ext cx="1800200" cy="7529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HK" dirty="0" smtClean="0"/>
              <a:t>Beckham</a:t>
            </a:r>
            <a:endParaRPr lang="zh-HK" altLang="en-US" dirty="0"/>
          </a:p>
        </p:txBody>
      </p:sp>
      <p:pic>
        <p:nvPicPr>
          <p:cNvPr id="2050" name="Picture 2" descr="http://images.indianexpress.com/2015/02/david_beckham-75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2004758"/>
            <a:ext cx="5654824" cy="31399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2F80-1F83-4A13-A98B-D3CC1433BCBC}" type="slidenum">
              <a:rPr lang="zh-HK" altLang="en-US" smtClean="0"/>
              <a:t>28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5232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b="1" dirty="0" smtClean="0">
                <a:latin typeface="Curlz MT" panose="04040404050702020202" pitchFamily="82" charset="0"/>
              </a:rPr>
              <a:t>Guessing game– Big TV</a:t>
            </a:r>
            <a:endParaRPr lang="zh-HK" altLang="en-US" b="1" dirty="0">
              <a:latin typeface="Curlz MT" panose="04040404050702020202" pitchFamily="82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131840" y="5157192"/>
            <a:ext cx="2304256" cy="7529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HK" dirty="0" smtClean="0"/>
              <a:t>flying carpet</a:t>
            </a:r>
            <a:endParaRPr lang="zh-HK" altLang="en-US" dirty="0"/>
          </a:p>
        </p:txBody>
      </p:sp>
      <p:pic>
        <p:nvPicPr>
          <p:cNvPr id="1028" name="Picture 4" descr="http://content.52pk.com/files/allimg/071102/1745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1772816"/>
            <a:ext cx="4286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2F80-1F83-4A13-A98B-D3CC1433BCBC}" type="slidenum">
              <a:rPr lang="zh-HK" altLang="en-US" smtClean="0"/>
              <a:t>29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9111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0714993"/>
              </p:ext>
            </p:extLst>
          </p:nvPr>
        </p:nvGraphicFramePr>
        <p:xfrm>
          <a:off x="5508104" y="764704"/>
          <a:ext cx="4114800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HK" sz="2800" b="0" dirty="0" smtClean="0">
                          <a:solidFill>
                            <a:schemeClr val="tx1"/>
                          </a:solidFill>
                        </a:rPr>
                        <a:t>the principal</a:t>
                      </a:r>
                      <a:endParaRPr lang="zh-HK" alt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HK" sz="2800" b="0" dirty="0" smtClean="0">
                          <a:solidFill>
                            <a:schemeClr val="tx1"/>
                          </a:solidFill>
                        </a:rPr>
                        <a:t>teacher</a:t>
                      </a:r>
                      <a:endParaRPr lang="zh-HK" alt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HK" sz="2800" b="0" dirty="0" smtClean="0">
                          <a:solidFill>
                            <a:schemeClr val="tx1"/>
                          </a:solidFill>
                        </a:rPr>
                        <a:t>football</a:t>
                      </a:r>
                      <a:r>
                        <a:rPr lang="en-US" altLang="zh-HK" sz="2800" b="0" baseline="0" dirty="0" smtClean="0">
                          <a:solidFill>
                            <a:schemeClr val="tx1"/>
                          </a:solidFill>
                        </a:rPr>
                        <a:t> coach</a:t>
                      </a:r>
                      <a:endParaRPr lang="zh-HK" alt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HK" sz="2800" b="0" dirty="0" smtClean="0">
                          <a:solidFill>
                            <a:schemeClr val="tx1"/>
                          </a:solidFill>
                        </a:rPr>
                        <a:t>janitor</a:t>
                      </a:r>
                      <a:endParaRPr lang="zh-HK" alt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HK" sz="2800" b="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zh-HK" alt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HK" alt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HK" alt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074" name="Picture 2" descr="http://images.clipartpanda.com/principal-clipart-di77ex4i9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3259407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unioncolonyschools.org/site/wp-content/uploads/2013/01/Teacher-at-boar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501008"/>
            <a:ext cx="297303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www.kids-play-soccer.com/images/coachingyouthsoccer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0359" y="3789040"/>
            <a:ext cx="3224436" cy="2188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xpmath.com/careers/images/janitor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2852936"/>
            <a:ext cx="1905000" cy="343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2F80-1F83-4A13-A98B-D3CC1433BCBC}" type="slidenum">
              <a:rPr lang="zh-HK" altLang="en-US" smtClean="0"/>
              <a:t>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0701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b="1" dirty="0" smtClean="0">
                <a:latin typeface="Curlz MT" panose="04040404050702020202" pitchFamily="82" charset="0"/>
              </a:rPr>
              <a:t>Guessing game– Big TV</a:t>
            </a:r>
            <a:endParaRPr lang="zh-HK" altLang="en-US" b="1" dirty="0">
              <a:latin typeface="Curlz MT" panose="04040404050702020202" pitchFamily="82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131840" y="5157192"/>
            <a:ext cx="2304256" cy="7529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HK" dirty="0" smtClean="0"/>
              <a:t>escalator</a:t>
            </a:r>
            <a:endParaRPr lang="zh-HK" altLang="en-US" dirty="0"/>
          </a:p>
        </p:txBody>
      </p:sp>
      <p:pic>
        <p:nvPicPr>
          <p:cNvPr id="4098" name="Picture 2" descr="http://www.briansolis.com/wp-content/uploads/2008/05/escalato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1556792"/>
            <a:ext cx="3538766" cy="353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2F80-1F83-4A13-A98B-D3CC1433BCBC}" type="slidenum">
              <a:rPr lang="zh-HK" altLang="en-US" smtClean="0"/>
              <a:t>30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2450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b="1" dirty="0" smtClean="0">
                <a:latin typeface="Curlz MT" panose="04040404050702020202" pitchFamily="82" charset="0"/>
              </a:rPr>
              <a:t>Guessing game– Big TV</a:t>
            </a:r>
            <a:endParaRPr lang="zh-HK" altLang="en-US" b="1" dirty="0">
              <a:latin typeface="Curlz MT" panose="04040404050702020202" pitchFamily="82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131840" y="5157192"/>
            <a:ext cx="3312368" cy="9361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HK" dirty="0" smtClean="0"/>
              <a:t>Magic school bus</a:t>
            </a:r>
            <a:endParaRPr lang="zh-HK" altLang="en-US" dirty="0"/>
          </a:p>
        </p:txBody>
      </p:sp>
      <p:pic>
        <p:nvPicPr>
          <p:cNvPr id="6146" name="Picture 2" descr="http://www.bellinghamlibrary.org/home/wp-content/uploads/2013/11/Magic-school-b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1484784"/>
            <a:ext cx="4105275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2F80-1F83-4A13-A98B-D3CC1433BCBC}" type="slidenum">
              <a:rPr lang="zh-HK" altLang="en-US" smtClean="0"/>
              <a:t>31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7714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 dirty="0"/>
          </a:p>
        </p:txBody>
      </p:sp>
      <p:pic>
        <p:nvPicPr>
          <p:cNvPr id="8194" name="Picture 2" descr="http://i.huffpost.com/gen/1994890/images/n-MAGICIAN-large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2492896"/>
            <a:ext cx="5429250" cy="22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457200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HK" b="1" dirty="0" smtClean="0">
                <a:latin typeface="Curlz MT" panose="04040404050702020202" pitchFamily="82" charset="0"/>
              </a:rPr>
              <a:t>Guessing game– Big TV</a:t>
            </a:r>
            <a:endParaRPr lang="zh-HK" altLang="en-US" b="1" dirty="0">
              <a:latin typeface="Curlz MT" panose="04040404050702020202" pitchFamily="82" charset="0"/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3131840" y="5143202"/>
            <a:ext cx="2304256" cy="752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zh-HK" dirty="0" smtClean="0"/>
              <a:t>magician</a:t>
            </a:r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2F80-1F83-4A13-A98B-D3CC1433BCBC}" type="slidenum">
              <a:rPr lang="zh-HK" altLang="en-US" smtClean="0"/>
              <a:t>32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6151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b="1" dirty="0" smtClean="0">
                <a:latin typeface="Curlz MT" panose="04040404050702020202" pitchFamily="82" charset="0"/>
              </a:rPr>
              <a:t>Guessing game– Big TV</a:t>
            </a:r>
            <a:endParaRPr lang="zh-HK" altLang="en-US" b="1" dirty="0">
              <a:latin typeface="Curlz MT" panose="04040404050702020202" pitchFamily="82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131840" y="5157192"/>
            <a:ext cx="2592288" cy="752947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altLang="zh-HK" dirty="0" smtClean="0"/>
              <a:t>Cooking lesson</a:t>
            </a:r>
            <a:endParaRPr lang="zh-HK" altLang="en-US" dirty="0"/>
          </a:p>
        </p:txBody>
      </p:sp>
      <p:pic>
        <p:nvPicPr>
          <p:cNvPr id="5" name="Picture 2" descr="http://www.southwalesargus.co.uk/resources/images/2894844/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2028974"/>
            <a:ext cx="4041992" cy="2689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2F80-1F83-4A13-A98B-D3CC1433BCBC}" type="slidenum">
              <a:rPr lang="zh-HK" altLang="en-US" smtClean="0"/>
              <a:t>33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5510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bg1"/>
                </a:solidFill>
              </a:rPr>
              <a:t>The School Open Day 2015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872808" cy="1752600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dirty="0" smtClean="0">
                <a:solidFill>
                  <a:schemeClr val="bg1"/>
                </a:solidFill>
              </a:rPr>
              <a:t>You are being trained to be a student ambassador who can provide parents and guests with information about our school in the campus tour. </a:t>
            </a:r>
            <a:endParaRPr lang="zh-TW" altLang="en-US" dirty="0">
              <a:solidFill>
                <a:schemeClr val="bg1"/>
              </a:solidFill>
            </a:endParaRPr>
          </a:p>
        </p:txBody>
      </p:sp>
      <p:pic>
        <p:nvPicPr>
          <p:cNvPr id="6146" name="Picture 2" descr="http://activerain.trulia.com/image_store/uploads/agents/buyeragentcsmith/files/SchoolBu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332656"/>
            <a:ext cx="2081057" cy="2179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2F80-1F83-4A13-A98B-D3CC1433BCBC}" type="slidenum">
              <a:rPr lang="zh-HK" altLang="en-US" smtClean="0"/>
              <a:t>34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8251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2348880"/>
            <a:ext cx="8640960" cy="1143000"/>
          </a:xfrm>
        </p:spPr>
        <p:txBody>
          <a:bodyPr>
            <a:noAutofit/>
          </a:bodyPr>
          <a:lstStyle/>
          <a:p>
            <a:r>
              <a:rPr lang="en-US" altLang="zh-TW" dirty="0" smtClean="0">
                <a:solidFill>
                  <a:schemeClr val="bg1"/>
                </a:solidFill>
              </a:rPr>
              <a:t>What the Student Ambassadors said in the past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2F80-1F83-4A13-A98B-D3CC1433BCBC}" type="slidenum">
              <a:rPr lang="zh-HK" altLang="en-US" smtClean="0"/>
              <a:t>35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6115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50" name="Picture 2" descr="https://encrypted-tbn2.gstatic.com/images?q=tbn:ANd9GcQCsSUI98jF7o2ex8isu5lacEOwUP0Nc0HSyj-rrIw9r60Lahr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618" y="1052736"/>
            <a:ext cx="176212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圖說文字 3"/>
          <p:cNvSpPr/>
          <p:nvPr/>
        </p:nvSpPr>
        <p:spPr>
          <a:xfrm>
            <a:off x="1705398" y="188640"/>
            <a:ext cx="7187082" cy="6048672"/>
          </a:xfrm>
          <a:prstGeom prst="wedgeRectCallout">
            <a:avLst>
              <a:gd name="adj1" fmla="val -52988"/>
              <a:gd name="adj2" fmla="val -1986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sz="2800" dirty="0"/>
              <a:t>Room 105 is </a:t>
            </a:r>
            <a:r>
              <a:rPr lang="en-US" altLang="zh-TW" sz="2800" dirty="0" smtClean="0"/>
              <a:t>the </a:t>
            </a:r>
            <a:r>
              <a:rPr lang="en-US" altLang="zh-TW" sz="2800" dirty="0"/>
              <a:t>S</a:t>
            </a:r>
            <a:r>
              <a:rPr lang="en-US" altLang="zh-TW" sz="2800" dirty="0" smtClean="0"/>
              <a:t>taff Room. Teachers </a:t>
            </a:r>
            <a:r>
              <a:rPr lang="en-US" altLang="zh-TW" sz="2800" dirty="0"/>
              <a:t>mark our exam papers in the </a:t>
            </a:r>
            <a:r>
              <a:rPr lang="en-US" altLang="zh-TW" sz="2800" dirty="0" smtClean="0"/>
              <a:t>Staff </a:t>
            </a:r>
            <a:r>
              <a:rPr lang="en-US" altLang="zh-TW" sz="2800" dirty="0"/>
              <a:t>R</a:t>
            </a:r>
            <a:r>
              <a:rPr lang="en-US" altLang="zh-TW" sz="2800" dirty="0" smtClean="0"/>
              <a:t>oom</a:t>
            </a:r>
            <a:r>
              <a:rPr lang="en-US" altLang="zh-TW" sz="2800" dirty="0"/>
              <a:t>. </a:t>
            </a:r>
            <a:endParaRPr lang="zh-TW" altLang="zh-TW" sz="2800" dirty="0"/>
          </a:p>
          <a:p>
            <a:endParaRPr lang="zh-TW" altLang="zh-TW" sz="2800" dirty="0"/>
          </a:p>
          <a:p>
            <a:r>
              <a:rPr lang="en-US" altLang="zh-TW" sz="2800" dirty="0"/>
              <a:t>Room 205 is </a:t>
            </a:r>
            <a:r>
              <a:rPr lang="en-US" altLang="zh-TW" sz="2800" dirty="0" smtClean="0"/>
              <a:t>the Student </a:t>
            </a:r>
            <a:r>
              <a:rPr lang="en-US" altLang="zh-TW" sz="2800" dirty="0"/>
              <a:t>A</a:t>
            </a:r>
            <a:r>
              <a:rPr lang="en-US" altLang="zh-TW" sz="2800" dirty="0" smtClean="0"/>
              <a:t>ctivity </a:t>
            </a:r>
            <a:r>
              <a:rPr lang="en-US" altLang="zh-TW" sz="2800" dirty="0"/>
              <a:t>C</a:t>
            </a:r>
            <a:r>
              <a:rPr lang="en-US" altLang="zh-TW" sz="2800" dirty="0" smtClean="0"/>
              <a:t>enter</a:t>
            </a:r>
            <a:r>
              <a:rPr lang="en-US" altLang="zh-TW" sz="2800" dirty="0"/>
              <a:t>. Dance </a:t>
            </a:r>
            <a:r>
              <a:rPr lang="en-US" altLang="zh-TW" sz="2800" dirty="0" smtClean="0"/>
              <a:t>club members have </a:t>
            </a:r>
            <a:r>
              <a:rPr lang="en-US" altLang="zh-TW" sz="2800" dirty="0"/>
              <a:t>their Jazz class in the </a:t>
            </a:r>
            <a:r>
              <a:rPr lang="en-US" altLang="zh-TW" sz="2800" dirty="0" smtClean="0"/>
              <a:t>Student </a:t>
            </a:r>
            <a:r>
              <a:rPr lang="en-US" altLang="zh-TW" sz="2800" dirty="0"/>
              <a:t>A</a:t>
            </a:r>
            <a:r>
              <a:rPr lang="en-US" altLang="zh-TW" sz="2800" dirty="0" smtClean="0"/>
              <a:t>ctivity </a:t>
            </a:r>
            <a:r>
              <a:rPr lang="en-US" altLang="zh-TW" sz="2800" dirty="0"/>
              <a:t>C</a:t>
            </a:r>
            <a:r>
              <a:rPr lang="en-US" altLang="zh-TW" sz="2800" dirty="0" smtClean="0"/>
              <a:t>enter.</a:t>
            </a:r>
          </a:p>
          <a:p>
            <a:endParaRPr lang="zh-TW" altLang="zh-TW" sz="2800" dirty="0"/>
          </a:p>
          <a:p>
            <a:r>
              <a:rPr lang="en-US" altLang="zh-TW" sz="2800" dirty="0"/>
              <a:t>Room 308 is </a:t>
            </a:r>
            <a:r>
              <a:rPr lang="en-US" altLang="zh-TW" sz="2800" dirty="0" smtClean="0"/>
              <a:t>the </a:t>
            </a:r>
            <a:r>
              <a:rPr lang="en-US" altLang="zh-TW" sz="2800" dirty="0"/>
              <a:t>M</a:t>
            </a:r>
            <a:r>
              <a:rPr lang="en-US" altLang="zh-TW" sz="2800" dirty="0" smtClean="0"/>
              <a:t>ulti-media </a:t>
            </a:r>
            <a:r>
              <a:rPr lang="en-US" altLang="zh-TW" sz="2800" dirty="0"/>
              <a:t>L</a:t>
            </a:r>
            <a:r>
              <a:rPr lang="en-US" altLang="zh-TW" sz="2800" dirty="0" smtClean="0"/>
              <a:t>earning </a:t>
            </a:r>
            <a:r>
              <a:rPr lang="en-US" altLang="zh-TW" sz="2800" dirty="0"/>
              <a:t>C</a:t>
            </a:r>
            <a:r>
              <a:rPr lang="en-US" altLang="zh-TW" sz="2800" dirty="0" smtClean="0"/>
              <a:t>enter</a:t>
            </a:r>
            <a:r>
              <a:rPr lang="en-US" altLang="zh-TW" sz="2800" dirty="0"/>
              <a:t>. Students watch movies together in the MMLC after school.</a:t>
            </a:r>
            <a:endParaRPr lang="zh-TW" altLang="zh-TW" sz="2800" dirty="0"/>
          </a:p>
        </p:txBody>
      </p:sp>
      <p:sp>
        <p:nvSpPr>
          <p:cNvPr id="8" name="矩形 7"/>
          <p:cNvSpPr/>
          <p:nvPr/>
        </p:nvSpPr>
        <p:spPr>
          <a:xfrm>
            <a:off x="123007" y="372300"/>
            <a:ext cx="1613734" cy="6480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b="1" dirty="0" smtClean="0"/>
              <a:t>Student A</a:t>
            </a:r>
            <a:endParaRPr lang="zh-TW" alt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2F80-1F83-4A13-A98B-D3CC1433BCBC}" type="slidenum">
              <a:rPr lang="zh-HK" altLang="en-US" smtClean="0"/>
              <a:t>36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3317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Picture 6" descr="https://encrypted-tbn0.gstatic.com/images?q=tbn:ANd9GcTmiklMsTAsr1G8ynYMk7eONLnXrTzpmgT42YgTunsJ8S0Bx7ApmQ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585"/>
          <a:stretch>
            <a:fillRect/>
          </a:stretch>
        </p:blipFill>
        <p:spPr bwMode="auto">
          <a:xfrm>
            <a:off x="7524328" y="260648"/>
            <a:ext cx="1397962" cy="2939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179512" y="260648"/>
            <a:ext cx="6552728" cy="5688632"/>
          </a:xfrm>
          <a:prstGeom prst="wedgeRectCallout">
            <a:avLst>
              <a:gd name="adj1" fmla="val 67315"/>
              <a:gd name="adj2" fmla="val -3732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marL="0" indent="0">
              <a:buNone/>
            </a:pPr>
            <a:r>
              <a:rPr lang="en-US" altLang="zh-TW" sz="2800" dirty="0">
                <a:solidFill>
                  <a:schemeClr val="tx1"/>
                </a:solidFill>
              </a:rPr>
              <a:t>Room 105 is </a:t>
            </a:r>
            <a:r>
              <a:rPr lang="en-US" altLang="zh-TW" sz="2800" dirty="0" smtClean="0">
                <a:solidFill>
                  <a:schemeClr val="tx1"/>
                </a:solidFill>
              </a:rPr>
              <a:t>the </a:t>
            </a:r>
            <a:r>
              <a:rPr lang="en-US" altLang="zh-TW" sz="2800" dirty="0">
                <a:solidFill>
                  <a:schemeClr val="tx1"/>
                </a:solidFill>
              </a:rPr>
              <a:t>S</a:t>
            </a:r>
            <a:r>
              <a:rPr lang="en-US" altLang="zh-TW" sz="2800" dirty="0" smtClean="0">
                <a:solidFill>
                  <a:schemeClr val="tx1"/>
                </a:solidFill>
              </a:rPr>
              <a:t>taff </a:t>
            </a:r>
            <a:r>
              <a:rPr lang="en-US" altLang="zh-TW" sz="2800" dirty="0">
                <a:solidFill>
                  <a:schemeClr val="tx1"/>
                </a:solidFill>
              </a:rPr>
              <a:t>R</a:t>
            </a:r>
            <a:r>
              <a:rPr lang="en-US" altLang="zh-TW" sz="2800" dirty="0" smtClean="0">
                <a:solidFill>
                  <a:schemeClr val="tx1"/>
                </a:solidFill>
              </a:rPr>
              <a:t>oom </a:t>
            </a:r>
            <a:r>
              <a:rPr lang="en-US" altLang="zh-TW" sz="2800" dirty="0">
                <a:solidFill>
                  <a:schemeClr val="tx1"/>
                </a:solidFill>
              </a:rPr>
              <a:t>where teachers mark our exam papers</a:t>
            </a:r>
            <a:r>
              <a:rPr lang="en-US" altLang="zh-TW" sz="28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zh-TW" altLang="zh-TW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zh-TW" sz="2800" dirty="0" smtClean="0">
                <a:solidFill>
                  <a:schemeClr val="tx1"/>
                </a:solidFill>
              </a:rPr>
              <a:t>Room </a:t>
            </a:r>
            <a:r>
              <a:rPr lang="en-US" altLang="zh-TW" sz="2800" dirty="0">
                <a:solidFill>
                  <a:schemeClr val="tx1"/>
                </a:solidFill>
              </a:rPr>
              <a:t>205 is </a:t>
            </a:r>
            <a:r>
              <a:rPr lang="en-US" altLang="zh-TW" sz="2800" dirty="0" smtClean="0">
                <a:solidFill>
                  <a:schemeClr val="tx1"/>
                </a:solidFill>
              </a:rPr>
              <a:t>the </a:t>
            </a:r>
            <a:r>
              <a:rPr lang="en-US" altLang="zh-TW" sz="2800" dirty="0">
                <a:solidFill>
                  <a:schemeClr val="tx1"/>
                </a:solidFill>
              </a:rPr>
              <a:t>S</a:t>
            </a:r>
            <a:r>
              <a:rPr lang="en-US" altLang="zh-TW" sz="2800" dirty="0" smtClean="0">
                <a:solidFill>
                  <a:schemeClr val="tx1"/>
                </a:solidFill>
              </a:rPr>
              <a:t>tudent </a:t>
            </a:r>
            <a:r>
              <a:rPr lang="en-US" altLang="zh-TW" sz="2800" dirty="0">
                <a:solidFill>
                  <a:schemeClr val="tx1"/>
                </a:solidFill>
              </a:rPr>
              <a:t>A</a:t>
            </a:r>
            <a:r>
              <a:rPr lang="en-US" altLang="zh-TW" sz="2800" dirty="0" smtClean="0">
                <a:solidFill>
                  <a:schemeClr val="tx1"/>
                </a:solidFill>
              </a:rPr>
              <a:t>ctivity </a:t>
            </a:r>
            <a:r>
              <a:rPr lang="en-US" altLang="zh-TW" sz="2800" dirty="0">
                <a:solidFill>
                  <a:schemeClr val="tx1"/>
                </a:solidFill>
              </a:rPr>
              <a:t>C</a:t>
            </a:r>
            <a:r>
              <a:rPr lang="en-US" altLang="zh-TW" sz="2800" dirty="0" smtClean="0">
                <a:solidFill>
                  <a:schemeClr val="tx1"/>
                </a:solidFill>
              </a:rPr>
              <a:t>enter where Dance </a:t>
            </a:r>
            <a:r>
              <a:rPr lang="en-US" altLang="zh-TW" sz="2800" dirty="0">
                <a:solidFill>
                  <a:schemeClr val="tx1"/>
                </a:solidFill>
              </a:rPr>
              <a:t>C</a:t>
            </a:r>
            <a:r>
              <a:rPr lang="en-US" altLang="zh-TW" sz="2800" dirty="0" smtClean="0">
                <a:solidFill>
                  <a:schemeClr val="tx1"/>
                </a:solidFill>
              </a:rPr>
              <a:t>lub members have </a:t>
            </a:r>
            <a:r>
              <a:rPr lang="en-US" altLang="zh-TW" sz="2800" dirty="0">
                <a:solidFill>
                  <a:schemeClr val="tx1"/>
                </a:solidFill>
              </a:rPr>
              <a:t>their Jazz class</a:t>
            </a:r>
            <a:r>
              <a:rPr lang="en-US" altLang="zh-TW" sz="28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zh-TW" altLang="zh-TW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zh-TW" sz="2800" dirty="0">
                <a:solidFill>
                  <a:schemeClr val="tx1"/>
                </a:solidFill>
              </a:rPr>
              <a:t>Room 308 is </a:t>
            </a:r>
            <a:r>
              <a:rPr lang="en-US" altLang="zh-TW" sz="2800" dirty="0" smtClean="0">
                <a:solidFill>
                  <a:schemeClr val="tx1"/>
                </a:solidFill>
              </a:rPr>
              <a:t>the </a:t>
            </a:r>
            <a:r>
              <a:rPr lang="en-US" altLang="zh-TW" sz="2800" dirty="0">
                <a:solidFill>
                  <a:schemeClr val="tx1"/>
                </a:solidFill>
              </a:rPr>
              <a:t>M</a:t>
            </a:r>
            <a:r>
              <a:rPr lang="en-US" altLang="zh-TW" sz="2800" dirty="0" smtClean="0">
                <a:solidFill>
                  <a:schemeClr val="tx1"/>
                </a:solidFill>
              </a:rPr>
              <a:t>ulti-media </a:t>
            </a:r>
            <a:r>
              <a:rPr lang="en-US" altLang="zh-TW" sz="2800" dirty="0">
                <a:solidFill>
                  <a:schemeClr val="tx1"/>
                </a:solidFill>
              </a:rPr>
              <a:t>L</a:t>
            </a:r>
            <a:r>
              <a:rPr lang="en-US" altLang="zh-TW" sz="2800" dirty="0" smtClean="0">
                <a:solidFill>
                  <a:schemeClr val="tx1"/>
                </a:solidFill>
              </a:rPr>
              <a:t>earning </a:t>
            </a:r>
            <a:r>
              <a:rPr lang="en-US" altLang="zh-TW" sz="2800" dirty="0">
                <a:solidFill>
                  <a:schemeClr val="tx1"/>
                </a:solidFill>
              </a:rPr>
              <a:t>C</a:t>
            </a:r>
            <a:r>
              <a:rPr lang="en-US" altLang="zh-TW" sz="2800" dirty="0" smtClean="0">
                <a:solidFill>
                  <a:schemeClr val="tx1"/>
                </a:solidFill>
              </a:rPr>
              <a:t>enter </a:t>
            </a:r>
            <a:r>
              <a:rPr lang="en-US" altLang="zh-TW" sz="2800" dirty="0">
                <a:solidFill>
                  <a:schemeClr val="tx1"/>
                </a:solidFill>
              </a:rPr>
              <a:t>where students watch movies together after school</a:t>
            </a:r>
            <a:r>
              <a:rPr lang="en-US" altLang="zh-TW" sz="2800" dirty="0" smtClean="0">
                <a:solidFill>
                  <a:schemeClr val="tx1"/>
                </a:solidFill>
              </a:rPr>
              <a:t>.</a:t>
            </a:r>
            <a:endParaRPr lang="zh-TW" altLang="zh-TW" sz="2800" dirty="0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7308556" y="2876389"/>
            <a:ext cx="1613734" cy="6480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b="1" dirty="0" smtClean="0"/>
              <a:t>Student B</a:t>
            </a:r>
            <a:endParaRPr lang="zh-TW" alt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2F80-1F83-4A13-A98B-D3CC1433BCBC}" type="slidenum">
              <a:rPr lang="zh-HK" altLang="en-US" smtClean="0"/>
              <a:t>37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361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 dirty="0"/>
          </a:p>
        </p:txBody>
      </p:sp>
      <p:pic>
        <p:nvPicPr>
          <p:cNvPr id="4" name="Picture 2" descr="https://encrypted-tbn2.gstatic.com/images?q=tbn:ANd9GcQCsSUI98jF7o2ex8isu5lacEOwUP0Nc0HSyj-rrIw9r60Lahrv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619" y="1052736"/>
            <a:ext cx="1460054" cy="214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圖說文字 4"/>
          <p:cNvSpPr/>
          <p:nvPr/>
        </p:nvSpPr>
        <p:spPr>
          <a:xfrm>
            <a:off x="2123728" y="476672"/>
            <a:ext cx="5962946" cy="2880320"/>
          </a:xfrm>
          <a:prstGeom prst="wedgeRectCallout">
            <a:avLst>
              <a:gd name="adj1" fmla="val -52988"/>
              <a:gd name="adj2" fmla="val -1986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sz="2000" dirty="0"/>
              <a:t>Room 105 is </a:t>
            </a:r>
            <a:r>
              <a:rPr lang="en-US" altLang="zh-TW" sz="2000" dirty="0" smtClean="0"/>
              <a:t>the </a:t>
            </a:r>
            <a:r>
              <a:rPr lang="en-US" altLang="zh-TW" sz="2000" dirty="0"/>
              <a:t>S</a:t>
            </a:r>
            <a:r>
              <a:rPr lang="en-US" altLang="zh-TW" sz="2000" dirty="0" smtClean="0"/>
              <a:t>taff Room. Teachers </a:t>
            </a:r>
            <a:r>
              <a:rPr lang="en-US" altLang="zh-TW" sz="2000" dirty="0"/>
              <a:t>mark our exam papers in the </a:t>
            </a:r>
            <a:r>
              <a:rPr lang="en-US" altLang="zh-TW" sz="2000" dirty="0" smtClean="0"/>
              <a:t>Staff </a:t>
            </a:r>
            <a:r>
              <a:rPr lang="en-US" altLang="zh-TW" sz="2000" dirty="0"/>
              <a:t>R</a:t>
            </a:r>
            <a:r>
              <a:rPr lang="en-US" altLang="zh-TW" sz="2000" dirty="0" smtClean="0"/>
              <a:t>oom</a:t>
            </a:r>
            <a:r>
              <a:rPr lang="en-US" altLang="zh-TW" sz="2000" dirty="0"/>
              <a:t>. </a:t>
            </a:r>
            <a:endParaRPr lang="zh-TW" altLang="zh-TW" sz="2000" dirty="0"/>
          </a:p>
          <a:p>
            <a:endParaRPr lang="zh-TW" altLang="zh-TW" sz="2000" dirty="0"/>
          </a:p>
          <a:p>
            <a:r>
              <a:rPr lang="en-US" altLang="zh-TW" sz="2000" dirty="0"/>
              <a:t>Room 205 is </a:t>
            </a:r>
            <a:r>
              <a:rPr lang="en-US" altLang="zh-TW" sz="2000" dirty="0" smtClean="0"/>
              <a:t>the Student </a:t>
            </a:r>
            <a:r>
              <a:rPr lang="en-US" altLang="zh-TW" sz="2000" dirty="0"/>
              <a:t>A</a:t>
            </a:r>
            <a:r>
              <a:rPr lang="en-US" altLang="zh-TW" sz="2000" dirty="0" smtClean="0"/>
              <a:t>ctivity </a:t>
            </a:r>
            <a:r>
              <a:rPr lang="en-US" altLang="zh-TW" sz="2000" dirty="0"/>
              <a:t>C</a:t>
            </a:r>
            <a:r>
              <a:rPr lang="en-US" altLang="zh-TW" sz="2000" dirty="0" smtClean="0"/>
              <a:t>enter</a:t>
            </a:r>
            <a:r>
              <a:rPr lang="en-US" altLang="zh-TW" sz="2000" dirty="0"/>
              <a:t>. Dance </a:t>
            </a:r>
            <a:r>
              <a:rPr lang="en-US" altLang="zh-TW" sz="2000" dirty="0" smtClean="0"/>
              <a:t>Club members have </a:t>
            </a:r>
            <a:r>
              <a:rPr lang="en-US" altLang="zh-TW" sz="2000" dirty="0"/>
              <a:t>their Jazz class in the </a:t>
            </a:r>
            <a:r>
              <a:rPr lang="en-US" altLang="zh-TW" sz="2000" dirty="0" smtClean="0"/>
              <a:t>Student </a:t>
            </a:r>
            <a:r>
              <a:rPr lang="en-US" altLang="zh-TW" sz="2000" dirty="0"/>
              <a:t>A</a:t>
            </a:r>
            <a:r>
              <a:rPr lang="en-US" altLang="zh-TW" sz="2000" dirty="0" smtClean="0"/>
              <a:t>ctivity </a:t>
            </a:r>
            <a:r>
              <a:rPr lang="en-US" altLang="zh-TW" sz="2000" dirty="0"/>
              <a:t>C</a:t>
            </a:r>
            <a:r>
              <a:rPr lang="en-US" altLang="zh-TW" sz="2000" dirty="0" smtClean="0"/>
              <a:t>enter.</a:t>
            </a:r>
          </a:p>
          <a:p>
            <a:endParaRPr lang="zh-TW" altLang="zh-TW" sz="2000" dirty="0"/>
          </a:p>
          <a:p>
            <a:r>
              <a:rPr lang="en-US" altLang="zh-TW" sz="2000" dirty="0"/>
              <a:t>Room 308 is </a:t>
            </a:r>
            <a:r>
              <a:rPr lang="en-US" altLang="zh-TW" sz="2000" dirty="0" smtClean="0"/>
              <a:t>the </a:t>
            </a:r>
            <a:r>
              <a:rPr lang="en-US" altLang="zh-TW" sz="2000" dirty="0"/>
              <a:t>M</a:t>
            </a:r>
            <a:r>
              <a:rPr lang="en-US" altLang="zh-TW" sz="2000" dirty="0" smtClean="0"/>
              <a:t>ulti-media </a:t>
            </a:r>
            <a:r>
              <a:rPr lang="en-US" altLang="zh-TW" sz="2000" dirty="0"/>
              <a:t>L</a:t>
            </a:r>
            <a:r>
              <a:rPr lang="en-US" altLang="zh-TW" sz="2000" dirty="0" smtClean="0"/>
              <a:t>earning </a:t>
            </a:r>
            <a:r>
              <a:rPr lang="en-US" altLang="zh-TW" sz="2000" dirty="0"/>
              <a:t>C</a:t>
            </a:r>
            <a:r>
              <a:rPr lang="en-US" altLang="zh-TW" sz="2000" dirty="0" smtClean="0"/>
              <a:t>enter</a:t>
            </a:r>
            <a:r>
              <a:rPr lang="en-US" altLang="zh-TW" sz="2000" dirty="0"/>
              <a:t>. Students watch movies together in the MMLC after school.</a:t>
            </a:r>
            <a:endParaRPr lang="zh-TW" altLang="zh-TW" sz="2000" dirty="0"/>
          </a:p>
        </p:txBody>
      </p:sp>
      <p:sp>
        <p:nvSpPr>
          <p:cNvPr id="6" name="矩形 5"/>
          <p:cNvSpPr/>
          <p:nvPr/>
        </p:nvSpPr>
        <p:spPr>
          <a:xfrm>
            <a:off x="123007" y="372300"/>
            <a:ext cx="1613734" cy="6480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b="1" dirty="0" smtClean="0"/>
              <a:t>Student A</a:t>
            </a:r>
            <a:endParaRPr lang="zh-TW" altLang="en-US" sz="2400" b="1" dirty="0"/>
          </a:p>
        </p:txBody>
      </p:sp>
      <p:pic>
        <p:nvPicPr>
          <p:cNvPr id="18" name="Picture 6" descr="https://encrypted-tbn0.gstatic.com/images?q=tbn:ANd9GcTmiklMsTAsr1G8ynYMk7eONLnXrTzpmgT42YgTunsJ8S0Bx7ApmQ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585"/>
          <a:stretch>
            <a:fillRect/>
          </a:stretch>
        </p:blipFill>
        <p:spPr bwMode="auto">
          <a:xfrm>
            <a:off x="7524328" y="3330415"/>
            <a:ext cx="1397962" cy="2939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內容版面配置區 6"/>
          <p:cNvSpPr txBox="1">
            <a:spLocks/>
          </p:cNvSpPr>
          <p:nvPr/>
        </p:nvSpPr>
        <p:spPr>
          <a:xfrm>
            <a:off x="159619" y="3645024"/>
            <a:ext cx="6860653" cy="2808312"/>
          </a:xfrm>
          <a:prstGeom prst="wedgeRectCallout">
            <a:avLst>
              <a:gd name="adj1" fmla="val 55005"/>
              <a:gd name="adj2" fmla="val -3144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TW" sz="2000" dirty="0" smtClean="0">
                <a:solidFill>
                  <a:schemeClr val="tx1"/>
                </a:solidFill>
              </a:rPr>
              <a:t>Room 105 is the Staff room where teachers mark our exam papers.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zh-TW" altLang="zh-TW" sz="2000" dirty="0" smtClean="0">
              <a:solidFill>
                <a:schemeClr val="tx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sz="2000" dirty="0" smtClean="0">
                <a:solidFill>
                  <a:schemeClr val="tx1"/>
                </a:solidFill>
              </a:rPr>
              <a:t>Room 205 is the Student Activity Center where Dance </a:t>
            </a:r>
            <a:r>
              <a:rPr lang="en-US" altLang="zh-TW" sz="2000" dirty="0">
                <a:solidFill>
                  <a:schemeClr val="tx1"/>
                </a:solidFill>
              </a:rPr>
              <a:t>C</a:t>
            </a:r>
            <a:r>
              <a:rPr lang="en-US" altLang="zh-TW" sz="2000" dirty="0" smtClean="0">
                <a:solidFill>
                  <a:schemeClr val="tx1"/>
                </a:solidFill>
              </a:rPr>
              <a:t>lub members have  their Jazz class.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zh-TW" altLang="zh-TW" sz="2000" dirty="0" smtClean="0">
              <a:solidFill>
                <a:schemeClr val="tx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sz="2000" dirty="0" smtClean="0">
                <a:solidFill>
                  <a:schemeClr val="tx1"/>
                </a:solidFill>
              </a:rPr>
              <a:t>Room 308 is the Multi-media Learning Center where students watch movies together after school.</a:t>
            </a:r>
            <a:endParaRPr lang="zh-TW" altLang="zh-TW" sz="2000" dirty="0">
              <a:solidFill>
                <a:schemeClr val="tx1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308556" y="5946156"/>
            <a:ext cx="1613734" cy="6480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b="1" dirty="0" smtClean="0"/>
              <a:t>Student B</a:t>
            </a:r>
            <a:endParaRPr lang="zh-TW" altLang="en-US" sz="2400" b="1" dirty="0"/>
          </a:p>
        </p:txBody>
      </p:sp>
      <p:sp>
        <p:nvSpPr>
          <p:cNvPr id="25" name="矩形 24"/>
          <p:cNvSpPr/>
          <p:nvPr/>
        </p:nvSpPr>
        <p:spPr>
          <a:xfrm>
            <a:off x="4016106" y="-89365"/>
            <a:ext cx="4118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</a:t>
            </a:r>
            <a:endParaRPr lang="zh-TW" alt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004048" y="620688"/>
            <a:ext cx="4118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</a:t>
            </a:r>
            <a:endParaRPr lang="zh-TW" alt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604229" y="849617"/>
            <a:ext cx="4118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3</a:t>
            </a:r>
            <a:endParaRPr lang="zh-TW" alt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085733" y="1700808"/>
            <a:ext cx="4118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4</a:t>
            </a:r>
            <a:endParaRPr lang="zh-TW" alt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004047" y="1952154"/>
            <a:ext cx="4118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5</a:t>
            </a:r>
            <a:endParaRPr lang="zh-TW" alt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7308556" y="2895327"/>
            <a:ext cx="4118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6</a:t>
            </a:r>
            <a:endParaRPr lang="zh-TW" alt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413734" y="4005064"/>
            <a:ext cx="4118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</a:t>
            </a:r>
            <a:endParaRPr lang="zh-TW" alt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979712" y="4928394"/>
            <a:ext cx="4118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</a:t>
            </a:r>
            <a:endParaRPr lang="zh-TW" alt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4419062" y="5733256"/>
            <a:ext cx="4118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3</a:t>
            </a:r>
            <a:endParaRPr lang="zh-TW" alt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4" name="Rounded Rectangle 9"/>
          <p:cNvSpPr/>
          <p:nvPr/>
        </p:nvSpPr>
        <p:spPr>
          <a:xfrm>
            <a:off x="390872" y="5590393"/>
            <a:ext cx="66294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There is a “magic” word that is used by student B  to link two parts together. What is it?</a:t>
            </a: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2F80-1F83-4A13-A98B-D3CC1433BCBC}" type="slidenum">
              <a:rPr lang="zh-HK" altLang="en-US" smtClean="0"/>
              <a:t>38</a:t>
            </a:fld>
            <a:endParaRPr lang="zh-HK" altLang="en-US"/>
          </a:p>
        </p:txBody>
      </p:sp>
      <p:sp>
        <p:nvSpPr>
          <p:cNvPr id="8" name="Rectangle 7"/>
          <p:cNvSpPr/>
          <p:nvPr/>
        </p:nvSpPr>
        <p:spPr>
          <a:xfrm>
            <a:off x="5053707" y="5829473"/>
            <a:ext cx="724434" cy="3600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Rectangle 21"/>
          <p:cNvSpPr/>
          <p:nvPr/>
        </p:nvSpPr>
        <p:spPr>
          <a:xfrm>
            <a:off x="4446933" y="4748374"/>
            <a:ext cx="724434" cy="3600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Rectangle 22"/>
          <p:cNvSpPr/>
          <p:nvPr/>
        </p:nvSpPr>
        <p:spPr>
          <a:xfrm>
            <a:off x="3085733" y="3653681"/>
            <a:ext cx="724434" cy="3600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266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uiExpand="1" build="p" animBg="1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 animBg="1"/>
      <p:bldP spid="8" grpId="0" animBg="1"/>
      <p:bldP spid="22" grpId="0" animBg="1"/>
      <p:bldP spid="2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887829" y="764704"/>
            <a:ext cx="1603586" cy="14401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爆炸 1 12"/>
          <p:cNvSpPr/>
          <p:nvPr/>
        </p:nvSpPr>
        <p:spPr>
          <a:xfrm>
            <a:off x="4252998" y="4653136"/>
            <a:ext cx="4347173" cy="2400033"/>
          </a:xfrm>
          <a:prstGeom prst="irregularSeal1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>
                <a:solidFill>
                  <a:schemeClr val="bg1"/>
                </a:solidFill>
              </a:rPr>
              <a:t>Give more information about the place using 1 sentence</a:t>
            </a:r>
            <a:endParaRPr lang="zh-TW" altLang="en-US" sz="2000" b="1" dirty="0">
              <a:solidFill>
                <a:schemeClr val="bg1"/>
              </a:solidFill>
            </a:endParaRPr>
          </a:p>
        </p:txBody>
      </p:sp>
      <p:cxnSp>
        <p:nvCxnSpPr>
          <p:cNvPr id="21" name="直線單箭頭接點 20"/>
          <p:cNvCxnSpPr/>
          <p:nvPr/>
        </p:nvCxnSpPr>
        <p:spPr>
          <a:xfrm flipV="1">
            <a:off x="4343065" y="2924944"/>
            <a:ext cx="2083519" cy="594073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780167"/>
              </p:ext>
            </p:extLst>
          </p:nvPr>
        </p:nvGraphicFramePr>
        <p:xfrm>
          <a:off x="335413" y="476672"/>
          <a:ext cx="7332930" cy="51816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444310"/>
                <a:gridCol w="2444310"/>
                <a:gridCol w="2444310"/>
              </a:tblGrid>
              <a:tr h="493008">
                <a:tc>
                  <a:txBody>
                    <a:bodyPr/>
                    <a:lstStyle/>
                    <a:p>
                      <a:r>
                        <a:rPr lang="en-US" altLang="zh-TW" sz="2800" dirty="0" smtClean="0">
                          <a:solidFill>
                            <a:schemeClr val="tx1"/>
                          </a:solidFill>
                        </a:rPr>
                        <a:t>Room</a:t>
                      </a:r>
                      <a:r>
                        <a:rPr lang="en-US" altLang="zh-TW" sz="2800" baseline="0" dirty="0" smtClean="0">
                          <a:solidFill>
                            <a:schemeClr val="tx1"/>
                          </a:solidFill>
                        </a:rPr>
                        <a:t>  105</a:t>
                      </a:r>
                      <a:endParaRPr lang="zh-TW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dirty="0" smtClean="0">
                          <a:solidFill>
                            <a:schemeClr val="tx1"/>
                          </a:solidFill>
                        </a:rPr>
                        <a:t>is </a:t>
                      </a:r>
                      <a:endParaRPr lang="zh-TW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baseline="0" dirty="0" smtClean="0">
                          <a:solidFill>
                            <a:schemeClr val="tx1"/>
                          </a:solidFill>
                        </a:rPr>
                        <a:t>the Staff Room</a:t>
                      </a:r>
                      <a:endParaRPr lang="zh-TW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5617866"/>
              </p:ext>
            </p:extLst>
          </p:nvPr>
        </p:nvGraphicFramePr>
        <p:xfrm>
          <a:off x="373136" y="1492776"/>
          <a:ext cx="8347854" cy="136016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419606"/>
                <a:gridCol w="1212080"/>
                <a:gridCol w="2431274"/>
                <a:gridCol w="3284894"/>
              </a:tblGrid>
              <a:tr h="485771">
                <a:tc>
                  <a:txBody>
                    <a:bodyPr/>
                    <a:lstStyle/>
                    <a:p>
                      <a:r>
                        <a:rPr lang="en-US" altLang="zh-TW" sz="2400" b="1" dirty="0" smtClean="0">
                          <a:solidFill>
                            <a:schemeClr val="tx1"/>
                          </a:solidFill>
                        </a:rPr>
                        <a:t>Teachers </a:t>
                      </a:r>
                      <a:endParaRPr lang="zh-TW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b="1" dirty="0" smtClean="0">
                          <a:solidFill>
                            <a:schemeClr val="tx1"/>
                          </a:solidFill>
                        </a:rPr>
                        <a:t>mark</a:t>
                      </a:r>
                      <a:endParaRPr lang="zh-TW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b="1" dirty="0" smtClean="0">
                          <a:solidFill>
                            <a:schemeClr val="tx1"/>
                          </a:solidFill>
                        </a:rPr>
                        <a:t>our</a:t>
                      </a:r>
                      <a:r>
                        <a:rPr lang="en-US" altLang="zh-TW" sz="2400" b="1" baseline="0" dirty="0" smtClean="0">
                          <a:solidFill>
                            <a:schemeClr val="tx1"/>
                          </a:solidFill>
                        </a:rPr>
                        <a:t> exam papers </a:t>
                      </a:r>
                      <a:endParaRPr lang="zh-TW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b="1" dirty="0" smtClean="0">
                          <a:solidFill>
                            <a:schemeClr val="tx1"/>
                          </a:solidFill>
                        </a:rPr>
                        <a:t>in</a:t>
                      </a:r>
                      <a:r>
                        <a:rPr lang="en-US" altLang="zh-TW" sz="2400" b="1" baseline="0" dirty="0" smtClean="0">
                          <a:solidFill>
                            <a:schemeClr val="tx1"/>
                          </a:solidFill>
                        </a:rPr>
                        <a:t> the Staff Room</a:t>
                      </a:r>
                      <a:endParaRPr lang="zh-TW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7438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000" b="1" dirty="0" smtClean="0">
                          <a:solidFill>
                            <a:srgbClr val="FF0000"/>
                          </a:solidFill>
                        </a:rPr>
                        <a:t>S</a:t>
                      </a:r>
                      <a:endParaRPr lang="zh-TW" altLang="en-US" sz="4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000" b="1" dirty="0" smtClean="0">
                          <a:solidFill>
                            <a:srgbClr val="FF0000"/>
                          </a:solidFill>
                        </a:rPr>
                        <a:t>V</a:t>
                      </a:r>
                      <a:endParaRPr lang="zh-TW" altLang="en-US" sz="4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000" b="1" dirty="0" smtClean="0">
                          <a:solidFill>
                            <a:srgbClr val="FF0000"/>
                          </a:solidFill>
                        </a:rPr>
                        <a:t>O</a:t>
                      </a:r>
                      <a:endParaRPr lang="zh-TW" altLang="en-US" sz="4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b="1" dirty="0" smtClean="0">
                          <a:solidFill>
                            <a:srgbClr val="FF0000"/>
                          </a:solidFill>
                        </a:rPr>
                        <a:t>Prepositional phrase of</a:t>
                      </a:r>
                      <a:r>
                        <a:rPr lang="en-US" altLang="zh-TW" sz="2400" b="1" baseline="0" dirty="0" smtClean="0">
                          <a:solidFill>
                            <a:srgbClr val="FF0000"/>
                          </a:solidFill>
                        </a:rPr>
                        <a:t> place</a:t>
                      </a:r>
                      <a:endParaRPr lang="zh-TW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6" name="表格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019382"/>
              </p:ext>
            </p:extLst>
          </p:nvPr>
        </p:nvGraphicFramePr>
        <p:xfrm>
          <a:off x="33423" y="3458515"/>
          <a:ext cx="3683942" cy="82296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512168"/>
                <a:gridCol w="432048"/>
                <a:gridCol w="1739726"/>
              </a:tblGrid>
              <a:tr h="474541"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</a:rPr>
                        <a:t>Room</a:t>
                      </a:r>
                      <a:r>
                        <a:rPr lang="en-US" altLang="zh-TW" sz="2400" baseline="0" dirty="0" smtClean="0">
                          <a:solidFill>
                            <a:schemeClr val="tx1"/>
                          </a:solidFill>
                        </a:rPr>
                        <a:t> 105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</a:rPr>
                        <a:t>is 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baseline="0" dirty="0" smtClean="0">
                          <a:solidFill>
                            <a:schemeClr val="tx1"/>
                          </a:solidFill>
                        </a:rPr>
                        <a:t>the Staff Room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7" name="表格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5314153"/>
              </p:ext>
            </p:extLst>
          </p:nvPr>
        </p:nvGraphicFramePr>
        <p:xfrm>
          <a:off x="4614054" y="3458515"/>
          <a:ext cx="4570479" cy="1064891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402127"/>
                <a:gridCol w="864096"/>
                <a:gridCol w="2304256"/>
              </a:tblGrid>
              <a:tr h="485771">
                <a:tc>
                  <a:txBody>
                    <a:bodyPr/>
                    <a:lstStyle/>
                    <a:p>
                      <a:r>
                        <a:rPr lang="en-US" altLang="zh-TW" sz="2400" b="1" dirty="0" smtClean="0">
                          <a:solidFill>
                            <a:schemeClr val="tx1"/>
                          </a:solidFill>
                        </a:rPr>
                        <a:t> teachers </a:t>
                      </a:r>
                      <a:endParaRPr lang="zh-TW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b="1" dirty="0" smtClean="0">
                          <a:solidFill>
                            <a:schemeClr val="tx1"/>
                          </a:solidFill>
                        </a:rPr>
                        <a:t>mark</a:t>
                      </a:r>
                      <a:endParaRPr lang="zh-TW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b="1" dirty="0" smtClean="0">
                          <a:solidFill>
                            <a:schemeClr val="tx1"/>
                          </a:solidFill>
                        </a:rPr>
                        <a:t>our</a:t>
                      </a:r>
                      <a:r>
                        <a:rPr lang="en-US" altLang="zh-TW" sz="2400" b="1" baseline="0" dirty="0" smtClean="0">
                          <a:solidFill>
                            <a:schemeClr val="tx1"/>
                          </a:solidFill>
                        </a:rPr>
                        <a:t> exam papers </a:t>
                      </a:r>
                      <a:endParaRPr lang="zh-TW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9282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dirty="0" smtClean="0">
                          <a:solidFill>
                            <a:srgbClr val="FF0000"/>
                          </a:solidFill>
                        </a:rPr>
                        <a:t>S</a:t>
                      </a:r>
                      <a:endParaRPr lang="zh-TW" alt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dirty="0" smtClean="0">
                          <a:solidFill>
                            <a:srgbClr val="FF0000"/>
                          </a:solidFill>
                        </a:rPr>
                        <a:t>V</a:t>
                      </a:r>
                      <a:endParaRPr lang="zh-TW" alt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dirty="0" smtClean="0">
                          <a:solidFill>
                            <a:srgbClr val="FF0000"/>
                          </a:solidFill>
                        </a:rPr>
                        <a:t>O</a:t>
                      </a:r>
                      <a:endParaRPr lang="zh-TW" alt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9" name="表格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328505"/>
              </p:ext>
            </p:extLst>
          </p:nvPr>
        </p:nvGraphicFramePr>
        <p:xfrm>
          <a:off x="3719976" y="3429000"/>
          <a:ext cx="997754" cy="1368152"/>
        </p:xfrm>
        <a:graphic>
          <a:graphicData uri="http://schemas.openxmlformats.org/drawingml/2006/table">
            <a:tbl>
              <a:tblPr firstRow="1" bandRow="1">
                <a:tableStyleId>{E269D01E-BC32-4049-B463-5C60D7B0CCD2}</a:tableStyleId>
              </a:tblPr>
              <a:tblGrid>
                <a:gridCol w="997754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/>
                        <a:t>where</a:t>
                      </a:r>
                      <a:endParaRPr lang="zh-TW" altLang="en-US" sz="2400" b="1" dirty="0"/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bg1"/>
                          </a:solidFill>
                          <a:effectLst/>
                        </a:rPr>
                        <a:t>Relative</a:t>
                      </a:r>
                      <a:r>
                        <a:rPr lang="en-US" altLang="zh-TW" b="1" baseline="0" dirty="0" smtClean="0">
                          <a:solidFill>
                            <a:schemeClr val="bg1"/>
                          </a:solidFill>
                          <a:effectLst/>
                        </a:rPr>
                        <a:t> adverb</a:t>
                      </a:r>
                      <a:endParaRPr lang="zh-TW" altLang="en-US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弧形箭號 (上彎) 1"/>
          <p:cNvSpPr/>
          <p:nvPr/>
        </p:nvSpPr>
        <p:spPr>
          <a:xfrm rot="10800000">
            <a:off x="2900939" y="2818518"/>
            <a:ext cx="1368152" cy="639068"/>
          </a:xfrm>
          <a:prstGeom prst="curvedUp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2F80-1F83-4A13-A98B-D3CC1433BCBC}" type="slidenum">
              <a:rPr lang="zh-HK" altLang="en-US" smtClean="0"/>
              <a:t>39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2674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3819175"/>
              </p:ext>
            </p:extLst>
          </p:nvPr>
        </p:nvGraphicFramePr>
        <p:xfrm>
          <a:off x="5282499" y="-106800"/>
          <a:ext cx="4114800" cy="353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HK" sz="2800" b="0" dirty="0" smtClean="0">
                          <a:solidFill>
                            <a:schemeClr val="tx1"/>
                          </a:solidFill>
                        </a:rPr>
                        <a:t>basketball</a:t>
                      </a:r>
                      <a:r>
                        <a:rPr lang="en-US" altLang="zh-HK" sz="2800" b="0" baseline="0" dirty="0" smtClean="0">
                          <a:solidFill>
                            <a:schemeClr val="tx1"/>
                          </a:solidFill>
                        </a:rPr>
                        <a:t> court</a:t>
                      </a:r>
                      <a:endParaRPr lang="zh-HK" alt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HK" sz="2800" b="0" dirty="0" smtClean="0">
                          <a:solidFill>
                            <a:schemeClr val="tx1"/>
                          </a:solidFill>
                        </a:rPr>
                        <a:t>library</a:t>
                      </a:r>
                      <a:endParaRPr lang="zh-HK" alt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HK" sz="2800" b="0" dirty="0" smtClean="0">
                          <a:solidFill>
                            <a:schemeClr val="tx1"/>
                          </a:solidFill>
                        </a:rPr>
                        <a:t>auditorium</a:t>
                      </a:r>
                      <a:r>
                        <a:rPr lang="en-US" altLang="zh-HK" sz="2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zh-HK" alt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HK" sz="2800" b="0" dirty="0" smtClean="0">
                          <a:solidFill>
                            <a:schemeClr val="tx1"/>
                          </a:solidFill>
                        </a:rPr>
                        <a:t>computer room</a:t>
                      </a:r>
                      <a:endParaRPr lang="zh-HK" alt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HK" sz="2800" b="0" dirty="0" smtClean="0">
                          <a:solidFill>
                            <a:schemeClr val="tx1"/>
                          </a:solidFill>
                        </a:rPr>
                        <a:t>science lab</a:t>
                      </a:r>
                    </a:p>
                    <a:p>
                      <a:r>
                        <a:rPr lang="en-US" altLang="zh-HK" sz="2800" b="0" dirty="0" smtClean="0">
                          <a:solidFill>
                            <a:schemeClr val="tx1"/>
                          </a:solidFill>
                        </a:rPr>
                        <a:t>gymnasium</a:t>
                      </a:r>
                      <a:endParaRPr lang="zh-HK" alt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HK" sz="2800" b="0" dirty="0" smtClean="0">
                          <a:solidFill>
                            <a:schemeClr val="tx1"/>
                          </a:solidFill>
                        </a:rPr>
                        <a:t>….</a:t>
                      </a:r>
                      <a:endParaRPr lang="zh-HK" alt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098" name="Picture 2" descr="http://www.avonlake.org/platform/cms/basketbal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196" y="116632"/>
            <a:ext cx="2993048" cy="1996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0" name="Picture 4" descr="http://goodereader.s3.amazonaws.com/blog/uploads/images/facilities-Library-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2348880"/>
            <a:ext cx="3254443" cy="216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upload.wikimedia.org/wikipedia/commons/2/2e/Auditorium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5013176"/>
            <a:ext cx="2168520" cy="14418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4104" name="Picture 8" descr="http://www.thenational.ae/storyimage/AB/20121023/ARTICLE/310239961/EP/1/4/EP-310239961.jpg&amp;MaxW=640&amp;imageVersion=defaul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2492" y="3429128"/>
            <a:ext cx="2463924" cy="17815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www.internationalfootballschool.com/wp-content/uploads/2014/11/science-lab-safety-i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4710331"/>
            <a:ext cx="2179236" cy="20475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2F80-1F83-4A13-A98B-D3CC1433BCBC}" type="slidenum">
              <a:rPr lang="zh-HK" altLang="en-US" smtClean="0"/>
              <a:t>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9331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887829" y="764704"/>
            <a:ext cx="1603586" cy="14401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爆炸 1 12"/>
          <p:cNvSpPr/>
          <p:nvPr/>
        </p:nvSpPr>
        <p:spPr>
          <a:xfrm>
            <a:off x="4252998" y="4653136"/>
            <a:ext cx="4347173" cy="2400033"/>
          </a:xfrm>
          <a:prstGeom prst="irregularSeal1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>
                <a:solidFill>
                  <a:schemeClr val="bg1"/>
                </a:solidFill>
              </a:rPr>
              <a:t>Give more information about the place using 1 sentence</a:t>
            </a:r>
            <a:endParaRPr lang="zh-TW" altLang="en-US" sz="2000" b="1" dirty="0">
              <a:solidFill>
                <a:schemeClr val="bg1"/>
              </a:solidFill>
            </a:endParaRPr>
          </a:p>
        </p:txBody>
      </p:sp>
      <p:cxnSp>
        <p:nvCxnSpPr>
          <p:cNvPr id="21" name="直線單箭頭接點 20"/>
          <p:cNvCxnSpPr/>
          <p:nvPr/>
        </p:nvCxnSpPr>
        <p:spPr>
          <a:xfrm flipV="1">
            <a:off x="4343065" y="2818518"/>
            <a:ext cx="2083519" cy="7005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1023768"/>
              </p:ext>
            </p:extLst>
          </p:nvPr>
        </p:nvGraphicFramePr>
        <p:xfrm>
          <a:off x="296056" y="577632"/>
          <a:ext cx="8269587" cy="51816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756529"/>
                <a:gridCol w="841624"/>
                <a:gridCol w="467143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sz="2800" dirty="0" smtClean="0">
                          <a:solidFill>
                            <a:schemeClr val="tx1"/>
                          </a:solidFill>
                        </a:rPr>
                        <a:t>Room</a:t>
                      </a:r>
                      <a:r>
                        <a:rPr lang="en-US" altLang="zh-TW" sz="2800" baseline="0" dirty="0" smtClean="0">
                          <a:solidFill>
                            <a:schemeClr val="tx1"/>
                          </a:solidFill>
                        </a:rPr>
                        <a:t>  205</a:t>
                      </a:r>
                      <a:endParaRPr lang="zh-TW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dirty="0" smtClean="0">
                          <a:solidFill>
                            <a:schemeClr val="tx1"/>
                          </a:solidFill>
                        </a:rPr>
                        <a:t>is </a:t>
                      </a:r>
                      <a:endParaRPr lang="zh-TW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baseline="0" dirty="0" smtClean="0">
                          <a:solidFill>
                            <a:schemeClr val="tx1"/>
                          </a:solidFill>
                        </a:rPr>
                        <a:t> the Student Activity Center</a:t>
                      </a:r>
                      <a:endParaRPr lang="zh-TW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702597"/>
              </p:ext>
            </p:extLst>
          </p:nvPr>
        </p:nvGraphicFramePr>
        <p:xfrm>
          <a:off x="292684" y="1382251"/>
          <a:ext cx="8397462" cy="1390041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2191084"/>
                <a:gridCol w="792088"/>
                <a:gridCol w="2109875"/>
                <a:gridCol w="3304415"/>
              </a:tblGrid>
              <a:tr h="822613">
                <a:tc>
                  <a:txBody>
                    <a:bodyPr/>
                    <a:lstStyle/>
                    <a:p>
                      <a:r>
                        <a:rPr lang="en-US" altLang="zh-TW" sz="2400" b="1" dirty="0" smtClean="0">
                          <a:solidFill>
                            <a:schemeClr val="tx1"/>
                          </a:solidFill>
                        </a:rPr>
                        <a:t>Dance</a:t>
                      </a:r>
                      <a:r>
                        <a:rPr lang="en-US" altLang="zh-TW" sz="2400" b="1" baseline="0" dirty="0" smtClean="0">
                          <a:solidFill>
                            <a:schemeClr val="tx1"/>
                          </a:solidFill>
                        </a:rPr>
                        <a:t> Club members </a:t>
                      </a:r>
                      <a:endParaRPr lang="zh-TW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b="1" dirty="0" smtClean="0">
                          <a:solidFill>
                            <a:schemeClr val="tx1"/>
                          </a:solidFill>
                        </a:rPr>
                        <a:t>have</a:t>
                      </a:r>
                      <a:endParaRPr lang="zh-TW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b="1" dirty="0" smtClean="0">
                          <a:solidFill>
                            <a:schemeClr val="tx1"/>
                          </a:solidFill>
                        </a:rPr>
                        <a:t>their Jazz class</a:t>
                      </a:r>
                      <a:r>
                        <a:rPr lang="en-US" altLang="zh-TW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zh-TW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b="1" baseline="0" dirty="0" smtClean="0">
                          <a:solidFill>
                            <a:schemeClr val="tx1"/>
                          </a:solidFill>
                        </a:rPr>
                        <a:t>in the SAC .</a:t>
                      </a:r>
                      <a:endParaRPr lang="zh-TW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6708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rgbClr val="FF0000"/>
                          </a:solidFill>
                        </a:rPr>
                        <a:t>S</a:t>
                      </a:r>
                      <a:endParaRPr lang="zh-TW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rgbClr val="FF0000"/>
                          </a:solidFill>
                        </a:rPr>
                        <a:t>V</a:t>
                      </a:r>
                      <a:endParaRPr lang="zh-TW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rgbClr val="FF0000"/>
                          </a:solidFill>
                        </a:rPr>
                        <a:t>O</a:t>
                      </a:r>
                      <a:endParaRPr lang="zh-TW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solidFill>
                            <a:srgbClr val="FF0000"/>
                          </a:solidFill>
                        </a:rPr>
                        <a:t>Prepositional phrase of</a:t>
                      </a:r>
                      <a:r>
                        <a:rPr lang="en-US" altLang="zh-TW" sz="2000" b="1" baseline="0" dirty="0" smtClean="0">
                          <a:solidFill>
                            <a:srgbClr val="FF0000"/>
                          </a:solidFill>
                        </a:rPr>
                        <a:t> place</a:t>
                      </a:r>
                      <a:endParaRPr lang="zh-TW" alt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6" name="表格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4494244"/>
              </p:ext>
            </p:extLst>
          </p:nvPr>
        </p:nvGraphicFramePr>
        <p:xfrm>
          <a:off x="33423" y="3458515"/>
          <a:ext cx="3683942" cy="118872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512168"/>
                <a:gridCol w="432048"/>
                <a:gridCol w="1739726"/>
              </a:tblGrid>
              <a:tr h="474541"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</a:rPr>
                        <a:t>Room</a:t>
                      </a:r>
                      <a:r>
                        <a:rPr lang="en-US" altLang="zh-TW" sz="2400" baseline="0" dirty="0" smtClean="0">
                          <a:solidFill>
                            <a:schemeClr val="tx1"/>
                          </a:solidFill>
                        </a:rPr>
                        <a:t> 205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</a:rPr>
                        <a:t>is 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en-US" altLang="zh-TW" sz="2400" baseline="0" dirty="0" smtClean="0">
                          <a:solidFill>
                            <a:schemeClr val="tx1"/>
                          </a:solidFill>
                        </a:rPr>
                        <a:t> Student Activity Center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7" name="表格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8334341"/>
              </p:ext>
            </p:extLst>
          </p:nvPr>
        </p:nvGraphicFramePr>
        <p:xfrm>
          <a:off x="4716016" y="3433936"/>
          <a:ext cx="4570479" cy="140208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800200"/>
                <a:gridCol w="864096"/>
                <a:gridCol w="1906183"/>
              </a:tblGrid>
              <a:tr h="639068">
                <a:tc>
                  <a:txBody>
                    <a:bodyPr/>
                    <a:lstStyle/>
                    <a:p>
                      <a:r>
                        <a:rPr lang="en-US" altLang="zh-TW" sz="2400" b="1" dirty="0" smtClean="0">
                          <a:solidFill>
                            <a:schemeClr val="tx1"/>
                          </a:solidFill>
                        </a:rPr>
                        <a:t> Dance</a:t>
                      </a:r>
                      <a:r>
                        <a:rPr lang="en-US" altLang="zh-TW" sz="2400" b="1" baseline="0" dirty="0" smtClean="0">
                          <a:solidFill>
                            <a:schemeClr val="tx1"/>
                          </a:solidFill>
                        </a:rPr>
                        <a:t> Club members </a:t>
                      </a:r>
                      <a:endParaRPr lang="zh-TW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b="1" dirty="0" smtClean="0">
                          <a:solidFill>
                            <a:schemeClr val="tx1"/>
                          </a:solidFill>
                        </a:rPr>
                        <a:t>have</a:t>
                      </a:r>
                      <a:r>
                        <a:rPr lang="en-US" altLang="zh-TW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zh-TW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b="1" dirty="0" smtClean="0">
                          <a:solidFill>
                            <a:schemeClr val="tx1"/>
                          </a:solidFill>
                        </a:rPr>
                        <a:t>their Jazz</a:t>
                      </a:r>
                      <a:r>
                        <a:rPr lang="en-US" altLang="zh-TW" sz="2400" b="1" baseline="0" dirty="0" smtClean="0">
                          <a:solidFill>
                            <a:schemeClr val="tx1"/>
                          </a:solidFill>
                        </a:rPr>
                        <a:t> class. </a:t>
                      </a:r>
                      <a:endParaRPr lang="zh-TW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9282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dirty="0" smtClean="0">
                          <a:solidFill>
                            <a:srgbClr val="FF0000"/>
                          </a:solidFill>
                        </a:rPr>
                        <a:t>S</a:t>
                      </a:r>
                      <a:endParaRPr lang="zh-TW" alt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dirty="0" smtClean="0">
                          <a:solidFill>
                            <a:srgbClr val="FF0000"/>
                          </a:solidFill>
                        </a:rPr>
                        <a:t>V</a:t>
                      </a:r>
                      <a:endParaRPr lang="zh-TW" alt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dirty="0" smtClean="0">
                          <a:solidFill>
                            <a:srgbClr val="FF0000"/>
                          </a:solidFill>
                        </a:rPr>
                        <a:t>O</a:t>
                      </a:r>
                      <a:endParaRPr lang="zh-TW" alt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9" name="表格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7596887"/>
              </p:ext>
            </p:extLst>
          </p:nvPr>
        </p:nvGraphicFramePr>
        <p:xfrm>
          <a:off x="3719976" y="3429000"/>
          <a:ext cx="997754" cy="1368152"/>
        </p:xfrm>
        <a:graphic>
          <a:graphicData uri="http://schemas.openxmlformats.org/drawingml/2006/table">
            <a:tbl>
              <a:tblPr firstRow="1" bandRow="1">
                <a:tableStyleId>{E269D01E-BC32-4049-B463-5C60D7B0CCD2}</a:tableStyleId>
              </a:tblPr>
              <a:tblGrid>
                <a:gridCol w="997754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/>
                        <a:t>where</a:t>
                      </a:r>
                      <a:endParaRPr lang="zh-TW" altLang="en-US" sz="2400" b="1" dirty="0"/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bg1"/>
                          </a:solidFill>
                          <a:effectLst/>
                        </a:rPr>
                        <a:t>Relative</a:t>
                      </a:r>
                      <a:r>
                        <a:rPr lang="en-US" altLang="zh-TW" b="1" baseline="0" dirty="0" smtClean="0">
                          <a:solidFill>
                            <a:schemeClr val="bg1"/>
                          </a:solidFill>
                          <a:effectLst/>
                        </a:rPr>
                        <a:t> adverb</a:t>
                      </a:r>
                      <a:endParaRPr lang="zh-TW" altLang="en-US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弧形箭號 (上彎) 9"/>
          <p:cNvSpPr/>
          <p:nvPr/>
        </p:nvSpPr>
        <p:spPr>
          <a:xfrm rot="10800000">
            <a:off x="2900939" y="2818518"/>
            <a:ext cx="1368152" cy="639068"/>
          </a:xfrm>
          <a:prstGeom prst="curvedUp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2F80-1F83-4A13-A98B-D3CC1433BCBC}" type="slidenum">
              <a:rPr lang="zh-HK" altLang="en-US" smtClean="0"/>
              <a:t>40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3993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直線單箭頭接點 20"/>
          <p:cNvCxnSpPr/>
          <p:nvPr/>
        </p:nvCxnSpPr>
        <p:spPr>
          <a:xfrm flipV="1">
            <a:off x="4343065" y="2818518"/>
            <a:ext cx="2245159" cy="7005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31769"/>
              </p:ext>
            </p:extLst>
          </p:nvPr>
        </p:nvGraphicFramePr>
        <p:xfrm>
          <a:off x="334861" y="390560"/>
          <a:ext cx="8269587" cy="51816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756529"/>
                <a:gridCol w="841624"/>
                <a:gridCol w="467143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sz="2800" dirty="0" smtClean="0">
                          <a:solidFill>
                            <a:schemeClr val="tx1"/>
                          </a:solidFill>
                        </a:rPr>
                        <a:t>Room</a:t>
                      </a:r>
                      <a:r>
                        <a:rPr lang="en-US" altLang="zh-TW" sz="2800" baseline="0" dirty="0" smtClean="0">
                          <a:solidFill>
                            <a:schemeClr val="tx1"/>
                          </a:solidFill>
                        </a:rPr>
                        <a:t>  308</a:t>
                      </a:r>
                      <a:endParaRPr lang="zh-TW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dirty="0" smtClean="0">
                          <a:solidFill>
                            <a:schemeClr val="tx1"/>
                          </a:solidFill>
                        </a:rPr>
                        <a:t>is </a:t>
                      </a:r>
                      <a:endParaRPr lang="zh-TW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TW" sz="2400" baseline="0" dirty="0" smtClean="0">
                          <a:solidFill>
                            <a:schemeClr val="tx1"/>
                          </a:solidFill>
                        </a:rPr>
                        <a:t>the Multi-media Learning Center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7780234"/>
              </p:ext>
            </p:extLst>
          </p:nvPr>
        </p:nvGraphicFramePr>
        <p:xfrm>
          <a:off x="292684" y="1382251"/>
          <a:ext cx="8397462" cy="1389694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2407108"/>
                <a:gridCol w="1080120"/>
                <a:gridCol w="1605819"/>
                <a:gridCol w="3304415"/>
              </a:tblGrid>
              <a:tr h="822613">
                <a:tc>
                  <a:txBody>
                    <a:bodyPr/>
                    <a:lstStyle/>
                    <a:p>
                      <a:r>
                        <a:rPr lang="en-US" altLang="zh-TW" sz="2400" b="1" dirty="0" smtClean="0">
                          <a:solidFill>
                            <a:schemeClr val="tx1"/>
                          </a:solidFill>
                        </a:rPr>
                        <a:t>Students </a:t>
                      </a:r>
                      <a:endParaRPr lang="zh-TW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b="1" dirty="0" smtClean="0">
                          <a:solidFill>
                            <a:schemeClr val="tx1"/>
                          </a:solidFill>
                        </a:rPr>
                        <a:t>watch</a:t>
                      </a:r>
                      <a:r>
                        <a:rPr lang="en-US" altLang="zh-TW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zh-TW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b="1" dirty="0" smtClean="0">
                          <a:solidFill>
                            <a:schemeClr val="tx1"/>
                          </a:solidFill>
                        </a:rPr>
                        <a:t>movies</a:t>
                      </a:r>
                      <a:r>
                        <a:rPr lang="en-US" altLang="zh-TW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zh-TW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b="1" baseline="0" dirty="0" smtClean="0">
                          <a:solidFill>
                            <a:schemeClr val="tx1"/>
                          </a:solidFill>
                        </a:rPr>
                        <a:t>in the MMLC</a:t>
                      </a:r>
                      <a:endParaRPr lang="zh-TW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6708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rgbClr val="FF0000"/>
                          </a:solidFill>
                        </a:rPr>
                        <a:t>S</a:t>
                      </a:r>
                      <a:endParaRPr lang="zh-TW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rgbClr val="FF0000"/>
                          </a:solidFill>
                        </a:rPr>
                        <a:t>V</a:t>
                      </a:r>
                      <a:endParaRPr lang="zh-TW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rgbClr val="FF0000"/>
                          </a:solidFill>
                        </a:rPr>
                        <a:t>O</a:t>
                      </a:r>
                      <a:endParaRPr lang="zh-TW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solidFill>
                            <a:srgbClr val="FF0000"/>
                          </a:solidFill>
                        </a:rPr>
                        <a:t>Prepositional phrase of</a:t>
                      </a:r>
                      <a:r>
                        <a:rPr lang="en-US" altLang="zh-TW" sz="2000" b="1" baseline="0" dirty="0" smtClean="0">
                          <a:solidFill>
                            <a:srgbClr val="FF0000"/>
                          </a:solidFill>
                        </a:rPr>
                        <a:t> place</a:t>
                      </a:r>
                      <a:endParaRPr lang="zh-TW" alt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6" name="表格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135956"/>
              </p:ext>
            </p:extLst>
          </p:nvPr>
        </p:nvGraphicFramePr>
        <p:xfrm>
          <a:off x="33423" y="3458515"/>
          <a:ext cx="3683942" cy="155448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512168"/>
                <a:gridCol w="432048"/>
                <a:gridCol w="1739726"/>
              </a:tblGrid>
              <a:tr h="474541"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</a:rPr>
                        <a:t>Room</a:t>
                      </a:r>
                      <a:r>
                        <a:rPr lang="en-US" altLang="zh-TW" sz="2400" baseline="0" dirty="0" smtClean="0">
                          <a:solidFill>
                            <a:schemeClr val="tx1"/>
                          </a:solidFill>
                        </a:rPr>
                        <a:t> 308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</a:rPr>
                        <a:t>is 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baseline="0" dirty="0" smtClean="0">
                          <a:solidFill>
                            <a:schemeClr val="tx1"/>
                          </a:solidFill>
                        </a:rPr>
                        <a:t>the Multi-media Learning Center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7" name="表格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804086"/>
              </p:ext>
            </p:extLst>
          </p:nvPr>
        </p:nvGraphicFramePr>
        <p:xfrm>
          <a:off x="4716016" y="3433936"/>
          <a:ext cx="4570479" cy="1218188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584176"/>
                <a:gridCol w="1080120"/>
                <a:gridCol w="1906183"/>
              </a:tblGrid>
              <a:tr h="639068">
                <a:tc>
                  <a:txBody>
                    <a:bodyPr/>
                    <a:lstStyle/>
                    <a:p>
                      <a:r>
                        <a:rPr lang="en-US" altLang="zh-TW" sz="2400" b="1" dirty="0" smtClean="0">
                          <a:solidFill>
                            <a:schemeClr val="tx1"/>
                          </a:solidFill>
                        </a:rPr>
                        <a:t> students</a:t>
                      </a:r>
                      <a:endParaRPr lang="zh-TW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b="1" dirty="0" smtClean="0">
                          <a:solidFill>
                            <a:schemeClr val="tx1"/>
                          </a:solidFill>
                        </a:rPr>
                        <a:t>watch</a:t>
                      </a:r>
                      <a:endParaRPr lang="zh-TW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b="1" dirty="0" smtClean="0">
                          <a:solidFill>
                            <a:schemeClr val="tx1"/>
                          </a:solidFill>
                        </a:rPr>
                        <a:t>movies</a:t>
                      </a:r>
                      <a:endParaRPr lang="zh-TW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9282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dirty="0" smtClean="0">
                          <a:solidFill>
                            <a:srgbClr val="FF0000"/>
                          </a:solidFill>
                        </a:rPr>
                        <a:t>S</a:t>
                      </a:r>
                      <a:endParaRPr lang="zh-TW" alt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dirty="0" smtClean="0">
                          <a:solidFill>
                            <a:srgbClr val="FF0000"/>
                          </a:solidFill>
                        </a:rPr>
                        <a:t>V</a:t>
                      </a:r>
                      <a:endParaRPr lang="zh-TW" alt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dirty="0" smtClean="0">
                          <a:solidFill>
                            <a:srgbClr val="FF0000"/>
                          </a:solidFill>
                        </a:rPr>
                        <a:t>O</a:t>
                      </a:r>
                      <a:endParaRPr lang="zh-TW" alt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9" name="表格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5701186"/>
              </p:ext>
            </p:extLst>
          </p:nvPr>
        </p:nvGraphicFramePr>
        <p:xfrm>
          <a:off x="3719976" y="3429000"/>
          <a:ext cx="997754" cy="1368152"/>
        </p:xfrm>
        <a:graphic>
          <a:graphicData uri="http://schemas.openxmlformats.org/drawingml/2006/table">
            <a:tbl>
              <a:tblPr firstRow="1" bandRow="1">
                <a:tableStyleId>{E269D01E-BC32-4049-B463-5C60D7B0CCD2}</a:tableStyleId>
              </a:tblPr>
              <a:tblGrid>
                <a:gridCol w="997754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/>
                        <a:t>where</a:t>
                      </a:r>
                      <a:endParaRPr lang="zh-TW" altLang="en-US" sz="2400" b="1" dirty="0"/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bg1"/>
                          </a:solidFill>
                          <a:effectLst/>
                        </a:rPr>
                        <a:t>Relative</a:t>
                      </a:r>
                      <a:r>
                        <a:rPr lang="en-US" altLang="zh-TW" b="1" baseline="0" dirty="0" smtClean="0">
                          <a:solidFill>
                            <a:schemeClr val="bg1"/>
                          </a:solidFill>
                          <a:effectLst/>
                        </a:rPr>
                        <a:t> adverb</a:t>
                      </a:r>
                      <a:endParaRPr lang="zh-TW" altLang="en-US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弧形箭號 (上彎) 9"/>
          <p:cNvSpPr/>
          <p:nvPr/>
        </p:nvSpPr>
        <p:spPr>
          <a:xfrm rot="10800000">
            <a:off x="2900939" y="2818518"/>
            <a:ext cx="1368152" cy="639068"/>
          </a:xfrm>
          <a:prstGeom prst="curvedUp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611560" y="5662661"/>
            <a:ext cx="8230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400" dirty="0" smtClean="0">
                <a:solidFill>
                  <a:schemeClr val="bg1"/>
                </a:solidFill>
              </a:rPr>
              <a:t>Relative adverb “where” stands for </a:t>
            </a:r>
            <a:r>
              <a:rPr lang="en-US" altLang="zh-HK" sz="2400" u="sng" dirty="0" smtClean="0">
                <a:solidFill>
                  <a:schemeClr val="bg1"/>
                </a:solidFill>
              </a:rPr>
              <a:t>prepostional phrase of place</a:t>
            </a:r>
            <a:r>
              <a:rPr lang="en-US" altLang="zh-HK" sz="2400" dirty="0" smtClean="0">
                <a:solidFill>
                  <a:schemeClr val="bg1"/>
                </a:solidFill>
              </a:rPr>
              <a:t>.</a:t>
            </a:r>
            <a:endParaRPr lang="zh-HK" altLang="en-US" sz="2400" dirty="0">
              <a:solidFill>
                <a:schemeClr val="bg1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549432" y="6141837"/>
            <a:ext cx="3460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400" dirty="0" smtClean="0">
                <a:solidFill>
                  <a:schemeClr val="bg1"/>
                </a:solidFill>
              </a:rPr>
              <a:t>We use “where” for </a:t>
            </a:r>
            <a:r>
              <a:rPr lang="en-US" altLang="zh-HK" sz="2400" u="sng" dirty="0" smtClean="0">
                <a:solidFill>
                  <a:schemeClr val="bg1"/>
                </a:solidFill>
              </a:rPr>
              <a:t>place.</a:t>
            </a:r>
            <a:endParaRPr lang="zh-HK" altLang="en-US" sz="2400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2F80-1F83-4A13-A98B-D3CC1433BCBC}" type="slidenum">
              <a:rPr lang="zh-HK" altLang="en-US" smtClean="0"/>
              <a:t>41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0461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omschimmer.files.wordpress.com/2013/07/practi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7436656" cy="287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2F80-1F83-4A13-A98B-D3CC1433BCBC}" type="slidenum">
              <a:rPr lang="zh-HK" altLang="en-US" smtClean="0"/>
              <a:t>42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6634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圓角矩形圖說文字 5"/>
          <p:cNvSpPr/>
          <p:nvPr/>
        </p:nvSpPr>
        <p:spPr>
          <a:xfrm>
            <a:off x="2339752" y="378391"/>
            <a:ext cx="6742087" cy="1466433"/>
          </a:xfrm>
          <a:prstGeom prst="wedgeRoundRectCallout">
            <a:avLst>
              <a:gd name="adj1" fmla="val 52827"/>
              <a:gd name="adj2" fmla="val 7377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 smtClean="0"/>
              <a:t>What is room ___________________?</a:t>
            </a:r>
          </a:p>
          <a:p>
            <a:pPr algn="ctr"/>
            <a:r>
              <a:rPr lang="en-US" altLang="zh-TW" sz="2400" b="1" dirty="0"/>
              <a:t>W</a:t>
            </a:r>
            <a:r>
              <a:rPr lang="en-US" altLang="zh-TW" sz="2400" b="1" dirty="0" smtClean="0"/>
              <a:t>hat do people do in ___________?</a:t>
            </a:r>
            <a:endParaRPr lang="zh-TW" altLang="en-US" sz="2400" b="1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1047083"/>
              </p:ext>
            </p:extLst>
          </p:nvPr>
        </p:nvGraphicFramePr>
        <p:xfrm>
          <a:off x="33423" y="3458515"/>
          <a:ext cx="3683942" cy="118872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512168"/>
                <a:gridCol w="432048"/>
                <a:gridCol w="1739726"/>
              </a:tblGrid>
              <a:tr h="474541"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</a:rPr>
                        <a:t>Room___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</a:rPr>
                        <a:t>is 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</a:rPr>
                        <a:t>__________(name of the</a:t>
                      </a:r>
                      <a:r>
                        <a:rPr lang="en-US" altLang="zh-TW" sz="2400" baseline="0" dirty="0" smtClean="0">
                          <a:solidFill>
                            <a:schemeClr val="tx1"/>
                          </a:solidFill>
                        </a:rPr>
                        <a:t> room)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2597863"/>
              </p:ext>
            </p:extLst>
          </p:nvPr>
        </p:nvGraphicFramePr>
        <p:xfrm>
          <a:off x="4644008" y="3429000"/>
          <a:ext cx="4471857" cy="180020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371872"/>
                <a:gridCol w="845450"/>
                <a:gridCol w="2254535"/>
              </a:tblGrid>
              <a:tr h="821197">
                <a:tc>
                  <a:txBody>
                    <a:bodyPr/>
                    <a:lstStyle/>
                    <a:p>
                      <a:r>
                        <a:rPr lang="en-US" altLang="zh-TW" sz="2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zh-TW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7900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dirty="0" smtClean="0">
                          <a:solidFill>
                            <a:srgbClr val="FF0000"/>
                          </a:solidFill>
                        </a:rPr>
                        <a:t>S</a:t>
                      </a:r>
                      <a:endParaRPr lang="zh-TW" alt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dirty="0" smtClean="0">
                          <a:solidFill>
                            <a:srgbClr val="FF0000"/>
                          </a:solidFill>
                        </a:rPr>
                        <a:t>V</a:t>
                      </a:r>
                      <a:endParaRPr lang="zh-TW" alt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dirty="0" smtClean="0">
                          <a:solidFill>
                            <a:srgbClr val="FF0000"/>
                          </a:solidFill>
                        </a:rPr>
                        <a:t>O</a:t>
                      </a:r>
                      <a:endParaRPr lang="zh-TW" alt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113249"/>
              </p:ext>
            </p:extLst>
          </p:nvPr>
        </p:nvGraphicFramePr>
        <p:xfrm>
          <a:off x="3719976" y="3429000"/>
          <a:ext cx="996040" cy="1728192"/>
        </p:xfrm>
        <a:graphic>
          <a:graphicData uri="http://schemas.openxmlformats.org/drawingml/2006/table">
            <a:tbl>
              <a:tblPr firstRow="1" bandRow="1">
                <a:tableStyleId>{E269D01E-BC32-4049-B463-5C60D7B0CCD2}</a:tableStyleId>
              </a:tblPr>
              <a:tblGrid>
                <a:gridCol w="996040"/>
              </a:tblGrid>
              <a:tr h="63670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/>
                        <a:t>where</a:t>
                      </a:r>
                      <a:endParaRPr lang="zh-TW" altLang="en-US" sz="2400" b="1" dirty="0"/>
                    </a:p>
                  </a:txBody>
                  <a:tcPr/>
                </a:tc>
              </a:tr>
              <a:tr h="109149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bg1"/>
                          </a:solidFill>
                          <a:effectLst/>
                        </a:rPr>
                        <a:t>Relative</a:t>
                      </a:r>
                      <a:r>
                        <a:rPr lang="en-US" altLang="zh-TW" b="1" baseline="0" dirty="0" smtClean="0">
                          <a:solidFill>
                            <a:schemeClr val="bg1"/>
                          </a:solidFill>
                          <a:effectLst/>
                        </a:rPr>
                        <a:t> adverb</a:t>
                      </a:r>
                      <a:endParaRPr lang="zh-TW" altLang="en-US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2F80-1F83-4A13-A98B-D3CC1433BCBC}" type="slidenum">
              <a:rPr lang="zh-HK" altLang="en-US" smtClean="0"/>
              <a:t>43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5229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94" y="497093"/>
            <a:ext cx="3175987" cy="423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3995935" y="1476770"/>
            <a:ext cx="46805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chemeClr val="bg1"/>
                </a:solidFill>
              </a:rPr>
              <a:t>Room 307 is the Cookery </a:t>
            </a:r>
            <a:r>
              <a:rPr lang="en-US" altLang="zh-TW" sz="2400" dirty="0">
                <a:solidFill>
                  <a:schemeClr val="bg1"/>
                </a:solidFill>
              </a:rPr>
              <a:t>R</a:t>
            </a:r>
            <a:r>
              <a:rPr lang="en-US" altLang="zh-TW" sz="2400" dirty="0" smtClean="0">
                <a:solidFill>
                  <a:schemeClr val="bg1"/>
                </a:solidFill>
              </a:rPr>
              <a:t>oom.</a:t>
            </a:r>
          </a:p>
          <a:p>
            <a:endParaRPr lang="en-US" altLang="zh-TW" sz="2400" dirty="0">
              <a:solidFill>
                <a:schemeClr val="bg1"/>
              </a:solidFill>
            </a:endParaRPr>
          </a:p>
          <a:p>
            <a:r>
              <a:rPr lang="en-US" altLang="zh-TW" sz="2400" dirty="0" smtClean="0">
                <a:solidFill>
                  <a:schemeClr val="bg1"/>
                </a:solidFill>
              </a:rPr>
              <a:t>Students have their home economics lessons in the Cookery </a:t>
            </a:r>
            <a:r>
              <a:rPr lang="en-US" altLang="zh-TW" sz="2400" dirty="0">
                <a:solidFill>
                  <a:schemeClr val="bg1"/>
                </a:solidFill>
              </a:rPr>
              <a:t>R</a:t>
            </a:r>
            <a:r>
              <a:rPr lang="en-US" altLang="zh-TW" sz="2400" dirty="0" smtClean="0">
                <a:solidFill>
                  <a:schemeClr val="bg1"/>
                </a:solidFill>
              </a:rPr>
              <a:t>oom. </a:t>
            </a:r>
            <a:endParaRPr lang="zh-TW" altLang="en-US" sz="2400" dirty="0">
              <a:solidFill>
                <a:schemeClr val="bg1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977900" y="4826576"/>
            <a:ext cx="7620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chemeClr val="bg1"/>
                </a:solidFill>
              </a:rPr>
              <a:t>Room 307 is the </a:t>
            </a:r>
            <a:r>
              <a:rPr lang="en-US" altLang="zh-TW" sz="2400" dirty="0">
                <a:solidFill>
                  <a:schemeClr val="bg1"/>
                </a:solidFill>
              </a:rPr>
              <a:t>C</a:t>
            </a:r>
            <a:r>
              <a:rPr lang="en-US" altLang="zh-TW" sz="2400" dirty="0" smtClean="0">
                <a:solidFill>
                  <a:schemeClr val="bg1"/>
                </a:solidFill>
              </a:rPr>
              <a:t>ookery </a:t>
            </a:r>
            <a:r>
              <a:rPr lang="en-US" altLang="zh-TW" sz="2400" dirty="0">
                <a:solidFill>
                  <a:schemeClr val="bg1"/>
                </a:solidFill>
              </a:rPr>
              <a:t>R</a:t>
            </a:r>
            <a:r>
              <a:rPr lang="en-US" altLang="zh-TW" sz="2400" dirty="0" smtClean="0">
                <a:solidFill>
                  <a:schemeClr val="bg1"/>
                </a:solidFill>
              </a:rPr>
              <a:t>oom </a:t>
            </a:r>
            <a:r>
              <a:rPr lang="en-US" altLang="zh-TW" sz="2400" b="1" dirty="0" smtClean="0">
                <a:solidFill>
                  <a:srgbClr val="FFFF00"/>
                </a:solidFill>
              </a:rPr>
              <a:t>where</a:t>
            </a:r>
            <a:r>
              <a:rPr lang="en-US" altLang="zh-TW" sz="2400" dirty="0" smtClean="0">
                <a:solidFill>
                  <a:schemeClr val="bg1"/>
                </a:solidFill>
              </a:rPr>
              <a:t> </a:t>
            </a:r>
            <a:r>
              <a:rPr lang="en-US" altLang="zh-TW" sz="2400" dirty="0" smtClean="0">
                <a:solidFill>
                  <a:srgbClr val="00FF00"/>
                </a:solidFill>
              </a:rPr>
              <a:t>students have their home economics</a:t>
            </a:r>
            <a:r>
              <a:rPr lang="en-US" altLang="zh-TW" sz="2400" dirty="0">
                <a:solidFill>
                  <a:srgbClr val="00FF00"/>
                </a:solidFill>
              </a:rPr>
              <a:t> </a:t>
            </a:r>
            <a:r>
              <a:rPr lang="en-US" altLang="zh-TW" sz="2400" dirty="0" smtClean="0">
                <a:solidFill>
                  <a:srgbClr val="00FF00"/>
                </a:solidFill>
              </a:rPr>
              <a:t>lessons </a:t>
            </a:r>
            <a:r>
              <a:rPr lang="en-US" altLang="zh-TW" sz="2400" strike="sngStrike" dirty="0" smtClean="0">
                <a:solidFill>
                  <a:srgbClr val="00FF00"/>
                </a:solidFill>
              </a:rPr>
              <a:t>in the Cookery Room</a:t>
            </a:r>
            <a:r>
              <a:rPr lang="en-US" altLang="zh-TW" sz="2400" dirty="0" smtClean="0">
                <a:solidFill>
                  <a:srgbClr val="00FF00"/>
                </a:solidFill>
              </a:rPr>
              <a:t>.</a:t>
            </a:r>
            <a:endParaRPr lang="zh-TW" altLang="en-US" sz="2400" dirty="0">
              <a:solidFill>
                <a:srgbClr val="00FF00"/>
              </a:solidFill>
            </a:endParaRPr>
          </a:p>
        </p:txBody>
      </p:sp>
      <p:sp>
        <p:nvSpPr>
          <p:cNvPr id="7" name="弧形箭號 (上彎) 6"/>
          <p:cNvSpPr/>
          <p:nvPr/>
        </p:nvSpPr>
        <p:spPr>
          <a:xfrm rot="10800000">
            <a:off x="3995936" y="4439262"/>
            <a:ext cx="1296144" cy="527923"/>
          </a:xfrm>
          <a:prstGeom prst="curvedUp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cxnSp>
        <p:nvCxnSpPr>
          <p:cNvPr id="8" name="直線單箭頭接點 7"/>
          <p:cNvCxnSpPr/>
          <p:nvPr/>
        </p:nvCxnSpPr>
        <p:spPr>
          <a:xfrm flipV="1">
            <a:off x="5436096" y="3068960"/>
            <a:ext cx="1800200" cy="182127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圓角矩形圖說文字 8"/>
          <p:cNvSpPr/>
          <p:nvPr/>
        </p:nvSpPr>
        <p:spPr>
          <a:xfrm>
            <a:off x="3931563" y="254597"/>
            <a:ext cx="4741473" cy="1027559"/>
          </a:xfrm>
          <a:prstGeom prst="wedgeRoundRectCallout">
            <a:avLst>
              <a:gd name="adj1" fmla="val 52827"/>
              <a:gd name="adj2" fmla="val 7377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/>
              <a:t>Hi ,what is room 307?</a:t>
            </a:r>
          </a:p>
          <a:p>
            <a:pPr algn="ctr"/>
            <a:r>
              <a:rPr lang="en-US" altLang="zh-TW" sz="2400" dirty="0"/>
              <a:t>W</a:t>
            </a:r>
            <a:r>
              <a:rPr lang="en-US" altLang="zh-TW" sz="2400" dirty="0" smtClean="0"/>
              <a:t>hat do people do in this room?</a:t>
            </a:r>
            <a:endParaRPr lang="zh-TW" altLang="en-US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4139952" y="2924944"/>
            <a:ext cx="4104456" cy="490818"/>
            <a:chOff x="4139952" y="2924944"/>
            <a:chExt cx="4104456" cy="490818"/>
          </a:xfrm>
        </p:grpSpPr>
        <p:sp>
          <p:nvSpPr>
            <p:cNvPr id="2" name="矩形 1"/>
            <p:cNvSpPr/>
            <p:nvPr/>
          </p:nvSpPr>
          <p:spPr>
            <a:xfrm>
              <a:off x="6444208" y="2924944"/>
              <a:ext cx="1800200" cy="144016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4139952" y="3343754"/>
              <a:ext cx="792088" cy="7200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2F80-1F83-4A13-A98B-D3CC1433BCBC}" type="slidenum">
              <a:rPr lang="zh-HK" altLang="en-US" smtClean="0"/>
              <a:t>44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6111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4743026" y="1484239"/>
            <a:ext cx="42934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sz="2800" dirty="0">
              <a:solidFill>
                <a:schemeClr val="bg1"/>
              </a:solidFill>
            </a:endParaRPr>
          </a:p>
          <a:p>
            <a:r>
              <a:rPr lang="en-US" altLang="zh-TW" sz="2800" dirty="0" smtClean="0">
                <a:solidFill>
                  <a:schemeClr val="bg1"/>
                </a:solidFill>
              </a:rPr>
              <a:t>You can find different maps in the geography room. </a:t>
            </a:r>
            <a:endParaRPr lang="zh-TW" altLang="en-US" sz="2800" dirty="0">
              <a:solidFill>
                <a:schemeClr val="bg1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23528" y="4472519"/>
            <a:ext cx="83403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chemeClr val="bg1"/>
                </a:solidFill>
              </a:rPr>
              <a:t>Room 307 is the geography room </a:t>
            </a:r>
            <a:r>
              <a:rPr lang="en-US" altLang="zh-TW" sz="2800" b="1" dirty="0" smtClean="0">
                <a:solidFill>
                  <a:srgbClr val="FFFF00"/>
                </a:solidFill>
              </a:rPr>
              <a:t>where</a:t>
            </a:r>
            <a:r>
              <a:rPr lang="en-US" altLang="zh-TW" sz="2800" dirty="0" smtClean="0">
                <a:solidFill>
                  <a:schemeClr val="bg1"/>
                </a:solidFill>
              </a:rPr>
              <a:t> </a:t>
            </a:r>
            <a:r>
              <a:rPr lang="en-US" altLang="zh-TW" sz="2800" dirty="0" smtClean="0">
                <a:solidFill>
                  <a:srgbClr val="00FF00"/>
                </a:solidFill>
              </a:rPr>
              <a:t>you can find different maps </a:t>
            </a:r>
            <a:r>
              <a:rPr lang="en-US" altLang="zh-TW" sz="2800" strike="sngStrike" dirty="0" smtClean="0">
                <a:solidFill>
                  <a:srgbClr val="00FF00"/>
                </a:solidFill>
              </a:rPr>
              <a:t>in the geography room</a:t>
            </a:r>
            <a:r>
              <a:rPr lang="en-US" altLang="zh-TW" sz="2800" dirty="0" smtClean="0">
                <a:solidFill>
                  <a:srgbClr val="00FF00"/>
                </a:solidFill>
              </a:rPr>
              <a:t>.</a:t>
            </a:r>
            <a:endParaRPr lang="zh-TW" altLang="en-US" sz="2800" dirty="0">
              <a:solidFill>
                <a:srgbClr val="00FF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546" y="1282155"/>
            <a:ext cx="3679136" cy="3016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弧形箭號 (上彎) 7"/>
          <p:cNvSpPr/>
          <p:nvPr/>
        </p:nvSpPr>
        <p:spPr>
          <a:xfrm rot="10800000">
            <a:off x="4102166" y="4175545"/>
            <a:ext cx="1270219" cy="383595"/>
          </a:xfrm>
          <a:prstGeom prst="curvedUp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cxnSp>
        <p:nvCxnSpPr>
          <p:cNvPr id="7" name="直線單箭頭接點 6"/>
          <p:cNvCxnSpPr/>
          <p:nvPr/>
        </p:nvCxnSpPr>
        <p:spPr>
          <a:xfrm flipV="1">
            <a:off x="5436096" y="2997486"/>
            <a:ext cx="1368152" cy="147503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圓角矩形圖說文字 8"/>
          <p:cNvSpPr/>
          <p:nvPr/>
        </p:nvSpPr>
        <p:spPr>
          <a:xfrm>
            <a:off x="3931563" y="254597"/>
            <a:ext cx="4741473" cy="1027559"/>
          </a:xfrm>
          <a:prstGeom prst="wedgeRoundRectCallout">
            <a:avLst>
              <a:gd name="adj1" fmla="val 52827"/>
              <a:gd name="adj2" fmla="val 7377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/>
              <a:t>Hi ,what is room 408?</a:t>
            </a:r>
          </a:p>
          <a:p>
            <a:pPr algn="ctr"/>
            <a:r>
              <a:rPr lang="en-US" altLang="zh-TW" sz="2400" dirty="0"/>
              <a:t>W</a:t>
            </a:r>
            <a:r>
              <a:rPr lang="en-US" altLang="zh-TW" sz="2400" dirty="0" smtClean="0"/>
              <a:t>hat do people do in this room?</a:t>
            </a:r>
            <a:endParaRPr lang="zh-TW" altLang="en-US" sz="2400" dirty="0"/>
          </a:p>
        </p:txBody>
      </p:sp>
      <p:sp>
        <p:nvSpPr>
          <p:cNvPr id="10" name="矩形 9"/>
          <p:cNvSpPr/>
          <p:nvPr/>
        </p:nvSpPr>
        <p:spPr>
          <a:xfrm>
            <a:off x="4737275" y="2869235"/>
            <a:ext cx="3579141" cy="12825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2F80-1F83-4A13-A98B-D3CC1433BCBC}" type="slidenum">
              <a:rPr lang="zh-HK" altLang="en-US" smtClean="0"/>
              <a:t>45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1248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4686260" y="1414328"/>
            <a:ext cx="38924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sz="2800" dirty="0">
              <a:solidFill>
                <a:schemeClr val="bg1"/>
              </a:solidFill>
            </a:endParaRPr>
          </a:p>
          <a:p>
            <a:r>
              <a:rPr lang="en-US" altLang="zh-TW" sz="2800" dirty="0" smtClean="0">
                <a:solidFill>
                  <a:srgbClr val="00FF00"/>
                </a:solidFill>
              </a:rPr>
              <a:t>Students attend talks and assemblies in the school hall.</a:t>
            </a:r>
            <a:endParaRPr lang="zh-TW" altLang="en-US" sz="2800" dirty="0">
              <a:solidFill>
                <a:srgbClr val="00FF0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23528" y="4472519"/>
            <a:ext cx="83403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chemeClr val="bg1"/>
                </a:solidFill>
              </a:rPr>
              <a:t>Room 200 is the school hall </a:t>
            </a:r>
            <a:r>
              <a:rPr lang="en-US" altLang="zh-TW" sz="2800" dirty="0" smtClean="0">
                <a:solidFill>
                  <a:srgbClr val="FFFF00"/>
                </a:solidFill>
              </a:rPr>
              <a:t>where</a:t>
            </a:r>
            <a:r>
              <a:rPr lang="en-US" altLang="zh-TW" sz="2800" dirty="0" smtClean="0">
                <a:solidFill>
                  <a:schemeClr val="bg1"/>
                </a:solidFill>
              </a:rPr>
              <a:t> </a:t>
            </a:r>
            <a:r>
              <a:rPr lang="en-US" altLang="zh-TW" sz="2800" dirty="0" smtClean="0">
                <a:solidFill>
                  <a:srgbClr val="00FF00"/>
                </a:solidFill>
              </a:rPr>
              <a:t>students attend talks and assemblies </a:t>
            </a:r>
            <a:r>
              <a:rPr lang="en-US" altLang="zh-TW" sz="2800" strike="sngStrike" dirty="0" smtClean="0">
                <a:solidFill>
                  <a:srgbClr val="00FF00"/>
                </a:solidFill>
              </a:rPr>
              <a:t>in the school hall</a:t>
            </a:r>
            <a:r>
              <a:rPr lang="en-US" altLang="zh-TW" sz="2800" dirty="0" smtClean="0">
                <a:solidFill>
                  <a:srgbClr val="00FF00"/>
                </a:solidFill>
              </a:rPr>
              <a:t>. </a:t>
            </a:r>
            <a:endParaRPr lang="zh-TW" altLang="en-US" sz="2800" dirty="0">
              <a:solidFill>
                <a:srgbClr val="00FF00"/>
              </a:solidFill>
            </a:endParaRPr>
          </a:p>
        </p:txBody>
      </p:sp>
      <p:sp>
        <p:nvSpPr>
          <p:cNvPr id="8" name="弧形箭號 (上彎) 7"/>
          <p:cNvSpPr/>
          <p:nvPr/>
        </p:nvSpPr>
        <p:spPr>
          <a:xfrm rot="10800000">
            <a:off x="3979461" y="4175545"/>
            <a:ext cx="1270219" cy="383595"/>
          </a:xfrm>
          <a:prstGeom prst="curvedUp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cxnSp>
        <p:nvCxnSpPr>
          <p:cNvPr id="7" name="直線單箭頭接點 6"/>
          <p:cNvCxnSpPr/>
          <p:nvPr/>
        </p:nvCxnSpPr>
        <p:spPr>
          <a:xfrm flipV="1">
            <a:off x="5379330" y="2996952"/>
            <a:ext cx="1568934" cy="140565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圓角矩形圖說文字 8"/>
          <p:cNvSpPr/>
          <p:nvPr/>
        </p:nvSpPr>
        <p:spPr>
          <a:xfrm>
            <a:off x="3931563" y="254597"/>
            <a:ext cx="4741473" cy="1027559"/>
          </a:xfrm>
          <a:prstGeom prst="wedgeRoundRectCallout">
            <a:avLst>
              <a:gd name="adj1" fmla="val 52827"/>
              <a:gd name="adj2" fmla="val 7377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/>
              <a:t>Hi, what is room 200?</a:t>
            </a:r>
          </a:p>
          <a:p>
            <a:pPr algn="ctr"/>
            <a:r>
              <a:rPr lang="en-US" altLang="zh-TW" sz="2400" dirty="0"/>
              <a:t>W</a:t>
            </a:r>
            <a:r>
              <a:rPr lang="en-US" altLang="zh-TW" sz="2400" dirty="0" smtClean="0"/>
              <a:t>hat do people do in this room?</a:t>
            </a:r>
            <a:endParaRPr lang="zh-TW" altLang="en-US" sz="2400" dirty="0"/>
          </a:p>
        </p:txBody>
      </p:sp>
      <p:sp>
        <p:nvSpPr>
          <p:cNvPr id="2" name="AutoShape 2" descr="Displaying IMG_20141029_10204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471" y="404584"/>
            <a:ext cx="3592509" cy="3962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686260" y="2694980"/>
            <a:ext cx="3486140" cy="508941"/>
            <a:chOff x="4686260" y="2694980"/>
            <a:chExt cx="3486140" cy="508941"/>
          </a:xfrm>
        </p:grpSpPr>
        <p:sp>
          <p:nvSpPr>
            <p:cNvPr id="10" name="矩形 9"/>
            <p:cNvSpPr/>
            <p:nvPr/>
          </p:nvSpPr>
          <p:spPr>
            <a:xfrm>
              <a:off x="6516216" y="2694980"/>
              <a:ext cx="1656184" cy="7200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4686260" y="3158202"/>
              <a:ext cx="563420" cy="45719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2F80-1F83-4A13-A98B-D3CC1433BCBC}" type="slidenum">
              <a:rPr lang="zh-HK" altLang="en-US" smtClean="0"/>
              <a:t>46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7529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0" y="4365104"/>
            <a:ext cx="9140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chemeClr val="bg1"/>
                </a:solidFill>
              </a:rPr>
              <a:t>The open area next to the tuck shop is the playground </a:t>
            </a:r>
            <a:r>
              <a:rPr lang="en-US" altLang="zh-TW" sz="2800" dirty="0" smtClean="0">
                <a:solidFill>
                  <a:srgbClr val="FFFF00"/>
                </a:solidFill>
              </a:rPr>
              <a:t>where</a:t>
            </a:r>
            <a:r>
              <a:rPr lang="en-US" altLang="zh-TW" sz="2800" dirty="0">
                <a:solidFill>
                  <a:srgbClr val="00FF00"/>
                </a:solidFill>
              </a:rPr>
              <a:t> </a:t>
            </a:r>
            <a:r>
              <a:rPr lang="en-US" altLang="zh-TW" sz="2800" dirty="0" smtClean="0">
                <a:solidFill>
                  <a:srgbClr val="00FF00"/>
                </a:solidFill>
              </a:rPr>
              <a:t>students </a:t>
            </a:r>
            <a:r>
              <a:rPr lang="en-US" altLang="zh-TW" sz="2800" dirty="0">
                <a:solidFill>
                  <a:srgbClr val="00FF00"/>
                </a:solidFill>
              </a:rPr>
              <a:t>play basketball </a:t>
            </a:r>
            <a:r>
              <a:rPr lang="en-US" altLang="zh-TW" sz="2800" strike="sngStrike" dirty="0" smtClean="0">
                <a:solidFill>
                  <a:srgbClr val="00FF00"/>
                </a:solidFill>
              </a:rPr>
              <a:t>in the playground </a:t>
            </a:r>
            <a:r>
              <a:rPr lang="en-US" altLang="zh-TW" sz="2800" dirty="0" smtClean="0">
                <a:solidFill>
                  <a:srgbClr val="00FF00"/>
                </a:solidFill>
              </a:rPr>
              <a:t>after </a:t>
            </a:r>
            <a:r>
              <a:rPr lang="en-US" altLang="zh-TW" sz="2800" dirty="0">
                <a:solidFill>
                  <a:srgbClr val="00FF00"/>
                </a:solidFill>
              </a:rPr>
              <a:t>school </a:t>
            </a:r>
            <a:r>
              <a:rPr lang="en-US" altLang="zh-TW" sz="2800" dirty="0" smtClean="0">
                <a:solidFill>
                  <a:srgbClr val="00FF00"/>
                </a:solidFill>
              </a:rPr>
              <a:t>.</a:t>
            </a:r>
            <a:endParaRPr lang="zh-TW" altLang="en-US" sz="2800" dirty="0">
              <a:solidFill>
                <a:srgbClr val="00FF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570412" y="1668815"/>
            <a:ext cx="43924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chemeClr val="bg1"/>
                </a:solidFill>
              </a:rPr>
              <a:t>The open area next to the tuck shop is the playground. </a:t>
            </a:r>
          </a:p>
          <a:p>
            <a:endParaRPr lang="en-US" altLang="zh-TW" sz="2400" dirty="0">
              <a:solidFill>
                <a:schemeClr val="bg1"/>
              </a:solidFill>
            </a:endParaRPr>
          </a:p>
          <a:p>
            <a:r>
              <a:rPr lang="en-US" altLang="zh-TW" sz="2400" dirty="0" smtClean="0">
                <a:solidFill>
                  <a:schemeClr val="bg1"/>
                </a:solidFill>
              </a:rPr>
              <a:t>Students play basketball in the playground after school . </a:t>
            </a:r>
            <a:endParaRPr lang="zh-TW" altLang="en-US" sz="2400" dirty="0">
              <a:solidFill>
                <a:schemeClr val="bg1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841054"/>
            <a:ext cx="4104456" cy="2947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弧形箭號 (上彎) 7"/>
          <p:cNvSpPr/>
          <p:nvPr/>
        </p:nvSpPr>
        <p:spPr>
          <a:xfrm rot="10800000">
            <a:off x="6372200" y="3885647"/>
            <a:ext cx="1455236" cy="527923"/>
          </a:xfrm>
          <a:prstGeom prst="curvedUp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cxnSp>
        <p:nvCxnSpPr>
          <p:cNvPr id="6" name="直線單箭頭接點 5"/>
          <p:cNvCxnSpPr/>
          <p:nvPr/>
        </p:nvCxnSpPr>
        <p:spPr>
          <a:xfrm flipH="1" flipV="1">
            <a:off x="6228184" y="3789040"/>
            <a:ext cx="1800200" cy="576067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圓角矩形圖說文字 8"/>
          <p:cNvSpPr/>
          <p:nvPr/>
        </p:nvSpPr>
        <p:spPr>
          <a:xfrm>
            <a:off x="4145299" y="327274"/>
            <a:ext cx="4741473" cy="1027559"/>
          </a:xfrm>
          <a:prstGeom prst="wedgeRoundRectCallout">
            <a:avLst>
              <a:gd name="adj1" fmla="val 52827"/>
              <a:gd name="adj2" fmla="val 7377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/>
              <a:t>Hi, what is __________?</a:t>
            </a:r>
          </a:p>
          <a:p>
            <a:pPr algn="ctr"/>
            <a:r>
              <a:rPr lang="en-US" altLang="zh-TW" sz="2400" dirty="0"/>
              <a:t>W</a:t>
            </a:r>
            <a:r>
              <a:rPr lang="en-US" altLang="zh-TW" sz="2400" dirty="0" smtClean="0"/>
              <a:t>hat do people do there?</a:t>
            </a:r>
            <a:endParaRPr lang="zh-TW" alt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2F80-1F83-4A13-A98B-D3CC1433BCBC}" type="slidenum">
              <a:rPr lang="zh-HK" altLang="en-US" smtClean="0"/>
              <a:t>47</a:t>
            </a:fld>
            <a:endParaRPr lang="zh-HK" altLang="en-US"/>
          </a:p>
        </p:txBody>
      </p:sp>
      <p:grpSp>
        <p:nvGrpSpPr>
          <p:cNvPr id="3" name="Group 2"/>
          <p:cNvGrpSpPr/>
          <p:nvPr/>
        </p:nvGrpSpPr>
        <p:grpSpPr>
          <a:xfrm>
            <a:off x="4716016" y="3235834"/>
            <a:ext cx="3672408" cy="417692"/>
            <a:chOff x="4716016" y="3235834"/>
            <a:chExt cx="3672408" cy="417692"/>
          </a:xfrm>
        </p:grpSpPr>
        <p:sp>
          <p:nvSpPr>
            <p:cNvPr id="10" name="矩形 9"/>
            <p:cNvSpPr/>
            <p:nvPr/>
          </p:nvSpPr>
          <p:spPr>
            <a:xfrm>
              <a:off x="4716016" y="3607807"/>
              <a:ext cx="1512168" cy="45719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矩形 9"/>
            <p:cNvSpPr/>
            <p:nvPr/>
          </p:nvSpPr>
          <p:spPr>
            <a:xfrm flipV="1">
              <a:off x="7668344" y="3235834"/>
              <a:ext cx="720080" cy="45719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6656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4639791" y="1501420"/>
            <a:ext cx="43924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chemeClr val="bg1"/>
                </a:solidFill>
              </a:rPr>
              <a:t>The area next to the playground is the tuck shop. </a:t>
            </a:r>
          </a:p>
          <a:p>
            <a:endParaRPr lang="en-US" altLang="zh-TW" sz="2400" dirty="0" smtClean="0">
              <a:solidFill>
                <a:schemeClr val="bg1"/>
              </a:solidFill>
            </a:endParaRPr>
          </a:p>
          <a:p>
            <a:r>
              <a:rPr lang="en-US" altLang="zh-TW" sz="2400" dirty="0" smtClean="0">
                <a:solidFill>
                  <a:schemeClr val="bg1"/>
                </a:solidFill>
              </a:rPr>
              <a:t>You can buy snacks in the tuck shop! </a:t>
            </a:r>
          </a:p>
          <a:p>
            <a:endParaRPr lang="en-US" altLang="zh-TW" sz="2400" dirty="0" smtClean="0">
              <a:solidFill>
                <a:schemeClr val="bg1"/>
              </a:solidFill>
            </a:endParaRPr>
          </a:p>
          <a:p>
            <a:endParaRPr lang="en-US" altLang="zh-TW" sz="2400" dirty="0">
              <a:solidFill>
                <a:schemeClr val="bg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157547" y="4293096"/>
            <a:ext cx="8964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smtClean="0">
                <a:solidFill>
                  <a:schemeClr val="bg1"/>
                </a:solidFill>
              </a:rPr>
              <a:t>The area next to the playground is the tuck shop </a:t>
            </a:r>
            <a:r>
              <a:rPr lang="en-US" altLang="zh-TW" sz="2400" dirty="0" smtClean="0">
                <a:solidFill>
                  <a:srgbClr val="00FF00"/>
                </a:solidFill>
              </a:rPr>
              <a:t>where you can buy snacks </a:t>
            </a:r>
            <a:r>
              <a:rPr lang="en-US" altLang="zh-TW" sz="2400" strike="sngStrike" dirty="0" smtClean="0">
                <a:solidFill>
                  <a:srgbClr val="00FF00"/>
                </a:solidFill>
              </a:rPr>
              <a:t>in the tuck shop</a:t>
            </a:r>
            <a:r>
              <a:rPr lang="en-US" altLang="zh-TW" sz="2400" dirty="0" smtClean="0">
                <a:solidFill>
                  <a:srgbClr val="00FF00"/>
                </a:solidFill>
              </a:rPr>
              <a:t>. </a:t>
            </a:r>
            <a:endParaRPr lang="zh-TW" altLang="en-US" sz="2400" dirty="0">
              <a:solidFill>
                <a:srgbClr val="00FF00"/>
              </a:solidFill>
            </a:endParaRPr>
          </a:p>
        </p:txBody>
      </p:sp>
      <p:sp>
        <p:nvSpPr>
          <p:cNvPr id="8" name="弧形箭號 (上彎) 7"/>
          <p:cNvSpPr/>
          <p:nvPr/>
        </p:nvSpPr>
        <p:spPr>
          <a:xfrm rot="10800000">
            <a:off x="5022694" y="3944796"/>
            <a:ext cx="1277498" cy="383907"/>
          </a:xfrm>
          <a:prstGeom prst="curvedUp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" name="AutoShape 2" descr="Displaying IMG_20141029_10180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445" y="764704"/>
            <a:ext cx="4190458" cy="3144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圓角矩形圖說文字 8"/>
          <p:cNvSpPr/>
          <p:nvPr/>
        </p:nvSpPr>
        <p:spPr>
          <a:xfrm>
            <a:off x="4562157" y="160338"/>
            <a:ext cx="4491608" cy="940281"/>
          </a:xfrm>
          <a:prstGeom prst="wedgeRoundRectCallout">
            <a:avLst>
              <a:gd name="adj1" fmla="val 52827"/>
              <a:gd name="adj2" fmla="val 7377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 smtClean="0"/>
              <a:t>Hi, what ___________________?</a:t>
            </a:r>
          </a:p>
          <a:p>
            <a:pPr algn="ctr"/>
            <a:r>
              <a:rPr lang="en-US" altLang="zh-TW" sz="2400" b="1" dirty="0"/>
              <a:t>W</a:t>
            </a:r>
            <a:r>
              <a:rPr lang="en-US" altLang="zh-TW" sz="2400" b="1" dirty="0" smtClean="0"/>
              <a:t>hat do people ___________?</a:t>
            </a:r>
            <a:endParaRPr lang="zh-TW" alt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2F80-1F83-4A13-A98B-D3CC1433BCBC}" type="slidenum">
              <a:rPr lang="zh-HK" altLang="en-US" smtClean="0"/>
              <a:t>48</a:t>
            </a:fld>
            <a:endParaRPr lang="zh-HK" altLang="en-US"/>
          </a:p>
        </p:txBody>
      </p:sp>
      <p:grpSp>
        <p:nvGrpSpPr>
          <p:cNvPr id="5" name="Group 4"/>
          <p:cNvGrpSpPr/>
          <p:nvPr/>
        </p:nvGrpSpPr>
        <p:grpSpPr>
          <a:xfrm>
            <a:off x="4684084" y="3068959"/>
            <a:ext cx="3848356" cy="400677"/>
            <a:chOff x="4684084" y="3068959"/>
            <a:chExt cx="3848356" cy="400677"/>
          </a:xfrm>
        </p:grpSpPr>
        <p:sp>
          <p:nvSpPr>
            <p:cNvPr id="10" name="矩形 9"/>
            <p:cNvSpPr/>
            <p:nvPr/>
          </p:nvSpPr>
          <p:spPr>
            <a:xfrm flipV="1">
              <a:off x="7164288" y="3068959"/>
              <a:ext cx="1368152" cy="45719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矩形 9"/>
            <p:cNvSpPr/>
            <p:nvPr/>
          </p:nvSpPr>
          <p:spPr>
            <a:xfrm flipV="1">
              <a:off x="4684084" y="3423917"/>
              <a:ext cx="684076" cy="45719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cxnSp>
        <p:nvCxnSpPr>
          <p:cNvPr id="12" name="直線單箭頭接點 5"/>
          <p:cNvCxnSpPr/>
          <p:nvPr/>
        </p:nvCxnSpPr>
        <p:spPr>
          <a:xfrm flipV="1">
            <a:off x="6699949" y="3114678"/>
            <a:ext cx="968395" cy="121402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955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4492" y="0"/>
            <a:ext cx="8229600" cy="11430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32210" y="278092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7200" dirty="0" smtClean="0">
                <a:solidFill>
                  <a:srgbClr val="00B050"/>
                </a:solidFill>
              </a:rPr>
              <a:t>Congratulations!</a:t>
            </a:r>
            <a:endParaRPr lang="zh-TW" altLang="en-US" sz="7200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2F80-1F83-4A13-A98B-D3CC1433BCBC}" type="slidenum">
              <a:rPr lang="zh-HK" altLang="en-US" smtClean="0"/>
              <a:t>49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248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293150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HK" sz="2800" dirty="0" smtClean="0">
                <a:solidFill>
                  <a:srgbClr val="FF0000"/>
                </a:solidFill>
              </a:rPr>
              <a:t>It is a small </a:t>
            </a:r>
            <a:r>
              <a:rPr lang="en-US" altLang="zh-CN" sz="2800" dirty="0" smtClean="0">
                <a:solidFill>
                  <a:srgbClr val="FF0000"/>
                </a:solidFill>
              </a:rPr>
              <a:t>device</a:t>
            </a:r>
            <a:r>
              <a:rPr lang="en-US" altLang="zh-HK" sz="2800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endParaRPr lang="en-US" altLang="zh-HK" sz="2800" dirty="0"/>
          </a:p>
          <a:p>
            <a:pPr marL="0" indent="0">
              <a:buNone/>
            </a:pPr>
            <a:r>
              <a:rPr lang="en-US" altLang="zh-HK" sz="2800" dirty="0" smtClean="0">
                <a:solidFill>
                  <a:srgbClr val="FF0000"/>
                </a:solidFill>
              </a:rPr>
              <a:t>It is a small device.</a:t>
            </a:r>
            <a:r>
              <a:rPr lang="en-US" altLang="zh-HK" sz="2800" dirty="0" smtClean="0">
                <a:solidFill>
                  <a:srgbClr val="FFC000"/>
                </a:solidFill>
              </a:rPr>
              <a:t> </a:t>
            </a:r>
            <a:r>
              <a:rPr lang="en-US" altLang="zh-HK" sz="2800" dirty="0" smtClean="0">
                <a:solidFill>
                  <a:srgbClr val="0070C0"/>
                </a:solidFill>
              </a:rPr>
              <a:t>We use it for calculating.</a:t>
            </a:r>
          </a:p>
          <a:p>
            <a:pPr marL="0" indent="0">
              <a:buNone/>
            </a:pPr>
            <a:endParaRPr lang="en-US" altLang="zh-HK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HK" sz="2800" dirty="0" smtClean="0">
                <a:solidFill>
                  <a:srgbClr val="00B050"/>
                </a:solidFill>
              </a:rPr>
              <a:t>It is a small device which we use for calculating.</a:t>
            </a:r>
          </a:p>
        </p:txBody>
      </p:sp>
      <p:pic>
        <p:nvPicPr>
          <p:cNvPr id="5122" name="Picture 2" descr="http://spotonlists.com/wp-content/uploads/2013/04/guess-i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259228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3995936" y="836712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4800" b="1" dirty="0" smtClean="0">
                <a:latin typeface="Gigi" panose="04040504061007020D02" pitchFamily="82" charset="0"/>
              </a:rPr>
              <a:t>What is it?</a:t>
            </a:r>
            <a:endParaRPr lang="zh-HK" altLang="en-US" sz="4800" b="1" dirty="0">
              <a:latin typeface="Gigi" panose="04040504061007020D02" pitchFamily="82" charset="0"/>
            </a:endParaRPr>
          </a:p>
        </p:txBody>
      </p:sp>
      <p:pic>
        <p:nvPicPr>
          <p:cNvPr id="5124" name="Picture 4" descr="http://www.ideachampions.com/weblogs/Confuse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1604927"/>
            <a:ext cx="924694" cy="134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bubblypetz.files.wordpress.com/2013/10/oh-i-se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8679" y="1828981"/>
            <a:ext cx="1378124" cy="8957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i-store.walmart.ca/images/WMTCNPE/996/800/996800_Enlarged_1.jpe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5253162"/>
            <a:ext cx="1813112" cy="155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2F80-1F83-4A13-A98B-D3CC1433BCBC}" type="slidenum">
              <a:rPr lang="zh-HK" altLang="en-US" smtClean="0"/>
              <a:t>5</a:t>
            </a:fld>
            <a:endParaRPr lang="zh-HK" altLang="en-US"/>
          </a:p>
        </p:txBody>
      </p:sp>
      <p:sp>
        <p:nvSpPr>
          <p:cNvPr id="6" name="TextBox 5"/>
          <p:cNvSpPr txBox="1"/>
          <p:nvPr/>
        </p:nvSpPr>
        <p:spPr>
          <a:xfrm>
            <a:off x="5076056" y="5949280"/>
            <a:ext cx="16472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/>
              <a:t>c</a:t>
            </a:r>
            <a:r>
              <a:rPr lang="en-US" altLang="zh-TW" sz="2800" b="1" dirty="0" smtClean="0"/>
              <a:t>alculator</a:t>
            </a:r>
            <a:endParaRPr lang="zh-TW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0266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solidFill>
                  <a:schemeClr val="bg1"/>
                </a:solidFill>
              </a:rPr>
              <a:t>Situation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 smtClean="0">
                <a:solidFill>
                  <a:schemeClr val="bg1"/>
                </a:solidFill>
              </a:rPr>
              <a:t>You are now qualified student ambassadors. </a:t>
            </a: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bg1"/>
                </a:solidFill>
              </a:rPr>
              <a:t>You have a map with missing information. </a:t>
            </a:r>
            <a:endParaRPr lang="en-US" altLang="zh-TW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chemeClr val="bg1"/>
                </a:solidFill>
              </a:rPr>
              <a:t>Y</a:t>
            </a:r>
            <a:r>
              <a:rPr lang="en-US" altLang="zh-TW" dirty="0" smtClean="0">
                <a:solidFill>
                  <a:schemeClr val="bg1"/>
                </a:solidFill>
              </a:rPr>
              <a:t>ou now have to talk to your partner and find out the missing information. 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2F80-1F83-4A13-A98B-D3CC1433BCBC}" type="slidenum">
              <a:rPr lang="zh-HK" altLang="en-US" smtClean="0"/>
              <a:t>50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6631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solidFill>
                  <a:schemeClr val="bg1"/>
                </a:solidFill>
              </a:rPr>
              <a:t>Materials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>
                <a:solidFill>
                  <a:schemeClr val="bg1"/>
                </a:solidFill>
              </a:rPr>
              <a:t>2</a:t>
            </a:r>
            <a:r>
              <a:rPr lang="en-US" altLang="zh-TW" dirty="0" smtClean="0">
                <a:solidFill>
                  <a:schemeClr val="bg1"/>
                </a:solidFill>
              </a:rPr>
              <a:t> school maps</a:t>
            </a:r>
          </a:p>
          <a:p>
            <a:pPr marL="0" indent="0">
              <a:buNone/>
            </a:pPr>
            <a:endParaRPr lang="en-US" altLang="zh-TW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bg1"/>
                </a:solidFill>
              </a:rPr>
              <a:t>Use relative adverb “where” to provide information about school facilities and the activities held in different places.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2F80-1F83-4A13-A98B-D3CC1433BCBC}" type="slidenum">
              <a:rPr lang="zh-HK" altLang="en-US" smtClean="0"/>
              <a:t>51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4202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 descr="https://encrypted-tbn3.gstatic.com/images?q=tbn:ANd9GcQkf78Mib1ir-J9cnrxnuWkR2zDZIiFB0Ai_m62qttMulzRPCNBX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1772816"/>
            <a:ext cx="5616624" cy="392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2F80-1F83-4A13-A98B-D3CC1433BCBC}" type="slidenum">
              <a:rPr lang="zh-HK" altLang="en-US" smtClean="0"/>
              <a:t>52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2510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HK" sz="6000" b="1" dirty="0" smtClean="0">
                <a:solidFill>
                  <a:schemeClr val="bg1"/>
                </a:solidFill>
                <a:latin typeface="Harrington" panose="04040505050A02020702" pitchFamily="82" charset="0"/>
              </a:rPr>
              <a:t>My school -Hogwarts</a:t>
            </a:r>
            <a:endParaRPr lang="zh-HK" altLang="en-US" sz="6000" b="1" dirty="0">
              <a:solidFill>
                <a:schemeClr val="bg1"/>
              </a:solidFill>
              <a:latin typeface="Harrington" panose="04040505050A02020702" pitchFamily="82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2F80-1F83-4A13-A98B-D3CC1433BCBC}" type="slidenum">
              <a:rPr lang="zh-HK" altLang="en-US" smtClean="0"/>
              <a:t>53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7952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292494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HK" sz="2800" dirty="0" smtClean="0">
                <a:solidFill>
                  <a:srgbClr val="FF0000"/>
                </a:solidFill>
              </a:rPr>
              <a:t>It is a small thing.</a:t>
            </a:r>
          </a:p>
          <a:p>
            <a:pPr marL="0" indent="0">
              <a:buNone/>
            </a:pPr>
            <a:endParaRPr lang="en-US" altLang="zh-HK" sz="2800" dirty="0"/>
          </a:p>
          <a:p>
            <a:pPr marL="0" indent="0">
              <a:buNone/>
            </a:pPr>
            <a:r>
              <a:rPr lang="en-US" altLang="zh-HK" sz="2800" dirty="0" smtClean="0">
                <a:solidFill>
                  <a:srgbClr val="FF0000"/>
                </a:solidFill>
              </a:rPr>
              <a:t>It is a small thing. </a:t>
            </a:r>
            <a:r>
              <a:rPr lang="en-US" altLang="zh-HK" sz="2800" dirty="0" smtClean="0">
                <a:solidFill>
                  <a:srgbClr val="0070C0"/>
                </a:solidFill>
              </a:rPr>
              <a:t>It can remove chalk marks on the blackboard.</a:t>
            </a:r>
          </a:p>
          <a:p>
            <a:pPr marL="0" indent="0">
              <a:buNone/>
            </a:pPr>
            <a:endParaRPr lang="en-US" altLang="zh-HK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HK" sz="2800" dirty="0" smtClean="0">
                <a:solidFill>
                  <a:srgbClr val="00B050"/>
                </a:solidFill>
              </a:rPr>
              <a:t>It is a small thing which can remove chalk marks on the blackboard. </a:t>
            </a:r>
          </a:p>
        </p:txBody>
      </p:sp>
      <p:pic>
        <p:nvPicPr>
          <p:cNvPr id="5122" name="Picture 2" descr="http://spotonlists.com/wp-content/uploads/2013/04/guess-i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259228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3995936" y="836712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4800" b="1" dirty="0" smtClean="0">
                <a:latin typeface="Gigi" panose="04040504061007020D02" pitchFamily="82" charset="0"/>
              </a:rPr>
              <a:t>What is it?</a:t>
            </a:r>
            <a:endParaRPr lang="zh-HK" altLang="en-US" sz="4800" b="1" dirty="0">
              <a:latin typeface="Gigi" panose="04040504061007020D02" pitchFamily="82" charset="0"/>
            </a:endParaRPr>
          </a:p>
        </p:txBody>
      </p:sp>
      <p:pic>
        <p:nvPicPr>
          <p:cNvPr id="5126" name="Picture 6" descr="http://bubblypetz.files.wordpress.com/2013/10/oh-i-se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1276" y="1828982"/>
            <a:ext cx="1378124" cy="8957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20172" y="6021287"/>
            <a:ext cx="1939619" cy="82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2F80-1F83-4A13-A98B-D3CC1433BCBC}" type="slidenum">
              <a:rPr lang="zh-HK" altLang="en-US" smtClean="0"/>
              <a:t>6</a:t>
            </a:fld>
            <a:endParaRPr lang="zh-HK" altLang="en-US"/>
          </a:p>
        </p:txBody>
      </p:sp>
      <p:pic>
        <p:nvPicPr>
          <p:cNvPr id="10" name="Picture 4" descr="http://www.ideachampions.com/weblogs/Confused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1438842"/>
            <a:ext cx="924694" cy="134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35896" y="6170325"/>
            <a:ext cx="23869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/>
              <a:t>e</a:t>
            </a:r>
            <a:r>
              <a:rPr lang="en-US" altLang="zh-TW" sz="2800" b="1" dirty="0" smtClean="0"/>
              <a:t>raser / duster</a:t>
            </a:r>
            <a:endParaRPr lang="zh-TW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95397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HK" dirty="0" smtClean="0">
                <a:solidFill>
                  <a:srgbClr val="FF0000"/>
                </a:solidFill>
              </a:rPr>
              <a:t>She is a maid.</a:t>
            </a:r>
          </a:p>
          <a:p>
            <a:pPr marL="0" indent="0">
              <a:buNone/>
            </a:pPr>
            <a:endParaRPr lang="en-US" altLang="zh-HK" dirty="0"/>
          </a:p>
          <a:p>
            <a:pPr marL="0" indent="0">
              <a:buNone/>
            </a:pPr>
            <a:r>
              <a:rPr lang="en-US" altLang="zh-HK" dirty="0" smtClean="0">
                <a:solidFill>
                  <a:srgbClr val="FF0000"/>
                </a:solidFill>
              </a:rPr>
              <a:t>She is a maid. </a:t>
            </a:r>
            <a:r>
              <a:rPr lang="en-US" altLang="zh-HK" dirty="0" smtClean="0">
                <a:solidFill>
                  <a:srgbClr val="0070C0"/>
                </a:solidFill>
              </a:rPr>
              <a:t>She cleans the classrooms for us.</a:t>
            </a:r>
          </a:p>
          <a:p>
            <a:pPr marL="0" indent="0">
              <a:buNone/>
            </a:pPr>
            <a:endParaRPr lang="en-US" altLang="zh-HK" dirty="0"/>
          </a:p>
          <a:p>
            <a:pPr marL="0" indent="0">
              <a:buNone/>
            </a:pPr>
            <a:r>
              <a:rPr lang="en-US" altLang="zh-HK" dirty="0" smtClean="0">
                <a:solidFill>
                  <a:srgbClr val="00B050"/>
                </a:solidFill>
              </a:rPr>
              <a:t>She is a maid who cleans the classrooms for us.</a:t>
            </a:r>
            <a:endParaRPr lang="zh-HK" altLang="en-US" dirty="0">
              <a:solidFill>
                <a:srgbClr val="00B050"/>
              </a:solidFill>
            </a:endParaRPr>
          </a:p>
        </p:txBody>
      </p:sp>
      <p:pic>
        <p:nvPicPr>
          <p:cNvPr id="6146" name="Picture 2" descr="http://www.hasbro.com/games/discover/guesswho/images/guesswho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2857500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3563888" y="692696"/>
            <a:ext cx="38731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3600" b="1" dirty="0" smtClean="0">
                <a:latin typeface="Gigi" panose="04040504061007020D02" pitchFamily="82" charset="0"/>
              </a:rPr>
              <a:t>Who is this person?</a:t>
            </a:r>
            <a:endParaRPr lang="zh-HK" altLang="en-US" sz="3600" b="1" dirty="0">
              <a:latin typeface="Gigi" panose="04040504061007020D02" pitchFamily="82" charset="0"/>
            </a:endParaRPr>
          </a:p>
        </p:txBody>
      </p:sp>
      <p:pic>
        <p:nvPicPr>
          <p:cNvPr id="1026" name="Picture 2" descr="Cartoon cute girl with swab and bucke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4725144"/>
            <a:ext cx="2729880" cy="179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2F80-1F83-4A13-A98B-D3CC1433BCBC}" type="slidenum">
              <a:rPr lang="zh-HK" altLang="en-US" smtClean="0"/>
              <a:t>7</a:t>
            </a:fld>
            <a:endParaRPr lang="zh-HK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592726" y="5620762"/>
            <a:ext cx="11766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smtClean="0"/>
              <a:t>janitor</a:t>
            </a:r>
            <a:endParaRPr lang="zh-TW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88156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altLang="zh-HK" dirty="0">
                <a:solidFill>
                  <a:srgbClr val="FF0000"/>
                </a:solidFill>
              </a:rPr>
              <a:t>He is a </a:t>
            </a:r>
            <a:r>
              <a:rPr lang="en-US" altLang="zh-HK" dirty="0" smtClean="0">
                <a:solidFill>
                  <a:srgbClr val="FF0000"/>
                </a:solidFill>
              </a:rPr>
              <a:t>person.</a:t>
            </a:r>
            <a:endParaRPr lang="en-US" altLang="zh-HK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HK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altLang="zh-HK" dirty="0">
                <a:solidFill>
                  <a:srgbClr val="FF0000"/>
                </a:solidFill>
              </a:rPr>
              <a:t>He is a </a:t>
            </a:r>
            <a:r>
              <a:rPr lang="en-US" altLang="zh-HK" dirty="0" smtClean="0">
                <a:solidFill>
                  <a:srgbClr val="FF0000"/>
                </a:solidFill>
              </a:rPr>
              <a:t>person. </a:t>
            </a:r>
            <a:r>
              <a:rPr lang="en-US" altLang="zh-HK" dirty="0" smtClean="0">
                <a:solidFill>
                  <a:srgbClr val="0070C0"/>
                </a:solidFill>
              </a:rPr>
              <a:t>He is in charge of the school.</a:t>
            </a:r>
            <a:endParaRPr lang="en-US" altLang="zh-HK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altLang="zh-HK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altLang="zh-HK" dirty="0">
                <a:solidFill>
                  <a:srgbClr val="00B050"/>
                </a:solidFill>
              </a:rPr>
              <a:t>He is a </a:t>
            </a:r>
            <a:r>
              <a:rPr lang="en-US" altLang="zh-HK" dirty="0" smtClean="0">
                <a:solidFill>
                  <a:srgbClr val="00B050"/>
                </a:solidFill>
              </a:rPr>
              <a:t>person </a:t>
            </a:r>
            <a:r>
              <a:rPr lang="en-US" altLang="zh-HK" dirty="0">
                <a:solidFill>
                  <a:srgbClr val="00B050"/>
                </a:solidFill>
              </a:rPr>
              <a:t>who </a:t>
            </a:r>
            <a:r>
              <a:rPr lang="en-US" altLang="zh-HK" dirty="0" smtClean="0">
                <a:solidFill>
                  <a:srgbClr val="00B050"/>
                </a:solidFill>
              </a:rPr>
              <a:t>is in charge of the school.</a:t>
            </a:r>
            <a:endParaRPr lang="zh-HK" altLang="en-US" dirty="0">
              <a:solidFill>
                <a:srgbClr val="00B050"/>
              </a:solidFill>
            </a:endParaRPr>
          </a:p>
        </p:txBody>
      </p:sp>
      <p:pic>
        <p:nvPicPr>
          <p:cNvPr id="6146" name="Picture 2" descr="http://www.hasbro.com/games/discover/guesswho/images/guesswho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2857500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3563888" y="692696"/>
            <a:ext cx="38731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3600" b="1" dirty="0" smtClean="0">
                <a:latin typeface="Gigi" panose="04040504061007020D02" pitchFamily="82" charset="0"/>
              </a:rPr>
              <a:t>Who is this person?</a:t>
            </a:r>
            <a:endParaRPr lang="zh-HK" altLang="en-US" sz="3600" b="1" dirty="0">
              <a:latin typeface="Gigi" panose="04040504061007020D02" pitchFamily="82" charset="0"/>
            </a:endParaRPr>
          </a:p>
        </p:txBody>
      </p:sp>
      <p:pic>
        <p:nvPicPr>
          <p:cNvPr id="5" name="Picture 2" descr="http://images.clipartpanda.com/principal-clipart-di77ex4i9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5157192"/>
            <a:ext cx="2870620" cy="154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2F80-1F83-4A13-A98B-D3CC1433BCBC}" type="slidenum">
              <a:rPr lang="zh-HK" altLang="en-US" smtClean="0"/>
              <a:t>8</a:t>
            </a:fld>
            <a:endParaRPr lang="zh-HK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905679" y="5229200"/>
            <a:ext cx="2523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/>
              <a:t>s</a:t>
            </a:r>
            <a:r>
              <a:rPr lang="en-US" altLang="zh-TW" sz="2800" b="1" dirty="0" smtClean="0"/>
              <a:t>chool principal</a:t>
            </a:r>
            <a:endParaRPr lang="zh-TW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67817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03648" y="605475"/>
            <a:ext cx="7560840" cy="498376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HK" dirty="0" smtClean="0">
                <a:solidFill>
                  <a:srgbClr val="0070C0"/>
                </a:solidFill>
              </a:rPr>
              <a:t>1. It is a small device. We use it for calculating.</a:t>
            </a:r>
          </a:p>
          <a:p>
            <a:pPr marL="0" indent="0">
              <a:buNone/>
            </a:pPr>
            <a:r>
              <a:rPr lang="en-US" altLang="zh-HK" dirty="0" smtClean="0">
                <a:solidFill>
                  <a:srgbClr val="00B050"/>
                </a:solidFill>
              </a:rPr>
              <a:t>It is a small device which we use for calculating.</a:t>
            </a:r>
          </a:p>
          <a:p>
            <a:pPr marL="0" indent="0">
              <a:buNone/>
            </a:pPr>
            <a:endParaRPr lang="en-US" altLang="zh-HK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altLang="zh-HK" dirty="0" smtClean="0">
                <a:solidFill>
                  <a:srgbClr val="0070C0"/>
                </a:solidFill>
              </a:rPr>
              <a:t>2.  It is a small thing. It can remove chalk marks on the blackboard.</a:t>
            </a:r>
          </a:p>
          <a:p>
            <a:pPr marL="0" indent="0">
              <a:buNone/>
            </a:pPr>
            <a:r>
              <a:rPr lang="en-US" altLang="zh-HK" dirty="0" smtClean="0">
                <a:solidFill>
                  <a:srgbClr val="00B050"/>
                </a:solidFill>
              </a:rPr>
              <a:t>It is a small thing which can remove chalk marks on the blackboard.</a:t>
            </a:r>
          </a:p>
          <a:p>
            <a:endParaRPr lang="en-US" altLang="zh-HK" dirty="0">
              <a:solidFill>
                <a:srgbClr val="00B050"/>
              </a:solidFill>
            </a:endParaRPr>
          </a:p>
        </p:txBody>
      </p:sp>
      <p:pic>
        <p:nvPicPr>
          <p:cNvPr id="4" name="Picture 8" descr="http://i-store.walmart.ca/images/WMTCNPE/996/800/996800_Enlarged_1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8982" y="895574"/>
            <a:ext cx="1717575" cy="135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4572000" y="1772816"/>
            <a:ext cx="1008112" cy="4217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88986" y="5075130"/>
            <a:ext cx="1651587" cy="155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le 9"/>
          <p:cNvSpPr/>
          <p:nvPr/>
        </p:nvSpPr>
        <p:spPr>
          <a:xfrm>
            <a:off x="1329308" y="5661248"/>
            <a:ext cx="66294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 both green sentences, there is a “magic” word linking two parts together. What is it?</a:t>
            </a:r>
            <a:endParaRPr lang="en-US" sz="2400" dirty="0"/>
          </a:p>
        </p:txBody>
      </p:sp>
      <p:sp>
        <p:nvSpPr>
          <p:cNvPr id="17" name="矩形 16"/>
          <p:cNvSpPr/>
          <p:nvPr/>
        </p:nvSpPr>
        <p:spPr>
          <a:xfrm>
            <a:off x="4355976" y="4437112"/>
            <a:ext cx="1008112" cy="4217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2F80-1F83-4A13-A98B-D3CC1433BCBC}" type="slidenum">
              <a:rPr lang="zh-HK" altLang="en-US" smtClean="0"/>
              <a:t>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3345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  <p:bldP spid="15" grpId="0" animBg="1"/>
      <p:bldP spid="17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1576</TotalTime>
  <Words>2141</Words>
  <Application>Microsoft Office PowerPoint</Application>
  <PresentationFormat>全屏显示(4:3)</PresentationFormat>
  <Paragraphs>461</Paragraphs>
  <Slides>53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53</vt:i4>
      </vt:variant>
    </vt:vector>
  </HeadingPairs>
  <TitlesOfParts>
    <vt:vector size="62" baseType="lpstr">
      <vt:lpstr>新細明體</vt:lpstr>
      <vt:lpstr>宋体</vt:lpstr>
      <vt:lpstr>Arial</vt:lpstr>
      <vt:lpstr>Calibri</vt:lpstr>
      <vt:lpstr>Curlz MT</vt:lpstr>
      <vt:lpstr>Elephant</vt:lpstr>
      <vt:lpstr>Gigi</vt:lpstr>
      <vt:lpstr>Harrington</vt:lpstr>
      <vt:lpstr>Office 佈景主題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Which &amp; Who – Relative pronoun!!!</vt:lpstr>
      <vt:lpstr>Now, use a relative pronoun to join the sentences.</vt:lpstr>
      <vt:lpstr>Underline the relative clause.</vt:lpstr>
      <vt:lpstr>Identify the Subject, Verb, Object and the relative pronoun in the parts highlighted.</vt:lpstr>
      <vt:lpstr>Relative pronoun ‘which’</vt:lpstr>
      <vt:lpstr>Relative pronoun ‘which’</vt:lpstr>
      <vt:lpstr>Now, use a relative pronoun to join the sentences.</vt:lpstr>
      <vt:lpstr>Underline the relative clause.</vt:lpstr>
      <vt:lpstr>Identify the Subject, Verb, Object and the relative pronoun in the parts highlighted.</vt:lpstr>
      <vt:lpstr>Relative Pronoun ‘who’</vt:lpstr>
      <vt:lpstr>Relative Pronoun ‘who’</vt:lpstr>
      <vt:lpstr>Practice!</vt:lpstr>
      <vt:lpstr>Practice!</vt:lpstr>
      <vt:lpstr>Practice!</vt:lpstr>
      <vt:lpstr>Practice!</vt:lpstr>
      <vt:lpstr>Practice!</vt:lpstr>
      <vt:lpstr>Practice!</vt:lpstr>
      <vt:lpstr>Guessing game– Big TV</vt:lpstr>
      <vt:lpstr>Guessing game– Big TV</vt:lpstr>
      <vt:lpstr>Guessing game– Big TV</vt:lpstr>
      <vt:lpstr>Guessing game– Big TV</vt:lpstr>
      <vt:lpstr>PowerPoint 演示文稿</vt:lpstr>
      <vt:lpstr>Guessing game– Big TV</vt:lpstr>
      <vt:lpstr>The School Open Day 2015</vt:lpstr>
      <vt:lpstr>What the Student Ambassadors said in the past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Situation</vt:lpstr>
      <vt:lpstr>Materials</vt:lpstr>
      <vt:lpstr>PowerPoint 演示文稿</vt:lpstr>
      <vt:lpstr>My school -Hogwarts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Bobbie Wang</cp:lastModifiedBy>
  <cp:revision>247</cp:revision>
  <dcterms:created xsi:type="dcterms:W3CDTF">2015-06-09T15:23:08Z</dcterms:created>
  <dcterms:modified xsi:type="dcterms:W3CDTF">2015-07-05T16:20:06Z</dcterms:modified>
</cp:coreProperties>
</file>