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67" r:id="rId5"/>
    <p:sldId id="270" r:id="rId6"/>
    <p:sldId id="258" r:id="rId7"/>
    <p:sldId id="272" r:id="rId8"/>
    <p:sldId id="259" r:id="rId9"/>
    <p:sldId id="265" r:id="rId10"/>
    <p:sldId id="261" r:id="rId11"/>
    <p:sldId id="268" r:id="rId12"/>
    <p:sldId id="269" r:id="rId13"/>
    <p:sldId id="262" r:id="rId14"/>
    <p:sldId id="273" r:id="rId15"/>
    <p:sldId id="263" r:id="rId16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37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53" y="131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AB7D-2895-442D-8824-A4FF237CA459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F36DB-7B3E-4605-B79C-16CE956A55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80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19F49-96C5-4918-AA73-816F6B5B1468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07DF5-B883-4F24-B81A-EC288E4303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77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3ED4-8A5A-443F-8FE7-F536A408D939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9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A17-37D1-4637-A80A-1BAC075A72B2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3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3C2A-2C0B-44FA-8E2B-A71CBC820B36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266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53B0-B9AD-4D78-93DE-6A7E8C8BE453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E67F-EC5C-49E0-940B-DBB4951901BE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317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525E-DB7A-430F-9337-AF39687EE815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9700-7E1A-4B8D-8B22-4816FCCC4BF7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27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AA76-18D4-4E32-8239-224898A5CBB4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3E-1D07-4243-AEDC-85B939D24C18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2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1A69-7248-4820-8346-4EBA3E9F8667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5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B3E1-4292-481B-BE49-EE06B284CB57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9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6E6A-1EAC-4C05-9835-63234303D367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9883-3C3F-473C-9828-CC36E8628C75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945F-AF16-4F8D-820B-7F0D6D6D6EE4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2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6A-A87E-4DA7-A058-C0575C63C857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2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94E2-88E8-43EA-94A7-FAAE6FC534BB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023EC-3FE8-47A9-8BAE-64EC7F75E6E1}" type="datetime1">
              <a:rPr lang="en-US" altLang="zh-TW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474456-2897-46EB-9AFD-84E2D2CD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4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ydX8Lw4q2M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hc1YtXc_84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8VWhVQzPGg" TargetMode="External"/><Relationship Id="rId2" Type="http://schemas.openxmlformats.org/officeDocument/2006/relationships/hyperlink" Target="https://www.youtube.com/watch?v=hmUKdIc0y9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613" y="1656591"/>
            <a:ext cx="7766936" cy="1646302"/>
          </a:xfrm>
        </p:spPr>
        <p:txBody>
          <a:bodyPr/>
          <a:lstStyle/>
          <a:p>
            <a:r>
              <a:rPr lang="en-US" b="1" dirty="0"/>
              <a:t>Subject-Verb Agreement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554" y="4256895"/>
            <a:ext cx="7766936" cy="1096899"/>
          </a:xfrm>
        </p:spPr>
        <p:txBody>
          <a:bodyPr/>
          <a:lstStyle/>
          <a:p>
            <a:r>
              <a:rPr lang="en-US" dirty="0"/>
              <a:t>KIAN </a:t>
            </a:r>
            <a:r>
              <a:rPr lang="en-US" dirty="0" err="1"/>
              <a:t>Hin</a:t>
            </a:r>
            <a:r>
              <a:rPr lang="en-US" dirty="0"/>
              <a:t> Chi, Gideon</a:t>
            </a:r>
          </a:p>
          <a:p>
            <a:r>
              <a:rPr lang="en-US" dirty="0"/>
              <a:t>The Hong Kong Institute of Education</a:t>
            </a:r>
          </a:p>
          <a:p>
            <a:endParaRPr lang="en-US" dirty="0"/>
          </a:p>
        </p:txBody>
      </p:sp>
      <p:pic>
        <p:nvPicPr>
          <p:cNvPr id="12290" name="Picture 2" descr="https://encrypted-tbn0.gstatic.com/images?q=tbn:ANd9GcS9V7quMhg2dV5f43QGm4IJBGZTFSbFaCU5EH2JGEqAxqfuHE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5" y="3263481"/>
            <a:ext cx="4701717" cy="352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14323"/>
            <a:ext cx="9498109" cy="482703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Your lungs </a:t>
            </a:r>
            <a:r>
              <a:rPr lang="en-US" sz="2800" dirty="0" smtClean="0"/>
              <a:t>___</a:t>
            </a:r>
            <a:r>
              <a:rPr lang="en-US" sz="2800" dirty="0">
                <a:solidFill>
                  <a:srgbClr val="FF0000"/>
                </a:solidFill>
              </a:rPr>
              <a:t>move</a:t>
            </a:r>
            <a:r>
              <a:rPr lang="en-US" sz="2800" dirty="0"/>
              <a:t> ______ oxygen from the air you breathe into your bloodstream. They ____</a:t>
            </a:r>
            <a:r>
              <a:rPr lang="en-US" sz="2800" dirty="0">
                <a:solidFill>
                  <a:srgbClr val="FF0000"/>
                </a:solidFill>
              </a:rPr>
              <a:t>take</a:t>
            </a:r>
            <a:r>
              <a:rPr lang="en-US" sz="2800" dirty="0"/>
              <a:t>__ away carbon dioxide (CO2), which you need to </a:t>
            </a:r>
            <a:r>
              <a:rPr lang="en-US" sz="2800" dirty="0" smtClean="0"/>
              <a:t>breathe </a:t>
            </a:r>
            <a:r>
              <a:rPr lang="en-US" sz="2800" dirty="0"/>
              <a:t>out.</a:t>
            </a:r>
          </a:p>
          <a:p>
            <a:r>
              <a:rPr lang="en-US" sz="2800" dirty="0"/>
              <a:t>Your left and right lungs _____</a:t>
            </a:r>
            <a:r>
              <a:rPr lang="en-US" sz="2800" dirty="0">
                <a:solidFill>
                  <a:srgbClr val="FF0000"/>
                </a:solidFill>
              </a:rPr>
              <a:t>are</a:t>
            </a:r>
            <a:r>
              <a:rPr lang="en-US" sz="2800" dirty="0"/>
              <a:t>____  not exactly the same. The left lung ______</a:t>
            </a:r>
            <a:r>
              <a:rPr lang="en-US" sz="2800" dirty="0">
                <a:solidFill>
                  <a:srgbClr val="FF0000"/>
                </a:solidFill>
              </a:rPr>
              <a:t>is</a:t>
            </a:r>
            <a:r>
              <a:rPr lang="en-US" sz="2800" dirty="0"/>
              <a:t>____ slightly smaller. This ___</a:t>
            </a:r>
            <a:r>
              <a:rPr lang="en-US" sz="2800" dirty="0">
                <a:solidFill>
                  <a:srgbClr val="FF0000"/>
                </a:solidFill>
              </a:rPr>
              <a:t>allows</a:t>
            </a:r>
            <a:r>
              <a:rPr lang="en-US" sz="2800" dirty="0"/>
              <a:t>_________ room for your heart.</a:t>
            </a:r>
          </a:p>
          <a:p>
            <a:r>
              <a:rPr lang="en-US" sz="2800" dirty="0"/>
              <a:t>It ___</a:t>
            </a:r>
            <a:r>
              <a:rPr lang="en-US" sz="2800" dirty="0">
                <a:solidFill>
                  <a:srgbClr val="FF0000"/>
                </a:solidFill>
              </a:rPr>
              <a:t>is</a:t>
            </a:r>
            <a:r>
              <a:rPr lang="en-US" sz="2800" dirty="0"/>
              <a:t>___ possible for some people to live with one lung only. Although it ____</a:t>
            </a:r>
            <a:r>
              <a:rPr lang="en-US" sz="2800" dirty="0">
                <a:solidFill>
                  <a:srgbClr val="FF0000"/>
                </a:solidFill>
              </a:rPr>
              <a:t>limits</a:t>
            </a:r>
            <a:r>
              <a:rPr lang="en-US" sz="2800" dirty="0"/>
              <a:t>_ your physical ability, you are still able to live a relatively normal life. Many people around the world __</a:t>
            </a:r>
            <a:r>
              <a:rPr lang="en-US" sz="2800" dirty="0">
                <a:solidFill>
                  <a:srgbClr val="FF0000"/>
                </a:solidFill>
              </a:rPr>
              <a:t>live</a:t>
            </a:r>
            <a:r>
              <a:rPr lang="en-US" sz="2800" dirty="0"/>
              <a:t>______ with just one lung.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3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 3 - </a:t>
            </a:r>
            <a:r>
              <a:rPr lang="en-US" b="1" dirty="0" smtClean="0"/>
              <a:t>Card Matching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647"/>
            <a:ext cx="8596668" cy="4285715"/>
          </a:xfrm>
        </p:spPr>
        <p:txBody>
          <a:bodyPr/>
          <a:lstStyle/>
          <a:p>
            <a:r>
              <a:rPr lang="en-US" sz="3200" dirty="0" smtClean="0"/>
              <a:t>Examples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63255"/>
              </p:ext>
            </p:extLst>
          </p:nvPr>
        </p:nvGraphicFramePr>
        <p:xfrm>
          <a:off x="428618" y="4238277"/>
          <a:ext cx="356412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The brain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13485"/>
              </p:ext>
            </p:extLst>
          </p:nvPr>
        </p:nvGraphicFramePr>
        <p:xfrm>
          <a:off x="3663290" y="5486848"/>
          <a:ext cx="8128000" cy="113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_________(beat) around 100,000 times a day, 36,500,000 times a year.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66358"/>
              </p:ext>
            </p:extLst>
          </p:nvPr>
        </p:nvGraphicFramePr>
        <p:xfrm>
          <a:off x="839623" y="2684679"/>
          <a:ext cx="815075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758"/>
              </a:tblGrid>
              <a:tr h="2952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________(use) over a quarter of the oxygen used by the human body.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46449"/>
              </p:ext>
            </p:extLst>
          </p:nvPr>
        </p:nvGraphicFramePr>
        <p:xfrm>
          <a:off x="8067039" y="4206239"/>
          <a:ext cx="307400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009"/>
              </a:tblGrid>
              <a:tr h="65714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Your heart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the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3274"/>
            <a:ext cx="8596668" cy="388077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06645"/>
              </p:ext>
            </p:extLst>
          </p:nvPr>
        </p:nvGraphicFramePr>
        <p:xfrm>
          <a:off x="983265" y="2153274"/>
          <a:ext cx="9104395" cy="3662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5304"/>
                <a:gridCol w="6669091"/>
              </a:tblGrid>
              <a:tr h="1769187">
                <a:tc>
                  <a:txBody>
                    <a:bodyPr/>
                    <a:lstStyle/>
                    <a:p>
                      <a:r>
                        <a:rPr lang="en-US" sz="3200" dirty="0">
                          <a:effectLst/>
                        </a:rPr>
                        <a:t>The brain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effectLst/>
                        </a:rPr>
                        <a:t>__</a:t>
                      </a:r>
                      <a:r>
                        <a:rPr lang="en-US" sz="3200" b="0" dirty="0" smtClean="0">
                          <a:solidFill>
                            <a:srgbClr val="FF0000"/>
                          </a:solidFill>
                          <a:effectLst/>
                        </a:rPr>
                        <a:t>uses</a:t>
                      </a:r>
                      <a:r>
                        <a:rPr lang="en-US" sz="3200" dirty="0" smtClean="0">
                          <a:effectLst/>
                        </a:rPr>
                        <a:t>___(</a:t>
                      </a:r>
                      <a:r>
                        <a:rPr lang="en-US" sz="3200" dirty="0">
                          <a:effectLst/>
                        </a:rPr>
                        <a:t>use) over a quarter of the oxygen used by the human body.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3123">
                <a:tc>
                  <a:txBody>
                    <a:bodyPr/>
                    <a:lstStyle/>
                    <a:p>
                      <a:r>
                        <a:rPr lang="en-US" sz="3200" dirty="0">
                          <a:effectLst/>
                        </a:rPr>
                        <a:t>Your heart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__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</a:rPr>
                        <a:t>beats</a:t>
                      </a:r>
                      <a:r>
                        <a:rPr lang="en-US" sz="3200" dirty="0" smtClean="0">
                          <a:effectLst/>
                        </a:rPr>
                        <a:t>_(</a:t>
                      </a:r>
                      <a:r>
                        <a:rPr lang="en-US" sz="3200" dirty="0">
                          <a:effectLst/>
                        </a:rPr>
                        <a:t>beat) around 100,000 times a day, 36,500,000 times a year.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964" y="331622"/>
            <a:ext cx="8596668" cy="13208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314010"/>
              </p:ext>
            </p:extLst>
          </p:nvPr>
        </p:nvGraphicFramePr>
        <p:xfrm>
          <a:off x="453543" y="1207008"/>
          <a:ext cx="11141050" cy="5507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305"/>
                <a:gridCol w="7599745"/>
              </a:tblGrid>
              <a:tr h="73542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The brain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uses over a quarter of the oxygen used by the human body.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987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Your heart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beats</a:t>
                      </a:r>
                      <a:r>
                        <a:rPr lang="en-US" sz="2400" dirty="0">
                          <a:effectLst/>
                        </a:rPr>
                        <a:t> around </a:t>
                      </a:r>
                      <a:r>
                        <a:rPr lang="en-US" sz="2400" dirty="0" smtClean="0">
                          <a:effectLst/>
                        </a:rPr>
                        <a:t>100,000 </a:t>
                      </a:r>
                      <a:r>
                        <a:rPr lang="en-US" sz="2400" dirty="0">
                          <a:effectLst/>
                        </a:rPr>
                        <a:t>times a day, </a:t>
                      </a:r>
                      <a:r>
                        <a:rPr lang="en-US" sz="2400" dirty="0" smtClean="0">
                          <a:effectLst/>
                        </a:rPr>
                        <a:t>36,500,000 </a:t>
                      </a:r>
                      <a:r>
                        <a:rPr lang="en-US" sz="2400" dirty="0">
                          <a:effectLst/>
                        </a:rPr>
                        <a:t>times a year.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1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Red blood cells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carry</a:t>
                      </a:r>
                      <a:r>
                        <a:rPr lang="en-US" sz="2400" dirty="0">
                          <a:effectLst/>
                        </a:rPr>
                        <a:t> oxygen around the body.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1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Your nose and ears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continue</a:t>
                      </a:r>
                      <a:r>
                        <a:rPr lang="en-US" sz="2400" dirty="0">
                          <a:effectLst/>
                        </a:rPr>
                        <a:t> growing throughout your entire life.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5429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It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takes </a:t>
                      </a:r>
                      <a:r>
                        <a:rPr lang="en-US" sz="2400" dirty="0">
                          <a:effectLst/>
                        </a:rPr>
                        <a:t>the body around 12 hours to completely digest eaten 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food</a:t>
                      </a:r>
                      <a:r>
                        <a:rPr lang="en-US" sz="2400" u="non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9845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The human heart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creates </a:t>
                      </a:r>
                      <a:r>
                        <a:rPr lang="en-US" sz="2400" dirty="0">
                          <a:effectLst/>
                        </a:rPr>
                        <a:t>enough pressure to squirt blood 30 feet</a:t>
                      </a:r>
                      <a:r>
                        <a:rPr lang="en-US" sz="2400" u="sng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1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Women’s hearts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beat</a:t>
                      </a:r>
                      <a:r>
                        <a:rPr lang="en-US" sz="2400" dirty="0">
                          <a:effectLst/>
                        </a:rPr>
                        <a:t> faster than men’s.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1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Women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blink</a:t>
                      </a:r>
                      <a:r>
                        <a:rPr lang="en-US" sz="2400" dirty="0">
                          <a:effectLst/>
                        </a:rPr>
                        <a:t> twice as many times as men do.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1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Sunburn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damages</a:t>
                      </a:r>
                      <a:r>
                        <a:rPr lang="en-US" sz="2400" dirty="0">
                          <a:effectLst/>
                        </a:rPr>
                        <a:t> the blood vessels extensively.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542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 human head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remains</a:t>
                      </a:r>
                      <a:r>
                        <a:rPr lang="en-US" sz="2400" dirty="0">
                          <a:effectLst/>
                        </a:rPr>
                        <a:t> conscious for about 15 to 20 seconds after it has been removed from the body.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24" y="0"/>
            <a:ext cx="8596668" cy="859436"/>
          </a:xfrm>
        </p:spPr>
        <p:txBody>
          <a:bodyPr>
            <a:normAutofit fontScale="90000"/>
          </a:bodyPr>
          <a:lstStyle/>
          <a:p>
            <a:r>
              <a:rPr lang="en-US" altLang="zh-TW" b="1" u="sng" dirty="0"/>
              <a:t>Writing – Describing the respiratory system </a:t>
            </a:r>
            <a:br>
              <a:rPr lang="en-US" altLang="zh-TW" b="1" u="sng" dirty="0"/>
            </a:br>
            <a:r>
              <a:rPr lang="en-US" altLang="zh-TW" b="1" u="sng" dirty="0"/>
              <a:t>(for </a:t>
            </a:r>
            <a:r>
              <a:rPr lang="en-US" altLang="zh-TW" b="1" u="sng" dirty="0" smtClean="0"/>
              <a:t>intermediate learners</a:t>
            </a:r>
            <a:r>
              <a:rPr lang="en-US" altLang="zh-TW" b="1" u="sng" dirty="0"/>
              <a:t>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89154"/>
            <a:ext cx="9485997" cy="5568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600" dirty="0"/>
              <a:t>Video </a:t>
            </a:r>
            <a:r>
              <a:rPr lang="en-US" altLang="zh-TW" sz="2600" dirty="0" smtClean="0"/>
              <a:t>link: </a:t>
            </a:r>
            <a:r>
              <a:rPr lang="en-US" altLang="zh-TW" sz="2600" u="sng" dirty="0">
                <a:hlinkClick r:id="rId2"/>
              </a:rPr>
              <a:t>https://</a:t>
            </a:r>
            <a:r>
              <a:rPr lang="en-US" altLang="zh-TW" sz="2600" u="sng" dirty="0" smtClean="0">
                <a:hlinkClick r:id="rId2"/>
              </a:rPr>
              <a:t>www.youtube.com/watch?v=ydX8Lw4q2Mk</a:t>
            </a:r>
            <a:endParaRPr lang="en-US" altLang="zh-TW" sz="2600" u="sng" dirty="0" smtClean="0"/>
          </a:p>
          <a:p>
            <a:pPr marL="0" indent="0">
              <a:buNone/>
            </a:pPr>
            <a:endParaRPr lang="en-US" altLang="zh-TW" sz="2600" u="sng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When do we need more oxygen intake?  Why do we need more oxygen at that time?</a:t>
            </a:r>
            <a:endParaRPr lang="zh-TW" altLang="zh-TW" sz="2600" dirty="0"/>
          </a:p>
          <a:p>
            <a:pPr>
              <a:buFont typeface="+mj-lt"/>
              <a:buAutoNum type="arabicPeriod"/>
            </a:pPr>
            <a:r>
              <a:rPr lang="en-US" altLang="zh-TW" sz="2600" dirty="0"/>
              <a:t> </a:t>
            </a:r>
            <a:r>
              <a:rPr lang="en-US" altLang="zh-TW" sz="2600" dirty="0" smtClean="0"/>
              <a:t>What </a:t>
            </a:r>
            <a:r>
              <a:rPr lang="en-US" altLang="zh-TW" sz="2600" dirty="0"/>
              <a:t>is the link between energy and breathing? 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What do we breathe in and breathe out</a:t>
            </a:r>
            <a:r>
              <a:rPr lang="en-US" altLang="zh-TW" sz="2600" dirty="0" smtClean="0"/>
              <a:t>?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How does air come in and go out of the body? 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What does nose hair do</a:t>
            </a:r>
            <a:r>
              <a:rPr lang="en-US" altLang="zh-TW" sz="2600" dirty="0" smtClean="0"/>
              <a:t>?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What is the diaphragm? 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What are bronchioles</a:t>
            </a:r>
            <a:r>
              <a:rPr lang="en-US" altLang="zh-TW" sz="2600" dirty="0" smtClean="0"/>
              <a:t>?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What is the use of alveoli</a:t>
            </a:r>
            <a:r>
              <a:rPr lang="en-US" altLang="zh-TW" sz="2600" dirty="0" smtClean="0"/>
              <a:t>?</a:t>
            </a:r>
            <a:endParaRPr lang="zh-TW" altLang="zh-TW" sz="2600" dirty="0"/>
          </a:p>
          <a:p>
            <a:pPr lvl="0">
              <a:buFont typeface="+mj-lt"/>
              <a:buAutoNum type="arabicPeriod"/>
            </a:pPr>
            <a:r>
              <a:rPr lang="en-US" altLang="zh-TW" sz="2600" dirty="0"/>
              <a:t>Do fish have lungs? How do they breathe?</a:t>
            </a:r>
            <a:endParaRPr lang="zh-TW" altLang="zh-TW" sz="26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855" y="3283484"/>
            <a:ext cx="4352145" cy="3574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5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544" y="234846"/>
            <a:ext cx="8596668" cy="124918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Writing – Describing the respiratory </a:t>
            </a:r>
            <a:r>
              <a:rPr lang="en-US" sz="3100" b="1" u="sng" dirty="0" smtClean="0"/>
              <a:t>system </a:t>
            </a:r>
            <a:br>
              <a:rPr lang="en-US" sz="3100" b="1" u="sng" dirty="0" smtClean="0"/>
            </a:br>
            <a:r>
              <a:rPr lang="en-US" sz="3100" b="1" u="sng" dirty="0" smtClean="0"/>
              <a:t>(for advanced learners)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84" y="1236629"/>
            <a:ext cx="10499998" cy="54205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Video link: 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www.youtube.com/watch?v=hc1YtXc_84A</a:t>
            </a:r>
            <a:r>
              <a:rPr lang="en-US" sz="3600" dirty="0" smtClean="0"/>
              <a:t> </a:t>
            </a:r>
            <a:endParaRPr lang="en-US" sz="3600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sz="3500" u="sng" dirty="0" smtClean="0"/>
              <a:t>Guiding questions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What do we breathe in and breathe out?</a:t>
            </a:r>
          </a:p>
          <a:p>
            <a:pPr marL="0" indent="0">
              <a:buNone/>
            </a:pPr>
            <a:r>
              <a:rPr lang="en-US" sz="3500" dirty="0" smtClean="0"/>
              <a:t>	(Hints: Where </a:t>
            </a:r>
            <a:r>
              <a:rPr lang="en-US" sz="3500" smtClean="0"/>
              <a:t>do oxygen </a:t>
            </a:r>
            <a:r>
              <a:rPr lang="en-US" sz="3500" dirty="0" smtClean="0"/>
              <a:t>and carbon dioxide travel to?)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smtClean="0"/>
              <a:t>When do we need more oxygen intake?  Why do we need more oxygen at that time?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smtClean="0"/>
              <a:t>How does our body respond to the increased demand for oxygen?  (e.g. How do the lungs and the respiratory system respond?)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smtClean="0"/>
              <a:t>What is the benefit of exercising?</a:t>
            </a:r>
          </a:p>
          <a:p>
            <a:endParaRPr lang="en-US" sz="2400" dirty="0"/>
          </a:p>
        </p:txBody>
      </p:sp>
      <p:pic>
        <p:nvPicPr>
          <p:cNvPr id="11266" name="Picture 2" descr="http://www.faqs.org/photos/the-respiratory-system-design-parts-of-the-respiratory-system-24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4" y="1"/>
            <a:ext cx="1743855" cy="281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Activity 1 </a:t>
            </a:r>
            <a:r>
              <a:rPr lang="en-US" b="1" u="sng" dirty="0" smtClean="0"/>
              <a:t>- Video watching and blank-filling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Video link 1:  </a:t>
            </a: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www.youtube.com/watch?v=hmUKdIc0y9I</a:t>
            </a:r>
            <a:endParaRPr lang="en-US" sz="2400" u="sng" dirty="0" smtClean="0"/>
          </a:p>
          <a:p>
            <a:endParaRPr lang="en-US" sz="2400" u="sng" dirty="0" smtClean="0"/>
          </a:p>
          <a:p>
            <a:pPr lvl="0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Supplementary video link :  </a:t>
            </a:r>
            <a:r>
              <a:rPr lang="en-US" altLang="zh-HK" sz="24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  <a:hlinkClick r:id="rId3"/>
              </a:rPr>
              <a:t>https://www.youtube.com/watch?v=X8VWhVQzPGg</a:t>
            </a:r>
            <a:endParaRPr lang="en-US" altLang="zh-HK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24" y="594969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0679" y="246513"/>
            <a:ext cx="11153851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</a:t>
            </a:r>
            <a:r>
              <a:rPr kumimoji="0" lang="en-US" alt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ones</a:t>
            </a:r>
            <a:endParaRPr kumimoji="0" lang="en-US" altLang="en-US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During growth, some of these bones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fuse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together and by adulthood, the total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number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decreases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to 206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heart </a:t>
            </a:r>
            <a:endParaRPr kumimoji="0" lang="en-US" altLang="zh-HK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Your heart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begins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beating just 4 weeks after conception and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doesn’t stop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until you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die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Your heart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beats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an impressive 100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000 times a day.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Eyes</a:t>
            </a:r>
            <a:endParaRPr kumimoji="0" lang="en-US" altLang="zh-HK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Unlike ears and noses, the eyes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stay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the same in your entire life.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Oddly enough, they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perceive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reality upside down before the </a:t>
            </a:r>
            <a:r>
              <a:rPr kumimoji="0" lang="en-US" altLang="zh-HK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brain flips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it upright.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Nose</a:t>
            </a:r>
            <a:endParaRPr kumimoji="0" lang="en-US" altLang="zh-HK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Our noses also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behave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like an air conditioner: warming up cold air, cooling down hot air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Skin</a:t>
            </a:r>
            <a:endParaRPr kumimoji="0" lang="en-US" altLang="zh-HK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Humans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shed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about 600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000 particles of skin every hour.</a:t>
            </a:r>
            <a:endParaRPr kumimoji="0" lang="en-US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Nails</a:t>
            </a:r>
            <a:endParaRPr kumimoji="0" lang="en-US" altLang="zh-HK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Men’s nails 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grow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faster than women’s nails. Fingernails</a:t>
            </a:r>
            <a:r>
              <a:rPr kumimoji="0" lang="en-US" altLang="zh-HK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grow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H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almost 4 times faster than toenails</a:t>
            </a:r>
            <a:r>
              <a:rPr lang="en-US" altLang="zh-HK" sz="24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HK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HK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0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HK" u="sng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Sentences from the supplementary video</a:t>
            </a:r>
            <a:r>
              <a:rPr lang="en-US" altLang="zh-HK" sz="1600" dirty="0">
                <a:solidFill>
                  <a:schemeClr val="tx1"/>
                </a:solidFill>
              </a:rPr>
              <a:t/>
            </a:r>
            <a:br>
              <a:rPr lang="en-US" altLang="zh-HK" sz="16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4247"/>
            <a:ext cx="8596668" cy="4527116"/>
          </a:xfrm>
        </p:spPr>
        <p:txBody>
          <a:bodyPr>
            <a:normAutofit fontScale="475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HK" sz="6700" dirty="0" smtClean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</a:t>
            </a: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human eye </a:t>
            </a:r>
            <a:r>
              <a:rPr lang="en-US" altLang="zh-HK" sz="6700" u="sng" dirty="0">
                <a:solidFill>
                  <a:srgbClr val="FF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blinks</a:t>
            </a: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over 4,200,000 times a </a:t>
            </a:r>
            <a:r>
              <a:rPr lang="en-US" altLang="zh-HK" sz="6700" dirty="0" smtClean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year.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HK" sz="34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person </a:t>
            </a:r>
            <a:r>
              <a:rPr lang="en-US" altLang="zh-HK" sz="6700" u="sng" dirty="0">
                <a:solidFill>
                  <a:srgbClr val="FF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produces</a:t>
            </a: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enough saliva to fill 2 average size swimming pools during their life time</a:t>
            </a:r>
            <a:r>
              <a:rPr lang="en-US" altLang="zh-HK" sz="6700" dirty="0" smtClean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HK" sz="34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human body </a:t>
            </a:r>
            <a:r>
              <a:rPr lang="en-US" altLang="zh-HK" sz="6700" u="sng" dirty="0">
                <a:solidFill>
                  <a:srgbClr val="FF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creates</a:t>
            </a: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2,500,000 new red blood cells every second</a:t>
            </a:r>
            <a:r>
              <a:rPr lang="en-US" altLang="zh-HK" sz="6700" dirty="0" smtClean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HK" sz="34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An average person</a:t>
            </a:r>
            <a:r>
              <a:rPr lang="en-US" altLang="zh-HK" sz="6700" u="sng" dirty="0">
                <a:solidFill>
                  <a:srgbClr val="FF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walks</a:t>
            </a:r>
            <a:r>
              <a:rPr lang="en-US" altLang="zh-HK" sz="6700" dirty="0">
                <a:solidFill>
                  <a:srgbClr val="FF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sz="6700" dirty="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equivalent of twice around the world in a lifetime</a:t>
            </a:r>
            <a:endParaRPr lang="en-US" altLang="zh-HK" sz="67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98024" cy="849198"/>
          </a:xfrm>
        </p:spPr>
        <p:txBody>
          <a:bodyPr/>
          <a:lstStyle/>
          <a:p>
            <a:r>
              <a:rPr lang="en-US" altLang="zh-TW" dirty="0" smtClean="0"/>
              <a:t>Group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965571"/>
              </p:ext>
            </p:extLst>
          </p:nvPr>
        </p:nvGraphicFramePr>
        <p:xfrm>
          <a:off x="512065" y="1650315"/>
          <a:ext cx="7289266" cy="4719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6798"/>
                <a:gridCol w="3552468"/>
              </a:tblGrid>
              <a:tr h="333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 Noun (Subject)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Verb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Your heart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begins, beats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The total number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decreases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The brain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flips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>
                          <a:effectLst/>
                        </a:rPr>
                        <a:t>The human eye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blinks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>
                          <a:effectLst/>
                        </a:rPr>
                        <a:t>A person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produces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>
                          <a:effectLst/>
                        </a:rPr>
                        <a:t>The human body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creates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>
                          <a:effectLst/>
                        </a:rPr>
                        <a:t>An average person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walks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296"/>
          </a:xfrm>
        </p:spPr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712837"/>
              </p:ext>
            </p:extLst>
          </p:nvPr>
        </p:nvGraphicFramePr>
        <p:xfrm>
          <a:off x="460859" y="1309420"/>
          <a:ext cx="7329847" cy="5149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1456"/>
                <a:gridCol w="3318391"/>
              </a:tblGrid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 Noun (Subject)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Verb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Some of these bones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fuse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You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die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The eyes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stay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They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perceive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Our noses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 smtClean="0">
                          <a:solidFill>
                            <a:srgbClr val="FF0000"/>
                          </a:solidFill>
                          <a:effectLst/>
                        </a:rPr>
                        <a:t>behave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Humans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sz="2400" spc="10" dirty="0" smtClean="0">
                          <a:solidFill>
                            <a:srgbClr val="FF0000"/>
                          </a:solidFill>
                          <a:effectLst/>
                        </a:rPr>
                        <a:t>hed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Men’s nails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grow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Fingernails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grow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We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come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296"/>
          </a:xfrm>
        </p:spPr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837955"/>
              </p:ext>
            </p:extLst>
          </p:nvPr>
        </p:nvGraphicFramePr>
        <p:xfrm>
          <a:off x="580781" y="994627"/>
          <a:ext cx="5560026" cy="5436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8285"/>
                <a:gridCol w="2651741"/>
              </a:tblGrid>
              <a:tr h="534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 Noun (Subject)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Verb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Some of these bones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fuse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You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die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effectLst/>
                        </a:rPr>
                        <a:t>The eyes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stay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They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perceive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Our noses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Behave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Humans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Shed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Men’s nails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grow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Fingernails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solidFill>
                            <a:srgbClr val="FF0000"/>
                          </a:solidFill>
                          <a:effectLst/>
                        </a:rPr>
                        <a:t>grow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>
                          <a:effectLst/>
                        </a:rPr>
                        <a:t>We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2400" spc="10" dirty="0">
                          <a:solidFill>
                            <a:srgbClr val="FF0000"/>
                          </a:solidFill>
                          <a:effectLst/>
                        </a:rPr>
                        <a:t>come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46304" y="1470963"/>
            <a:ext cx="1075154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1.What is in common between the verbs in group 1?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verbs end with ‘s’</a:t>
            </a:r>
            <a:r>
              <a:rPr kumimoji="0" lang="en-US" altLang="zh-HK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zh-HK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singular verbs. 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2.What is the difference between the verbs in group 1 &amp; group 2?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zh-HK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None of the verbs in group 2 ends with “s”.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3.In the present tense, we have to add “s” to the verbs after some nouns. What are these nouns?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zh-HK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Nouns:  singular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4.For some nouns and pronouns, we do not need to add “s”. What are these nouns?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zh-HK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Nouns:  plural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 </a:t>
            </a:r>
            <a:endParaRPr kumimoji="0" lang="en-US" altLang="zh-HK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974518"/>
            <a:ext cx="98566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Activity 2 -</a:t>
            </a:r>
            <a:r>
              <a:rPr kumimoji="0" lang="en-US" altLang="en-US" sz="32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zh-HK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Fill in the blanks</a:t>
            </a:r>
            <a:r>
              <a:rPr kumimoji="0" lang="en-US" altLang="zh-HK" sz="3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kumimoji="0" lang="en-US" altLang="zh-HK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facts </a:t>
            </a:r>
            <a:r>
              <a:rPr kumimoji="0" lang="en-US" altLang="zh-HK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about</a:t>
            </a:r>
            <a:r>
              <a:rPr kumimoji="0" lang="en-US" altLang="zh-HK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lungs</a:t>
            </a:r>
            <a:r>
              <a:rPr kumimoji="0" lang="en-US" altLang="zh-HK" sz="32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.</a:t>
            </a:r>
            <a:endParaRPr kumimoji="0" lang="en-US" altLang="zh-H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Content Placeholder 4" descr="C:\Users\libs08\Desktop\downloa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254" y="2273420"/>
            <a:ext cx="3804513" cy="32202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4456-2897-46EB-9AFD-84E2D2CD81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812</Words>
  <Application>Microsoft Office PowerPoint</Application>
  <PresentationFormat>宽屏</PresentationFormat>
  <Paragraphs>170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微軟正黑體</vt:lpstr>
      <vt:lpstr>PMingLiU</vt:lpstr>
      <vt:lpstr>PMingLiU</vt:lpstr>
      <vt:lpstr>Arial</vt:lpstr>
      <vt:lpstr>Calibri</vt:lpstr>
      <vt:lpstr>Times New Roman</vt:lpstr>
      <vt:lpstr>Trebuchet MS</vt:lpstr>
      <vt:lpstr>Wingdings 3</vt:lpstr>
      <vt:lpstr>Facet</vt:lpstr>
      <vt:lpstr>Subject-Verb Agreement</vt:lpstr>
      <vt:lpstr>Activity 1 - Video watching and blank-filling </vt:lpstr>
      <vt:lpstr>PowerPoint 演示文稿</vt:lpstr>
      <vt:lpstr>Sentences from the supplementary video </vt:lpstr>
      <vt:lpstr>Group 1</vt:lpstr>
      <vt:lpstr>Group 2</vt:lpstr>
      <vt:lpstr>Group 2</vt:lpstr>
      <vt:lpstr>PowerPoint 演示文稿</vt:lpstr>
      <vt:lpstr>Activity 2 - Fill in the blanks - facts about lungs.</vt:lpstr>
      <vt:lpstr>PowerPoint 演示文稿</vt:lpstr>
      <vt:lpstr>Activity 3 - Card Matching Game</vt:lpstr>
      <vt:lpstr>Answers of the examples</vt:lpstr>
      <vt:lpstr>Answers</vt:lpstr>
      <vt:lpstr>Writing – Describing the respiratory system  (for intermediate learners)</vt:lpstr>
      <vt:lpstr>Writing – Describing the respiratory system  (for advanced learners)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Gideon Kian</dc:creator>
  <cp:lastModifiedBy>Bobbie Wang</cp:lastModifiedBy>
  <cp:revision>23</cp:revision>
  <cp:lastPrinted>2015-06-16T01:02:36Z</cp:lastPrinted>
  <dcterms:created xsi:type="dcterms:W3CDTF">2015-06-15T12:22:52Z</dcterms:created>
  <dcterms:modified xsi:type="dcterms:W3CDTF">2015-07-09T12:55:01Z</dcterms:modified>
</cp:coreProperties>
</file>