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58" r:id="rId4"/>
    <p:sldId id="272" r:id="rId5"/>
    <p:sldId id="261" r:id="rId6"/>
    <p:sldId id="260" r:id="rId7"/>
    <p:sldId id="273" r:id="rId8"/>
    <p:sldId id="262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KIEd" initials="HKIEd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46"/>
  </p:normalViewPr>
  <p:slideViewPr>
    <p:cSldViewPr snapToGrid="0" snapToObjects="1">
      <p:cViewPr>
        <p:scale>
          <a:sx n="60" d="100"/>
          <a:sy n="60" d="100"/>
        </p:scale>
        <p:origin x="-87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8B1C2-3F90-8242-B6C8-F962A257F3FD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80C64-7E56-7B42-B2F3-C36814A98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6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0C64-7E56-7B42-B2F3-C36814A986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9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0C64-7E56-7B42-B2F3-C36814A986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3A01-E622-48E4-98BC-DBEE82389601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8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D201-8C19-4642-9748-D6E11FE55E19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1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FD99-AC24-48C4-8D25-F9B97E1C88C2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8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BBF7-907A-4AE6-B2BA-76DE444BBB99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9CB0-69BC-4BC5-9CB5-68DCCCE8C00D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0D06-BE2F-49F6-94A1-7C51123B1862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A735-2C18-438A-B91E-1295C9AD720C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8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5D33-05DB-4B0B-8581-0DB082EF8530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8AD9-C695-4872-8109-A6C23F94B27B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BFBC-BA3F-4341-B6AA-46741B243000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1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5C2-BA56-4B29-B7D7-53C1B28ABB90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0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9C87-A465-4EC4-B94C-3235C2A4BF57}" type="datetime1">
              <a:rPr lang="en-US" altLang="zh-HK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45EF5-D0F2-D64A-8F88-73299E49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3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if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285"/>
            <a:ext cx="9144000" cy="33713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7258" y="4819948"/>
            <a:ext cx="4271554" cy="1034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Lesson 1</a:t>
            </a:r>
          </a:p>
          <a:p>
            <a:pPr algn="ctr"/>
            <a:r>
              <a:rPr lang="en-US" altLang="zh-TW" sz="2000" dirty="0" smtClean="0"/>
              <a:t>Senior Primary</a:t>
            </a:r>
            <a:endParaRPr lang="zh-TW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4553" y="6075149"/>
            <a:ext cx="399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Mak, Tin </a:t>
            </a:r>
            <a:r>
              <a:rPr lang="en-US" altLang="zh-TW" dirty="0" err="1" smtClean="0"/>
              <a:t>Lun</a:t>
            </a:r>
            <a:r>
              <a:rPr lang="en-US" altLang="zh-TW" dirty="0" smtClean="0"/>
              <a:t> </a:t>
            </a:r>
            <a:r>
              <a:rPr lang="en-US" altLang="zh-TW" dirty="0" smtClean="0"/>
              <a:t>Colin; Lee, Fung King Jackie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The Education University of Hong Kong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25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1109" y="1748125"/>
            <a:ext cx="451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Marlin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looks after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 Nemo when he is sick.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5" y="3397122"/>
            <a:ext cx="4733801" cy="2998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1738" y="4665331"/>
            <a:ext cx="451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I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look after 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the pets I love.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2733" b="9630"/>
          <a:stretch/>
        </p:blipFill>
        <p:spPr>
          <a:xfrm>
            <a:off x="664999" y="730359"/>
            <a:ext cx="3538518" cy="23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97" y="2532198"/>
            <a:ext cx="2170294" cy="361508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322619" y="1190290"/>
            <a:ext cx="4512623" cy="2339439"/>
          </a:xfrm>
          <a:prstGeom prst="wedgeRoundRectCallout">
            <a:avLst>
              <a:gd name="adj1" fmla="val -55044"/>
              <a:gd name="adj2" fmla="val 82297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0053" y="1328955"/>
            <a:ext cx="4096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Oh no! I have lost my wallet! Can you help me </a:t>
            </a:r>
            <a:r>
              <a:rPr lang="en-US" sz="32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look for </a:t>
            </a:r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it, please?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300" y="4643038"/>
            <a:ext cx="3266421" cy="2279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043840" y="5848832"/>
            <a:ext cx="336158" cy="48728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118697" y="4643037"/>
            <a:ext cx="3942176" cy="1449440"/>
          </a:xfrm>
          <a:prstGeom prst="wedgeRoundRectCallout">
            <a:avLst>
              <a:gd name="adj1" fmla="val 45745"/>
              <a:gd name="adj2" fmla="val 8483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1951" y="4829150"/>
            <a:ext cx="3549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It is under the table!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091" y="3847063"/>
            <a:ext cx="8680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The police are trying to find the killer! They are </a:t>
            </a:r>
            <a:r>
              <a:rPr lang="en-GB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looking into </a:t>
            </a:r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the case. They are investigating the case.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64" y="0"/>
            <a:ext cx="4058486" cy="2703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"/>
            <a:ext cx="5416683" cy="30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13" y="557273"/>
            <a:ext cx="50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1. We don</a:t>
            </a:r>
            <a:r>
              <a:rPr lang="uk-UA" sz="2400" dirty="0" smtClean="0"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t know this word. What should we do?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91" y="782384"/>
            <a:ext cx="3504623" cy="1591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513" y="1790025"/>
            <a:ext cx="50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You should ( look up / look into) the word in the dictionary.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50352" y="1762550"/>
            <a:ext cx="1341912" cy="492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513" y="3606802"/>
            <a:ext cx="50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What should you do to your favourite pet?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13" y="4825461"/>
            <a:ext cx="50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We should ( look up / look after) our favourite pet.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2266" y="4825461"/>
            <a:ext cx="1603169" cy="492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370" y="3305467"/>
            <a:ext cx="2356262" cy="235626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142" y="846815"/>
            <a:ext cx="50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3. I want to </a:t>
            </a:r>
            <a:r>
              <a:rPr lang="en-GB" sz="2400" b="1" dirty="0" smtClean="0">
                <a:latin typeface="Comic Sans MS" charset="0"/>
                <a:ea typeface="Comic Sans MS" charset="0"/>
                <a:cs typeface="Comic Sans MS" charset="0"/>
              </a:rPr>
              <a:t>learn more</a:t>
            </a:r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 about the accident. What should I do?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42" y="1940072"/>
            <a:ext cx="507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You should (look into / look after) the case.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85061" y="1916643"/>
            <a:ext cx="1603169" cy="492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907" y="403074"/>
            <a:ext cx="3075709" cy="3073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766" y="4039694"/>
            <a:ext cx="589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4. Your friend has lost her pet! You should help her (look into / look for</a:t>
            </a:r>
          </a:p>
          <a:p>
            <a:r>
              <a:rPr lang="en-GB" sz="2400" dirty="0" smtClean="0">
                <a:latin typeface="Comic Sans MS" charset="0"/>
                <a:ea typeface="Comic Sans MS" charset="0"/>
                <a:cs typeface="Comic Sans MS" charset="0"/>
              </a:rPr>
              <a:t>/ look after) it.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51366" y="4401121"/>
            <a:ext cx="1603169" cy="492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06" y="3714173"/>
            <a:ext cx="2794000" cy="2921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4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067" y="6790"/>
            <a:ext cx="29479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Turn</a:t>
            </a:r>
            <a:endParaRPr lang="en-GB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55" y="203341"/>
            <a:ext cx="1480385" cy="1257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46" y="54729"/>
            <a:ext cx="1019963" cy="1766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8" y="1497636"/>
            <a:ext cx="1394730" cy="1814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08" y="1620397"/>
            <a:ext cx="1361201" cy="185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5000"/>
                    </a14:imgEffect>
                    <a14:imgEffect>
                      <a14:saturation sat="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8" y="4540010"/>
            <a:ext cx="2218967" cy="22189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03844" y="5056919"/>
            <a:ext cx="18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Turn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72" y="4540011"/>
            <a:ext cx="2218967" cy="2218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59027" y="5060435"/>
            <a:ext cx="18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Turn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08" y="4543527"/>
            <a:ext cx="2218967" cy="221896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699702" y="5063951"/>
            <a:ext cx="18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Turn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72" y="4543527"/>
            <a:ext cx="2218967" cy="221896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708940" y="5063951"/>
            <a:ext cx="18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Turn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1096" y="2039254"/>
            <a:ext cx="10855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off</a:t>
            </a:r>
            <a:endParaRPr lang="en-GB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0034" y="208241"/>
            <a:ext cx="10919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</a:t>
            </a:r>
            <a:endParaRPr lang="en-GB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0111" y="1954900"/>
            <a:ext cx="10118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</a:t>
            </a:r>
            <a:endParaRPr lang="en-GB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8002" y="300578"/>
            <a:ext cx="19977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down</a:t>
            </a:r>
            <a:endParaRPr lang="en-GB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348 L -0.40382 0.487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27101 0.762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047 L -0.52882 0.4659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36528 0.755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7 L 0.01736 0.2581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812 0.5157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417 L -0.08733 0.2300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7223 0.5236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4" grpId="0"/>
      <p:bldP spid="36" grpId="0"/>
      <p:bldP spid="38" grpId="0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4453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453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3" y="5058887"/>
            <a:ext cx="832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The room is very dark! Let me </a:t>
            </a:r>
            <a:r>
              <a:rPr lang="en-US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turn on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 the lights!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57951" y="212356"/>
            <a:ext cx="1515122" cy="18791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35" y="1012095"/>
            <a:ext cx="3982567" cy="2733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19513" y="212354"/>
            <a:ext cx="1515122" cy="18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4453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453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57951" y="212356"/>
            <a:ext cx="1515122" cy="18791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35" y="1012095"/>
            <a:ext cx="3982567" cy="2733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19513" y="212354"/>
            <a:ext cx="1515122" cy="1879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632" y="5110919"/>
            <a:ext cx="875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I don</a:t>
            </a:r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’t need the lights now. Can you </a:t>
            </a:r>
            <a:r>
              <a:rPr lang="en-GB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turn</a:t>
            </a:r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 them </a:t>
            </a:r>
            <a:r>
              <a:rPr lang="en-GB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off</a:t>
            </a:r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741"/>
          <a:stretch/>
        </p:blipFill>
        <p:spPr>
          <a:xfrm>
            <a:off x="3622020" y="1177986"/>
            <a:ext cx="4275073" cy="4201541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 rot="16200000">
            <a:off x="2048495" y="1395350"/>
            <a:ext cx="4536376" cy="3431970"/>
          </a:xfrm>
          <a:prstGeom prst="circularArrow">
            <a:avLst>
              <a:gd name="adj1" fmla="val 6534"/>
              <a:gd name="adj2" fmla="val 1142319"/>
              <a:gd name="adj3" fmla="val 20526174"/>
              <a:gd name="adj4" fmla="val 10800000"/>
              <a:gd name="adj5" fmla="val 125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 rot="5400000" flipV="1">
            <a:off x="581888" y="1116284"/>
            <a:ext cx="5427026" cy="4381996"/>
          </a:xfrm>
          <a:prstGeom prst="circularArrow">
            <a:avLst>
              <a:gd name="adj1" fmla="val 6534"/>
              <a:gd name="adj2" fmla="val 1142319"/>
              <a:gd name="adj3" fmla="val 20526174"/>
              <a:gd name="adj4" fmla="val 10764600"/>
              <a:gd name="adj5" fmla="val 1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7462" y="238976"/>
            <a:ext cx="24730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Turn up</a:t>
            </a:r>
            <a:endParaRPr lang="en-GB" sz="54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5403" y="5574804"/>
            <a:ext cx="354478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Turn down</a:t>
            </a:r>
            <a:endParaRPr lang="en-GB" sz="5400" b="1" cap="none" spc="0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41" y="307827"/>
            <a:ext cx="4320310" cy="2998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149" y="3669528"/>
            <a:ext cx="6203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What will you do when you feel hot?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743" y="4073159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I’ll </a:t>
            </a:r>
            <a:r>
              <a:rPr lang="en-GB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turn on </a:t>
            </a:r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the fan!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524" y="220352"/>
            <a:ext cx="2459843" cy="3173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149" y="5088588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What about if you are cold?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764" y="5571076"/>
            <a:ext cx="35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I’ll </a:t>
            </a:r>
            <a:r>
              <a:rPr lang="en-GB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turn off </a:t>
            </a:r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the fan!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740" y="4456424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I’ll </a:t>
            </a:r>
            <a:r>
              <a:rPr lang="en-GB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turn up </a:t>
            </a:r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the fan!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766" y="5997139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I’ll </a:t>
            </a:r>
            <a:r>
              <a:rPr lang="en-GB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turn down </a:t>
            </a:r>
            <a:r>
              <a:rPr lang="en-GB" sz="2800" dirty="0" smtClean="0">
                <a:latin typeface="Comic Sans MS" charset="0"/>
                <a:ea typeface="Comic Sans MS" charset="0"/>
                <a:cs typeface="Comic Sans MS" charset="0"/>
              </a:rPr>
              <a:t>the fan!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4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92" y="6790"/>
            <a:ext cx="31037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Look</a:t>
            </a:r>
            <a:endParaRPr lang="en-GB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55" y="203341"/>
            <a:ext cx="1480385" cy="1257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46" y="54729"/>
            <a:ext cx="1019963" cy="1766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8" y="1497636"/>
            <a:ext cx="1394730" cy="1814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08" y="1620397"/>
            <a:ext cx="1361201" cy="185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6" y="4536495"/>
            <a:ext cx="2218967" cy="22189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03844" y="5056919"/>
            <a:ext cx="18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Look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59" y="4540011"/>
            <a:ext cx="2218967" cy="2218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59027" y="5060435"/>
            <a:ext cx="18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Look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34" y="4543527"/>
            <a:ext cx="2218967" cy="221896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699702" y="5063951"/>
            <a:ext cx="18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Look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72" y="4543527"/>
            <a:ext cx="2218967" cy="221896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708940" y="5063951"/>
            <a:ext cx="1834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Look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7651" y="2039254"/>
            <a:ext cx="14524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into</a:t>
            </a:r>
            <a:endParaRPr lang="en-GB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0034" y="208241"/>
            <a:ext cx="10919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</a:t>
            </a:r>
            <a:endParaRPr lang="en-GB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3849" y="1954900"/>
            <a:ext cx="1104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</a:t>
            </a:r>
            <a:endParaRPr lang="en-GB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5443" y="300578"/>
            <a:ext cx="1722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after</a:t>
            </a:r>
            <a:endParaRPr lang="en-GB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348 L -0.40382 0.487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27101 0.762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047 L -0.52882 0.4659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3684 0.780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3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7 L 0.01736 0.2581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17916 0.5442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417 L -0.08733 0.2300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7952 0.52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4" grpId="0"/>
      <p:bldP spid="36" grpId="0"/>
      <p:bldP spid="38" grpId="0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45" y="712523"/>
            <a:ext cx="5515086" cy="3538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835" y="4631380"/>
            <a:ext cx="533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What does “</a:t>
            </a:r>
            <a:r>
              <a:rPr lang="en-US" sz="32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look up</a:t>
            </a:r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” mean?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467" y="285598"/>
            <a:ext cx="2526806" cy="1613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935" y="5140409"/>
            <a:ext cx="7545048" cy="95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If you don’t know the words, you can </a:t>
            </a:r>
            <a:r>
              <a:rPr lang="en-US" sz="2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look up 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the meanings in a dictionary.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60" y="4"/>
            <a:ext cx="4166260" cy="277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883"/>
          <a:stretch/>
        </p:blipFill>
        <p:spPr>
          <a:xfrm>
            <a:off x="3313216" y="2362906"/>
            <a:ext cx="5830784" cy="27149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5EF5-D0F2-D64A-8F88-73299E49DDE7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441450" y="2251543"/>
            <a:ext cx="3371850" cy="27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322</Words>
  <Application>Microsoft Office PowerPoint</Application>
  <PresentationFormat>On-screen Show (4:3)</PresentationFormat>
  <Paragraphs>63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MAK, TIN LUN 11045665</dc:creator>
  <cp:lastModifiedBy>HKIEd</cp:lastModifiedBy>
  <cp:revision>53</cp:revision>
  <dcterms:created xsi:type="dcterms:W3CDTF">2016-02-28T14:36:26Z</dcterms:created>
  <dcterms:modified xsi:type="dcterms:W3CDTF">2016-07-01T04:10:38Z</dcterms:modified>
</cp:coreProperties>
</file>