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7" r:id="rId2"/>
    <p:sldId id="283" r:id="rId3"/>
    <p:sldId id="263" r:id="rId4"/>
    <p:sldId id="258" r:id="rId5"/>
    <p:sldId id="259" r:id="rId6"/>
    <p:sldId id="260" r:id="rId7"/>
    <p:sldId id="261" r:id="rId8"/>
    <p:sldId id="293" r:id="rId9"/>
    <p:sldId id="264" r:id="rId10"/>
    <p:sldId id="271" r:id="rId11"/>
    <p:sldId id="272" r:id="rId12"/>
    <p:sldId id="273" r:id="rId13"/>
    <p:sldId id="275" r:id="rId14"/>
    <p:sldId id="277" r:id="rId15"/>
    <p:sldId id="279" r:id="rId16"/>
    <p:sldId id="265" r:id="rId17"/>
    <p:sldId id="306" r:id="rId18"/>
    <p:sldId id="298" r:id="rId19"/>
    <p:sldId id="300" r:id="rId20"/>
    <p:sldId id="302" r:id="rId21"/>
    <p:sldId id="303" r:id="rId22"/>
    <p:sldId id="304" r:id="rId23"/>
    <p:sldId id="305" r:id="rId24"/>
    <p:sldId id="281" r:id="rId25"/>
    <p:sldId id="287" r:id="rId26"/>
    <p:sldId id="308" r:id="rId27"/>
    <p:sldId id="269" r:id="rId28"/>
    <p:sldId id="294" r:id="rId29"/>
    <p:sldId id="267" r:id="rId3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KIEd" initials="HKIE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070"/>
    <a:srgbClr val="9B9A99"/>
    <a:srgbClr val="8E7B6A"/>
    <a:srgbClr val="EEEDED"/>
    <a:srgbClr val="FFD4AA"/>
    <a:srgbClr val="FE6B70"/>
    <a:srgbClr val="F4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60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6T17:27:54.144" idx="3">
    <p:pos x="7624" y="1088"/>
    <p:text>The contexts provided may not be conducive to the use of the target phrasal verbs.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EAE71-FDD8-475A-B000-9BF07D67185E}" type="datetimeFigureOut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B310-332E-420A-9F89-6CDB4D8A20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368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982DB-8170-473E-88F3-CBFB8011562F}" type="datetimeFigureOut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C4525-5D6C-47FE-AD74-08F4194FB31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438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4525-5D6C-47FE-AD74-08F4194FB316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374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4525-5D6C-47FE-AD74-08F4194FB316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525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E396-11B2-4FB6-BBE2-2D93CA1607B2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018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BDBA-B10D-4229-9903-FBE115E58525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190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81CA-FD06-4E1E-B455-850BB8B50D82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502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15748-EDD2-40E9-8B07-5BA1183778C0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873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C621-1D67-4CF3-84EA-76BEB84E8ED0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318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71F8-E59E-451E-8709-E61086CDCC1B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52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B305-291E-4611-BCFE-5FA74F6E3C89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232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46C7-B249-4E95-8765-CB6E0B8A86DE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915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1943-E04A-4024-AC93-6ACE341B3BEA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19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9394-EC85-410D-A844-C13C6971A8EF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B533-1FE5-4D49-BEC3-2BE20675A7F8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096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624F-6B5D-4CD7-85D6-B6D1079172E9}" type="datetime1">
              <a:rPr lang="zh-HK" altLang="en-US" smtClean="0"/>
              <a:t>1/7/2016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6705-28D6-4879-BC2B-40F6DFAE3D5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49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slide" Target="slide22.xml"/><Relationship Id="rId3" Type="http://schemas.openxmlformats.org/officeDocument/2006/relationships/image" Target="../media/image36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slide" Target="slide21.xml"/><Relationship Id="rId2" Type="http://schemas.openxmlformats.org/officeDocument/2006/relationships/image" Target="../media/image35.png"/><Relationship Id="rId16" Type="http://schemas.openxmlformats.org/officeDocument/2006/relationships/slide" Target="slide20.xml"/><Relationship Id="rId20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jpeg"/><Relationship Id="rId15" Type="http://schemas.openxmlformats.org/officeDocument/2006/relationships/image" Target="../media/image25.jpeg"/><Relationship Id="rId10" Type="http://schemas.openxmlformats.org/officeDocument/2006/relationships/image" Target="../media/image40.jpeg"/><Relationship Id="rId19" Type="http://schemas.openxmlformats.org/officeDocument/2006/relationships/slide" Target="slide23.xml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24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8.png"/><Relationship Id="rId7" Type="http://schemas.openxmlformats.org/officeDocument/2006/relationships/slide" Target="slide2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1.png"/><Relationship Id="rId7" Type="http://schemas.openxmlformats.org/officeDocument/2006/relationships/slide" Target="slide2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1.png"/><Relationship Id="rId7" Type="http://schemas.openxmlformats.org/officeDocument/2006/relationships/slide" Target="slide2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4.tiff"/><Relationship Id="rId3" Type="http://schemas.microsoft.com/office/2007/relationships/hdphoto" Target="../media/hdphoto1.wdp"/><Relationship Id="rId7" Type="http://schemas.openxmlformats.org/officeDocument/2006/relationships/image" Target="../media/image9.tiff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11" Type="http://schemas.openxmlformats.org/officeDocument/2006/relationships/image" Target="../media/image12.png"/><Relationship Id="rId5" Type="http://schemas.openxmlformats.org/officeDocument/2006/relationships/image" Target="../media/image7.tiff"/><Relationship Id="rId10" Type="http://schemas.microsoft.com/office/2007/relationships/hdphoto" Target="../media/hdphoto2.wdp"/><Relationship Id="rId4" Type="http://schemas.openxmlformats.org/officeDocument/2006/relationships/image" Target="../media/image6.tiff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tif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11" Type="http://schemas.microsoft.com/office/2007/relationships/hdphoto" Target="../media/hdphoto2.wdp"/><Relationship Id="rId5" Type="http://schemas.openxmlformats.org/officeDocument/2006/relationships/image" Target="../media/image6.tif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tiff"/><Relationship Id="rId1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01" y="546656"/>
            <a:ext cx="8347167" cy="32608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</a:t>
            </a:fld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762106" y="4253239"/>
            <a:ext cx="4271555" cy="714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/>
              <a:t>Lesson 2</a:t>
            </a:r>
            <a:endParaRPr lang="zh-TW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48821" y="5286911"/>
            <a:ext cx="5098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/>
              <a:t>Au. Lai Yee; Lee, Fung </a:t>
            </a:r>
            <a:r>
              <a:rPr lang="en-US" altLang="zh-TW" sz="2400" smtClean="0"/>
              <a:t>King Jackie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The Education University of Hong Kong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60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4868"/>
            <a:ext cx="12192000" cy="542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HK" dirty="0" smtClean="0">
                <a:latin typeface="Impact" panose="020B0806030902050204" pitchFamily="34" charset="0"/>
              </a:rPr>
              <a:t>Liam The Lightbulb</a:t>
            </a:r>
            <a:endParaRPr lang="zh-HK" altLang="en-US" dirty="0">
              <a:latin typeface="Impact" panose="020B0806030902050204" pitchFamily="34" charset="0"/>
            </a:endParaRPr>
          </a:p>
        </p:txBody>
      </p:sp>
      <p:pic>
        <p:nvPicPr>
          <p:cNvPr id="4098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8" y="114299"/>
            <a:ext cx="102659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07424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HK" sz="4400" dirty="0" smtClean="0"/>
              <a:t>Liam is a lightbulb in Boo’s bedroom.</a:t>
            </a:r>
            <a:endParaRPr lang="zh-HK" altLang="en-US" sz="4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78243" y="1436820"/>
            <a:ext cx="7435514" cy="4565733"/>
            <a:chOff x="2378243" y="1436820"/>
            <a:chExt cx="7435514" cy="4565733"/>
          </a:xfrm>
        </p:grpSpPr>
        <p:grpSp>
          <p:nvGrpSpPr>
            <p:cNvPr id="20" name="Group 19"/>
            <p:cNvGrpSpPr/>
            <p:nvPr/>
          </p:nvGrpSpPr>
          <p:grpSpPr>
            <a:xfrm>
              <a:off x="2378243" y="1436820"/>
              <a:ext cx="7435514" cy="4565733"/>
              <a:chOff x="46340" y="1838794"/>
              <a:chExt cx="5715000" cy="404639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6340" y="1865637"/>
                <a:ext cx="5715000" cy="4019550"/>
                <a:chOff x="46340" y="1865637"/>
                <a:chExt cx="5715000" cy="4019550"/>
              </a:xfrm>
            </p:grpSpPr>
            <p:pic>
              <p:nvPicPr>
                <p:cNvPr id="4100" name="Picture 4" descr="http://www.clker.com/cliparts/z/E/6/z/k/x/tara-girl-room-hi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0" y="1865637"/>
                  <a:ext cx="5715000" cy="401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2899603" y="1888415"/>
                  <a:ext cx="1600200" cy="221240"/>
                </a:xfrm>
                <a:prstGeom prst="rect">
                  <a:avLst/>
                </a:prstGeom>
                <a:solidFill>
                  <a:srgbClr val="FFD4AA"/>
                </a:solidFill>
                <a:ln>
                  <a:solidFill>
                    <a:srgbClr val="FFD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619500" y="1838794"/>
                <a:ext cx="613351" cy="760699"/>
                <a:chOff x="4000500" y="1475509"/>
                <a:chExt cx="613351" cy="760699"/>
              </a:xfrm>
            </p:grpSpPr>
            <p:pic>
              <p:nvPicPr>
                <p:cNvPr id="8" name="Picture 4" descr="http://clipartfreefor.com/cliparts/lights-clipart/cliparti1_lights-clipart_09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000500" y="1475509"/>
                  <a:ext cx="613351" cy="760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Donut 5"/>
                <p:cNvSpPr/>
                <p:nvPr/>
              </p:nvSpPr>
              <p:spPr>
                <a:xfrm>
                  <a:off x="4252511" y="1921102"/>
                  <a:ext cx="80951" cy="13124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Donut 9"/>
                <p:cNvSpPr/>
                <p:nvPr/>
              </p:nvSpPr>
              <p:spPr>
                <a:xfrm>
                  <a:off x="4381058" y="1930381"/>
                  <a:ext cx="80951" cy="13124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4277800" y="1749083"/>
                  <a:ext cx="156362" cy="127429"/>
                </a:xfrm>
                <a:custGeom>
                  <a:avLst/>
                  <a:gdLst>
                    <a:gd name="connsiteX0" fmla="*/ 0 w 156362"/>
                    <a:gd name="connsiteY0" fmla="*/ 103575 h 127429"/>
                    <a:gd name="connsiteX1" fmla="*/ 79513 w 156362"/>
                    <a:gd name="connsiteY1" fmla="*/ 208 h 127429"/>
                    <a:gd name="connsiteX2" fmla="*/ 151075 w 156362"/>
                    <a:gd name="connsiteY2" fmla="*/ 127429 h 12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362" h="127429">
                      <a:moveTo>
                        <a:pt x="0" y="103575"/>
                      </a:moveTo>
                      <a:cubicBezTo>
                        <a:pt x="27167" y="49903"/>
                        <a:pt x="54334" y="-3768"/>
                        <a:pt x="79513" y="208"/>
                      </a:cubicBezTo>
                      <a:cubicBezTo>
                        <a:pt x="104692" y="4184"/>
                        <a:pt x="176254" y="123453"/>
                        <a:pt x="151075" y="12742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</p:grpSp>
        <p:pic>
          <p:nvPicPr>
            <p:cNvPr id="4102" name="Picture 6" descr="https://s-media-cache-ak0.pinimg.com/564x/83/0b/de/830bde602fbe82e3a9c80c9ecf0f953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601" y="4277677"/>
              <a:ext cx="886945" cy="165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462464" y="3730429"/>
              <a:ext cx="545431" cy="532104"/>
              <a:chOff x="2462464" y="3730429"/>
              <a:chExt cx="545431" cy="532104"/>
            </a:xfrm>
          </p:grpSpPr>
          <p:pic>
            <p:nvPicPr>
              <p:cNvPr id="18" name="Picture 10" descr="http://cache4.asset-cache.net/xc/160903464.jpg?v=2&amp;c=IWSAsset&amp;k=2&amp;d=aHAj5BfPESTS7KK6ivLuYe46DhLULNdRz8tMzY8JAedzpCsShsflQ8QtTxZd8drs0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702"/>
              <a:stretch/>
            </p:blipFill>
            <p:spPr bwMode="auto">
              <a:xfrm>
                <a:off x="2462464" y="3730429"/>
                <a:ext cx="545431" cy="532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514596" y="4054642"/>
                <a:ext cx="457200" cy="178039"/>
              </a:xfrm>
              <a:prstGeom prst="rect">
                <a:avLst/>
              </a:prstGeom>
              <a:solidFill>
                <a:srgbClr val="EEE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zh-HK" dirty="0" smtClean="0">
                    <a:solidFill>
                      <a:schemeClr val="tx1"/>
                    </a:solidFill>
                  </a:rPr>
                  <a:t>on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5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4868"/>
            <a:ext cx="12192000" cy="542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HK" dirty="0" smtClean="0">
                <a:latin typeface="Impact" panose="020B0806030902050204" pitchFamily="34" charset="0"/>
              </a:rPr>
              <a:t>Liam The Lightbulb</a:t>
            </a:r>
            <a:endParaRPr lang="zh-HK" altLang="en-US" dirty="0">
              <a:latin typeface="Impact" panose="020B0806030902050204" pitchFamily="34" charset="0"/>
            </a:endParaRPr>
          </a:p>
        </p:txBody>
      </p:sp>
      <p:pic>
        <p:nvPicPr>
          <p:cNvPr id="4098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8" y="114299"/>
            <a:ext cx="102659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-media-cache-ak0.pinimg.com/564x/83/0b/de/830bde602fbe82e3a9c80c9ecf0f95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01" y="4277677"/>
            <a:ext cx="886945" cy="16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378243" y="1436820"/>
            <a:ext cx="7435514" cy="4565733"/>
            <a:chOff x="2378243" y="1436820"/>
            <a:chExt cx="7435514" cy="4565733"/>
          </a:xfrm>
        </p:grpSpPr>
        <p:grpSp>
          <p:nvGrpSpPr>
            <p:cNvPr id="21" name="Group 20"/>
            <p:cNvGrpSpPr/>
            <p:nvPr/>
          </p:nvGrpSpPr>
          <p:grpSpPr>
            <a:xfrm>
              <a:off x="2378243" y="1436820"/>
              <a:ext cx="7435514" cy="4565733"/>
              <a:chOff x="46340" y="1838794"/>
              <a:chExt cx="5715000" cy="404639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340" y="1865637"/>
                <a:ext cx="5715000" cy="4019550"/>
                <a:chOff x="46340" y="1865637"/>
                <a:chExt cx="5715000" cy="4019550"/>
              </a:xfrm>
            </p:grpSpPr>
            <p:pic>
              <p:nvPicPr>
                <p:cNvPr id="32" name="Picture 4" descr="http://www.clker.com/cliparts/z/E/6/z/k/x/tara-girl-room-hi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0" y="1865637"/>
                  <a:ext cx="5715000" cy="401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2899603" y="1888415"/>
                  <a:ext cx="1600200" cy="221240"/>
                </a:xfrm>
                <a:prstGeom prst="rect">
                  <a:avLst/>
                </a:prstGeom>
                <a:solidFill>
                  <a:srgbClr val="FFD4AA"/>
                </a:solidFill>
                <a:ln>
                  <a:solidFill>
                    <a:srgbClr val="FFD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619500" y="1838794"/>
                <a:ext cx="613351" cy="760699"/>
                <a:chOff x="4000500" y="1475509"/>
                <a:chExt cx="613351" cy="760699"/>
              </a:xfrm>
            </p:grpSpPr>
            <p:pic>
              <p:nvPicPr>
                <p:cNvPr id="28" name="Picture 4" descr="http://clipartfreefor.com/cliparts/lights-clipart/cliparti1_lights-clipart_09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000500" y="1475509"/>
                  <a:ext cx="613351" cy="760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Donut 28"/>
                <p:cNvSpPr/>
                <p:nvPr/>
              </p:nvSpPr>
              <p:spPr>
                <a:xfrm>
                  <a:off x="4252511" y="1921102"/>
                  <a:ext cx="80951" cy="13124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Donut 29"/>
                <p:cNvSpPr/>
                <p:nvPr/>
              </p:nvSpPr>
              <p:spPr>
                <a:xfrm>
                  <a:off x="4381058" y="1930381"/>
                  <a:ext cx="80951" cy="13124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4277800" y="1749083"/>
                  <a:ext cx="156362" cy="127429"/>
                </a:xfrm>
                <a:custGeom>
                  <a:avLst/>
                  <a:gdLst>
                    <a:gd name="connsiteX0" fmla="*/ 0 w 156362"/>
                    <a:gd name="connsiteY0" fmla="*/ 103575 h 127429"/>
                    <a:gd name="connsiteX1" fmla="*/ 79513 w 156362"/>
                    <a:gd name="connsiteY1" fmla="*/ 208 h 127429"/>
                    <a:gd name="connsiteX2" fmla="*/ 151075 w 156362"/>
                    <a:gd name="connsiteY2" fmla="*/ 127429 h 12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362" h="127429">
                      <a:moveTo>
                        <a:pt x="0" y="103575"/>
                      </a:moveTo>
                      <a:cubicBezTo>
                        <a:pt x="27167" y="49903"/>
                        <a:pt x="54334" y="-3768"/>
                        <a:pt x="79513" y="208"/>
                      </a:cubicBezTo>
                      <a:cubicBezTo>
                        <a:pt x="104692" y="4184"/>
                        <a:pt x="176254" y="123453"/>
                        <a:pt x="151075" y="12742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</p:grpSp>
        <p:pic>
          <p:nvPicPr>
            <p:cNvPr id="22" name="Picture 6" descr="https://s-media-cache-ak0.pinimg.com/564x/83/0b/de/830bde602fbe82e3a9c80c9ecf0f953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601" y="4277677"/>
              <a:ext cx="886945" cy="165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2462464" y="3730429"/>
              <a:ext cx="545431" cy="532104"/>
              <a:chOff x="2462464" y="3730429"/>
              <a:chExt cx="545431" cy="532104"/>
            </a:xfrm>
          </p:grpSpPr>
          <p:pic>
            <p:nvPicPr>
              <p:cNvPr id="24" name="Picture 10" descr="http://cache4.asset-cache.net/xc/160903464.jpg?v=2&amp;c=IWSAsset&amp;k=2&amp;d=aHAj5BfPESTS7KK6ivLuYe46DhLULNdRz8tMzY8JAedzpCsShsflQ8QtTxZd8drs0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702"/>
              <a:stretch/>
            </p:blipFill>
            <p:spPr bwMode="auto">
              <a:xfrm>
                <a:off x="2462464" y="3730429"/>
                <a:ext cx="545431" cy="532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514596" y="4054642"/>
                <a:ext cx="457200" cy="178039"/>
              </a:xfrm>
              <a:prstGeom prst="rect">
                <a:avLst/>
              </a:prstGeom>
              <a:solidFill>
                <a:srgbClr val="EEE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zh-HK" dirty="0" smtClean="0">
                    <a:solidFill>
                      <a:schemeClr val="tx1"/>
                    </a:solidFill>
                  </a:rPr>
                  <a:t>on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0" y="6074247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HK" sz="4000" dirty="0" smtClean="0"/>
              <a:t>He never gets to rest because Boo never turns off the light.</a:t>
            </a:r>
            <a:endParaRPr lang="zh-HK" alt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07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4868"/>
            <a:ext cx="12192000" cy="542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HK" dirty="0" smtClean="0">
                <a:latin typeface="Impact" panose="020B0806030902050204" pitchFamily="34" charset="0"/>
              </a:rPr>
              <a:t>Liam The Lightbulb</a:t>
            </a:r>
            <a:endParaRPr lang="zh-HK" altLang="en-US" dirty="0">
              <a:latin typeface="Impact" panose="020B0806030902050204" pitchFamily="34" charset="0"/>
            </a:endParaRPr>
          </a:p>
        </p:txBody>
      </p:sp>
      <p:pic>
        <p:nvPicPr>
          <p:cNvPr id="4098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8" y="114299"/>
            <a:ext cx="102659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2749" y="1446691"/>
            <a:ext cx="6082220" cy="4565733"/>
            <a:chOff x="2378243" y="1436820"/>
            <a:chExt cx="7435514" cy="4565733"/>
          </a:xfrm>
        </p:grpSpPr>
        <p:grpSp>
          <p:nvGrpSpPr>
            <p:cNvPr id="21" name="Group 20"/>
            <p:cNvGrpSpPr/>
            <p:nvPr/>
          </p:nvGrpSpPr>
          <p:grpSpPr>
            <a:xfrm>
              <a:off x="2378243" y="1436820"/>
              <a:ext cx="7435514" cy="4565733"/>
              <a:chOff x="46340" y="1838794"/>
              <a:chExt cx="5715000" cy="404639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340" y="1865637"/>
                <a:ext cx="5715000" cy="4019550"/>
                <a:chOff x="46340" y="1865637"/>
                <a:chExt cx="5715000" cy="4019550"/>
              </a:xfrm>
            </p:grpSpPr>
            <p:pic>
              <p:nvPicPr>
                <p:cNvPr id="32" name="Picture 4" descr="http://www.clker.com/cliparts/z/E/6/z/k/x/tara-girl-room-hi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40" y="1865637"/>
                  <a:ext cx="5715000" cy="40195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2899603" y="1888415"/>
                  <a:ext cx="1600200" cy="221240"/>
                </a:xfrm>
                <a:prstGeom prst="rect">
                  <a:avLst/>
                </a:prstGeom>
                <a:solidFill>
                  <a:srgbClr val="FFD4AA"/>
                </a:solidFill>
                <a:ln>
                  <a:solidFill>
                    <a:srgbClr val="FFD4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619500" y="1838794"/>
                <a:ext cx="613351" cy="760699"/>
                <a:chOff x="4000500" y="1475509"/>
                <a:chExt cx="613351" cy="760699"/>
              </a:xfrm>
            </p:grpSpPr>
            <p:pic>
              <p:nvPicPr>
                <p:cNvPr id="28" name="Picture 4" descr="http://clipartfreefor.com/cliparts/lights-clipart/cliparti1_lights-clipart_09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000500" y="1475509"/>
                  <a:ext cx="613351" cy="7606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Donut 28"/>
                <p:cNvSpPr/>
                <p:nvPr/>
              </p:nvSpPr>
              <p:spPr>
                <a:xfrm>
                  <a:off x="4252511" y="1921102"/>
                  <a:ext cx="80951" cy="13124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Donut 29"/>
                <p:cNvSpPr/>
                <p:nvPr/>
              </p:nvSpPr>
              <p:spPr>
                <a:xfrm>
                  <a:off x="4381058" y="1930381"/>
                  <a:ext cx="80951" cy="131248"/>
                </a:xfrm>
                <a:prstGeom prst="donu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flipV="1">
                  <a:off x="4277800" y="1749083"/>
                  <a:ext cx="156362" cy="127429"/>
                </a:xfrm>
                <a:custGeom>
                  <a:avLst/>
                  <a:gdLst>
                    <a:gd name="connsiteX0" fmla="*/ 0 w 156362"/>
                    <a:gd name="connsiteY0" fmla="*/ 103575 h 127429"/>
                    <a:gd name="connsiteX1" fmla="*/ 79513 w 156362"/>
                    <a:gd name="connsiteY1" fmla="*/ 208 h 127429"/>
                    <a:gd name="connsiteX2" fmla="*/ 151075 w 156362"/>
                    <a:gd name="connsiteY2" fmla="*/ 127429 h 127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6362" h="127429">
                      <a:moveTo>
                        <a:pt x="0" y="103575"/>
                      </a:moveTo>
                      <a:cubicBezTo>
                        <a:pt x="27167" y="49903"/>
                        <a:pt x="54334" y="-3768"/>
                        <a:pt x="79513" y="208"/>
                      </a:cubicBezTo>
                      <a:cubicBezTo>
                        <a:pt x="104692" y="4184"/>
                        <a:pt x="176254" y="123453"/>
                        <a:pt x="151075" y="12742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2462464" y="3730429"/>
              <a:ext cx="545431" cy="532104"/>
              <a:chOff x="2462464" y="3730429"/>
              <a:chExt cx="545431" cy="532104"/>
            </a:xfrm>
          </p:grpSpPr>
          <p:pic>
            <p:nvPicPr>
              <p:cNvPr id="24" name="Picture 10" descr="http://cache4.asset-cache.net/xc/160903464.jpg?v=2&amp;c=IWSAsset&amp;k=2&amp;d=aHAj5BfPESTS7KK6ivLuYe46DhLULNdRz8tMzY8JAedzpCsShsflQ8QtTxZd8drs0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702"/>
              <a:stretch/>
            </p:blipFill>
            <p:spPr bwMode="auto">
              <a:xfrm>
                <a:off x="2462464" y="3730429"/>
                <a:ext cx="545431" cy="532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514596" y="4054642"/>
                <a:ext cx="457200" cy="178039"/>
              </a:xfrm>
              <a:prstGeom prst="rect">
                <a:avLst/>
              </a:prstGeom>
              <a:solidFill>
                <a:srgbClr val="EEED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altLang="zh-HK" dirty="0" smtClean="0">
                    <a:solidFill>
                      <a:schemeClr val="tx1"/>
                    </a:solidFill>
                  </a:rPr>
                  <a:t>on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0" y="6074247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HK" sz="4000" dirty="0" smtClean="0"/>
              <a:t>Boo doesn’t turn off the light when she’s not in her room.</a:t>
            </a:r>
            <a:endParaRPr lang="zh-HK" alt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86301" y="1518908"/>
            <a:ext cx="5738797" cy="4497712"/>
            <a:chOff x="83573" y="1504841"/>
            <a:chExt cx="5738797" cy="4497712"/>
          </a:xfrm>
        </p:grpSpPr>
        <p:pic>
          <p:nvPicPr>
            <p:cNvPr id="8194" name="Picture 2" descr="https://nrtemporary.files.wordpress.com/2015/06/living-roo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3" y="1504841"/>
              <a:ext cx="5738797" cy="4497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s://s-media-cache-ak0.pinimg.com/736x/e3/35/1d/e3351d61ff87920cc4800d5228918b5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867" y="3910262"/>
              <a:ext cx="1401083" cy="1317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Straight Connector 5"/>
          <p:cNvCxnSpPr/>
          <p:nvPr/>
        </p:nvCxnSpPr>
        <p:spPr>
          <a:xfrm>
            <a:off x="4101753" y="2097567"/>
            <a:ext cx="136807" cy="84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85326" y="2104493"/>
            <a:ext cx="136807" cy="84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2749" y="1450887"/>
            <a:ext cx="6082220" cy="4565733"/>
            <a:chOff x="82749" y="1450887"/>
            <a:chExt cx="6082220" cy="4565733"/>
          </a:xfrm>
        </p:grpSpPr>
        <p:grpSp>
          <p:nvGrpSpPr>
            <p:cNvPr id="36" name="Group 35"/>
            <p:cNvGrpSpPr/>
            <p:nvPr/>
          </p:nvGrpSpPr>
          <p:grpSpPr>
            <a:xfrm>
              <a:off x="82749" y="1450887"/>
              <a:ext cx="6082220" cy="4565733"/>
              <a:chOff x="2378243" y="1436820"/>
              <a:chExt cx="7435514" cy="456573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378243" y="1436820"/>
                <a:ext cx="7435514" cy="4565733"/>
                <a:chOff x="46340" y="1838794"/>
                <a:chExt cx="5715000" cy="4046393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6340" y="1865637"/>
                  <a:ext cx="5715000" cy="4019550"/>
                  <a:chOff x="46340" y="1865637"/>
                  <a:chExt cx="5715000" cy="4019550"/>
                </a:xfrm>
              </p:grpSpPr>
              <p:pic>
                <p:nvPicPr>
                  <p:cNvPr id="47" name="Picture 4" descr="http://www.clker.com/cliparts/z/E/6/z/k/x/tara-girl-room-hi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340" y="1865637"/>
                    <a:ext cx="5715000" cy="4019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8" name="Rectangle 47"/>
                  <p:cNvSpPr/>
                  <p:nvPr/>
                </p:nvSpPr>
                <p:spPr>
                  <a:xfrm>
                    <a:off x="2899603" y="1888415"/>
                    <a:ext cx="1600200" cy="221240"/>
                  </a:xfrm>
                  <a:prstGeom prst="rect">
                    <a:avLst/>
                  </a:prstGeom>
                  <a:solidFill>
                    <a:srgbClr val="FFD4AA"/>
                  </a:solidFill>
                  <a:ln>
                    <a:solidFill>
                      <a:srgbClr val="FFD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3619500" y="1838794"/>
                  <a:ext cx="613351" cy="760699"/>
                  <a:chOff x="4000500" y="1475509"/>
                  <a:chExt cx="613351" cy="760699"/>
                </a:xfrm>
              </p:grpSpPr>
              <p:pic>
                <p:nvPicPr>
                  <p:cNvPr id="43" name="Picture 4" descr="http://clipartfreefor.com/cliparts/lights-clipart/cliparti1_lights-clipart_09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V="1">
                    <a:off x="4000500" y="1475509"/>
                    <a:ext cx="613351" cy="7606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4" name="Donut 43"/>
                  <p:cNvSpPr/>
                  <p:nvPr/>
                </p:nvSpPr>
                <p:spPr>
                  <a:xfrm>
                    <a:off x="4252511" y="1921102"/>
                    <a:ext cx="80951" cy="131248"/>
                  </a:xfrm>
                  <a:prstGeom prst="donu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Donut 44"/>
                  <p:cNvSpPr/>
                  <p:nvPr/>
                </p:nvSpPr>
                <p:spPr>
                  <a:xfrm>
                    <a:off x="4381058" y="1930381"/>
                    <a:ext cx="80951" cy="131248"/>
                  </a:xfrm>
                  <a:prstGeom prst="donu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Freeform 45"/>
                  <p:cNvSpPr/>
                  <p:nvPr/>
                </p:nvSpPr>
                <p:spPr>
                  <a:xfrm flipV="1">
                    <a:off x="4277800" y="1749083"/>
                    <a:ext cx="156362" cy="127429"/>
                  </a:xfrm>
                  <a:custGeom>
                    <a:avLst/>
                    <a:gdLst>
                      <a:gd name="connsiteX0" fmla="*/ 0 w 156362"/>
                      <a:gd name="connsiteY0" fmla="*/ 103575 h 127429"/>
                      <a:gd name="connsiteX1" fmla="*/ 79513 w 156362"/>
                      <a:gd name="connsiteY1" fmla="*/ 208 h 127429"/>
                      <a:gd name="connsiteX2" fmla="*/ 151075 w 156362"/>
                      <a:gd name="connsiteY2" fmla="*/ 127429 h 127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362" h="127429">
                        <a:moveTo>
                          <a:pt x="0" y="103575"/>
                        </a:moveTo>
                        <a:cubicBezTo>
                          <a:pt x="27167" y="49903"/>
                          <a:pt x="54334" y="-3768"/>
                          <a:pt x="79513" y="208"/>
                        </a:cubicBezTo>
                        <a:cubicBezTo>
                          <a:pt x="104692" y="4184"/>
                          <a:pt x="176254" y="123453"/>
                          <a:pt x="151075" y="12742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2462464" y="3730429"/>
                <a:ext cx="545431" cy="532104"/>
                <a:chOff x="2462464" y="3730429"/>
                <a:chExt cx="545431" cy="532104"/>
              </a:xfrm>
            </p:grpSpPr>
            <p:pic>
              <p:nvPicPr>
                <p:cNvPr id="39" name="Picture 10" descr="http://cache4.asset-cache.net/xc/160903464.jpg?v=2&amp;c=IWSAsset&amp;k=2&amp;d=aHAj5BfPESTS7KK6ivLuYe46DhLULNdRz8tMzY8JAedzpCsShsflQ8QtTxZd8drs0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702"/>
                <a:stretch/>
              </p:blipFill>
              <p:spPr bwMode="auto">
                <a:xfrm>
                  <a:off x="2462464" y="3730429"/>
                  <a:ext cx="545431" cy="5321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2514596" y="4054642"/>
                  <a:ext cx="457200" cy="178039"/>
                </a:xfrm>
                <a:prstGeom prst="rect">
                  <a:avLst/>
                </a:prstGeom>
                <a:solidFill>
                  <a:srgbClr val="EEED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altLang="zh-HK" sz="1400" b="1" dirty="0" smtClean="0">
                      <a:solidFill>
                        <a:schemeClr val="tx1"/>
                      </a:solidFill>
                    </a:rPr>
                    <a:t>on</a:t>
                  </a:r>
                  <a:endParaRPr lang="zh-HK" altLang="en-US" sz="14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9" name="Straight Connector 48"/>
            <p:cNvCxnSpPr/>
            <p:nvPr/>
          </p:nvCxnSpPr>
          <p:spPr>
            <a:xfrm>
              <a:off x="4101753" y="2101763"/>
              <a:ext cx="136807" cy="84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85326" y="2108689"/>
              <a:ext cx="136807" cy="84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4868"/>
            <a:ext cx="12192000" cy="542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HK" dirty="0" smtClean="0">
                <a:latin typeface="Impact" panose="020B0806030902050204" pitchFamily="34" charset="0"/>
              </a:rPr>
              <a:t>Liam The Lightbulb</a:t>
            </a:r>
            <a:endParaRPr lang="zh-HK" altLang="en-US" dirty="0">
              <a:latin typeface="Impact" panose="020B0806030902050204" pitchFamily="34" charset="0"/>
            </a:endParaRPr>
          </a:p>
        </p:txBody>
      </p:sp>
      <p:pic>
        <p:nvPicPr>
          <p:cNvPr id="4098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8" y="114299"/>
            <a:ext cx="102659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6074247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HK" sz="4000" dirty="0" smtClean="0"/>
              <a:t>Boo doesn’t turn off the light when she’s not at home.</a:t>
            </a:r>
            <a:endParaRPr lang="zh-HK" altLang="en-US" sz="4000" dirty="0"/>
          </a:p>
        </p:txBody>
      </p:sp>
      <p:pic>
        <p:nvPicPr>
          <p:cNvPr id="1026" name="Picture 2" descr="http://previews.123rf.com/images/carlacastagno/carlacastagno1207/carlacastagno120700001/14323873-Playground-in-the-country-five-happy-children-playing-together--Stock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58" y="1502679"/>
            <a:ext cx="5815967" cy="4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-media-cache-ak0.pinimg.com/736x/1a/45/af/1a45af293a8afad59525221691506e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52" y="4064513"/>
            <a:ext cx="1308244" cy="18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2749" y="1450887"/>
            <a:ext cx="6082220" cy="4565733"/>
            <a:chOff x="82749" y="1450887"/>
            <a:chExt cx="6082220" cy="4565733"/>
          </a:xfrm>
        </p:grpSpPr>
        <p:grpSp>
          <p:nvGrpSpPr>
            <p:cNvPr id="35" name="Group 34"/>
            <p:cNvGrpSpPr/>
            <p:nvPr/>
          </p:nvGrpSpPr>
          <p:grpSpPr>
            <a:xfrm>
              <a:off x="82749" y="1450887"/>
              <a:ext cx="6082220" cy="4565733"/>
              <a:chOff x="2378243" y="1436820"/>
              <a:chExt cx="7435514" cy="456573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378243" y="1436820"/>
                <a:ext cx="7435514" cy="4565733"/>
                <a:chOff x="46340" y="1838794"/>
                <a:chExt cx="5715000" cy="4046393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46340" y="1865637"/>
                  <a:ext cx="5715000" cy="4019550"/>
                  <a:chOff x="46340" y="1865637"/>
                  <a:chExt cx="5715000" cy="4019550"/>
                </a:xfrm>
              </p:grpSpPr>
              <p:pic>
                <p:nvPicPr>
                  <p:cNvPr id="48" name="Picture 4" descr="http://www.clker.com/cliparts/z/E/6/z/k/x/tara-girl-room-hi.pn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340" y="1865637"/>
                    <a:ext cx="5715000" cy="4019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9" name="Rectangle 48"/>
                  <p:cNvSpPr/>
                  <p:nvPr/>
                </p:nvSpPr>
                <p:spPr>
                  <a:xfrm>
                    <a:off x="2899603" y="1888415"/>
                    <a:ext cx="1600200" cy="221240"/>
                  </a:xfrm>
                  <a:prstGeom prst="rect">
                    <a:avLst/>
                  </a:prstGeom>
                  <a:solidFill>
                    <a:srgbClr val="FFD4AA"/>
                  </a:solidFill>
                  <a:ln>
                    <a:solidFill>
                      <a:srgbClr val="FFD4A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3619500" y="1838794"/>
                  <a:ext cx="613351" cy="760699"/>
                  <a:chOff x="4000500" y="1475509"/>
                  <a:chExt cx="613351" cy="760699"/>
                </a:xfrm>
              </p:grpSpPr>
              <p:pic>
                <p:nvPicPr>
                  <p:cNvPr id="44" name="Picture 4" descr="http://clipartfreefor.com/cliparts/lights-clipart/cliparti1_lights-clipart_09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V="1">
                    <a:off x="4000500" y="1475509"/>
                    <a:ext cx="613351" cy="7606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5" name="Donut 44"/>
                  <p:cNvSpPr/>
                  <p:nvPr/>
                </p:nvSpPr>
                <p:spPr>
                  <a:xfrm>
                    <a:off x="4252511" y="1921102"/>
                    <a:ext cx="80951" cy="131248"/>
                  </a:xfrm>
                  <a:prstGeom prst="donu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" name="Donut 45"/>
                  <p:cNvSpPr/>
                  <p:nvPr/>
                </p:nvSpPr>
                <p:spPr>
                  <a:xfrm>
                    <a:off x="4381058" y="1930381"/>
                    <a:ext cx="80951" cy="131248"/>
                  </a:xfrm>
                  <a:prstGeom prst="donu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Freeform 46"/>
                  <p:cNvSpPr/>
                  <p:nvPr/>
                </p:nvSpPr>
                <p:spPr>
                  <a:xfrm flipV="1">
                    <a:off x="4277800" y="1749083"/>
                    <a:ext cx="156362" cy="127429"/>
                  </a:xfrm>
                  <a:custGeom>
                    <a:avLst/>
                    <a:gdLst>
                      <a:gd name="connsiteX0" fmla="*/ 0 w 156362"/>
                      <a:gd name="connsiteY0" fmla="*/ 103575 h 127429"/>
                      <a:gd name="connsiteX1" fmla="*/ 79513 w 156362"/>
                      <a:gd name="connsiteY1" fmla="*/ 208 h 127429"/>
                      <a:gd name="connsiteX2" fmla="*/ 151075 w 156362"/>
                      <a:gd name="connsiteY2" fmla="*/ 127429 h 127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6362" h="127429">
                        <a:moveTo>
                          <a:pt x="0" y="103575"/>
                        </a:moveTo>
                        <a:cubicBezTo>
                          <a:pt x="27167" y="49903"/>
                          <a:pt x="54334" y="-3768"/>
                          <a:pt x="79513" y="208"/>
                        </a:cubicBezTo>
                        <a:cubicBezTo>
                          <a:pt x="104692" y="4184"/>
                          <a:pt x="176254" y="123453"/>
                          <a:pt x="151075" y="12742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K" altLang="en-US"/>
                  </a:p>
                </p:txBody>
              </p:sp>
            </p:grpSp>
          </p:grpSp>
          <p:grpSp>
            <p:nvGrpSpPr>
              <p:cNvPr id="39" name="Group 38"/>
              <p:cNvGrpSpPr/>
              <p:nvPr/>
            </p:nvGrpSpPr>
            <p:grpSpPr>
              <a:xfrm>
                <a:off x="2462464" y="3730429"/>
                <a:ext cx="545431" cy="532104"/>
                <a:chOff x="2462464" y="3730429"/>
                <a:chExt cx="545431" cy="532104"/>
              </a:xfrm>
            </p:grpSpPr>
            <p:pic>
              <p:nvPicPr>
                <p:cNvPr id="40" name="Picture 10" descr="http://cache4.asset-cache.net/xc/160903464.jpg?v=2&amp;c=IWSAsset&amp;k=2&amp;d=aHAj5BfPESTS7KK6ivLuYe46DhLULNdRz8tMzY8JAedzpCsShsflQ8QtTxZd8drs0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702"/>
                <a:stretch/>
              </p:blipFill>
              <p:spPr bwMode="auto">
                <a:xfrm>
                  <a:off x="2462464" y="3730429"/>
                  <a:ext cx="545431" cy="5321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Rectangle 40"/>
                <p:cNvSpPr/>
                <p:nvPr/>
              </p:nvSpPr>
              <p:spPr>
                <a:xfrm>
                  <a:off x="2514596" y="4054642"/>
                  <a:ext cx="457200" cy="178039"/>
                </a:xfrm>
                <a:prstGeom prst="rect">
                  <a:avLst/>
                </a:prstGeom>
                <a:solidFill>
                  <a:srgbClr val="EEED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altLang="zh-HK" sz="1400" b="1" dirty="0" smtClean="0">
                      <a:solidFill>
                        <a:schemeClr val="tx1"/>
                      </a:solidFill>
                    </a:rPr>
                    <a:t>on</a:t>
                  </a:r>
                  <a:endParaRPr lang="zh-HK" altLang="en-US" sz="14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>
              <a:off x="4101753" y="2101763"/>
              <a:ext cx="136807" cy="84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285326" y="2108689"/>
              <a:ext cx="136807" cy="845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0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84868"/>
            <a:ext cx="12192000" cy="542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HK" dirty="0" smtClean="0">
                <a:latin typeface="Impact" panose="020B0806030902050204" pitchFamily="34" charset="0"/>
              </a:rPr>
              <a:t>Liam The Lightbulb</a:t>
            </a:r>
            <a:endParaRPr lang="zh-HK" altLang="en-US" dirty="0">
              <a:latin typeface="Impact" panose="020B0806030902050204" pitchFamily="34" charset="0"/>
            </a:endParaRPr>
          </a:p>
        </p:txBody>
      </p:sp>
      <p:pic>
        <p:nvPicPr>
          <p:cNvPr id="4098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8" y="114299"/>
            <a:ext cx="102659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6074247"/>
            <a:ext cx="12192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HK" sz="4000" dirty="0" smtClean="0"/>
              <a:t>Finally, Liam is too tired. Liam can no longer work.</a:t>
            </a:r>
          </a:p>
          <a:p>
            <a:pPr algn="ctr"/>
            <a:r>
              <a:rPr lang="en-GB" altLang="zh-HK" sz="4000" dirty="0" smtClean="0"/>
              <a:t>Boo can’t turn on the light again.</a:t>
            </a:r>
            <a:endParaRPr lang="zh-HK" altLang="en-US" sz="4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3301422" y="1355910"/>
            <a:ext cx="6280728" cy="4143553"/>
            <a:chOff x="46340" y="1865637"/>
            <a:chExt cx="5715000" cy="4019550"/>
          </a:xfrm>
        </p:grpSpPr>
        <p:pic>
          <p:nvPicPr>
            <p:cNvPr id="48" name="Picture 4" descr="http://www.clker.com/cliparts/z/E/6/z/k/x/tara-girl-room-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0" y="1865637"/>
              <a:ext cx="5715000" cy="401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2899603" y="1888415"/>
              <a:ext cx="1600200" cy="221240"/>
            </a:xfrm>
            <a:prstGeom prst="rect">
              <a:avLst/>
            </a:prstGeom>
            <a:solidFill>
              <a:srgbClr val="8E7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84791" y="3623633"/>
            <a:ext cx="446160" cy="532104"/>
            <a:chOff x="2462464" y="3730429"/>
            <a:chExt cx="545431" cy="532104"/>
          </a:xfrm>
        </p:grpSpPr>
        <p:pic>
          <p:nvPicPr>
            <p:cNvPr id="40" name="Picture 10" descr="http://cache4.asset-cache.net/xc/160903464.jpg?v=2&amp;c=IWSAsset&amp;k=2&amp;d=aHAj5BfPESTS7KK6ivLuYe46DhLULNdRz8tMzY8JAedzpCsShsflQ8QtTxZd8drs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2"/>
            <a:stretch/>
          </p:blipFill>
          <p:spPr bwMode="auto">
            <a:xfrm>
              <a:off x="2462464" y="3730429"/>
              <a:ext cx="545431" cy="532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514596" y="4054642"/>
              <a:ext cx="457200" cy="178039"/>
            </a:xfrm>
            <a:prstGeom prst="rect">
              <a:avLst/>
            </a:prstGeom>
            <a:solidFill>
              <a:srgbClr val="9B9A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HK" sz="1400" b="1" dirty="0" smtClean="0">
                  <a:solidFill>
                    <a:schemeClr val="tx1"/>
                  </a:solidFill>
                </a:rPr>
                <a:t>on</a:t>
              </a:r>
              <a:endParaRPr lang="zh-HK" alt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93051" y="1499279"/>
            <a:ext cx="341523" cy="569036"/>
            <a:chOff x="10160942" y="2117067"/>
            <a:chExt cx="341523" cy="569036"/>
          </a:xfrm>
        </p:grpSpPr>
        <p:pic>
          <p:nvPicPr>
            <p:cNvPr id="26" name="Picture 8" descr="http://bsccongress.com/wp-content/uploads/2015/11/light-bulb-off-clip-ar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0160942" y="2117067"/>
              <a:ext cx="324061" cy="56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Freeform 46"/>
            <p:cNvSpPr/>
            <p:nvPr/>
          </p:nvSpPr>
          <p:spPr>
            <a:xfrm flipV="1">
              <a:off x="10264239" y="2329693"/>
              <a:ext cx="166409" cy="143784"/>
            </a:xfrm>
            <a:custGeom>
              <a:avLst/>
              <a:gdLst>
                <a:gd name="connsiteX0" fmla="*/ 0 w 156362"/>
                <a:gd name="connsiteY0" fmla="*/ 103575 h 127429"/>
                <a:gd name="connsiteX1" fmla="*/ 79513 w 156362"/>
                <a:gd name="connsiteY1" fmla="*/ 208 h 127429"/>
                <a:gd name="connsiteX2" fmla="*/ 151075 w 156362"/>
                <a:gd name="connsiteY2" fmla="*/ 127429 h 12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362" h="127429">
                  <a:moveTo>
                    <a:pt x="0" y="103575"/>
                  </a:moveTo>
                  <a:cubicBezTo>
                    <a:pt x="27167" y="49903"/>
                    <a:pt x="54334" y="-3768"/>
                    <a:pt x="79513" y="208"/>
                  </a:cubicBezTo>
                  <a:cubicBezTo>
                    <a:pt x="104692" y="4184"/>
                    <a:pt x="176254" y="123453"/>
                    <a:pt x="151075" y="12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192421" y="2532708"/>
              <a:ext cx="310044" cy="1150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0182084" y="2558030"/>
              <a:ext cx="320381" cy="969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7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4400782"/>
            <a:ext cx="2005734" cy="23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Liam </a:t>
            </a:r>
            <a:r>
              <a:rPr lang="en-GB" altLang="zh-HK" b="1" u="sng" dirty="0"/>
              <a:t>T</a:t>
            </a:r>
            <a:r>
              <a:rPr lang="en-GB" altLang="zh-HK" b="1" u="sng" dirty="0" smtClean="0"/>
              <a:t>he Lightbulb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4979" y="1461512"/>
            <a:ext cx="11867021" cy="4938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4200" i="1" dirty="0" smtClean="0"/>
              <a:t>Talk with your group members about these questions:</a:t>
            </a:r>
          </a:p>
          <a:p>
            <a:pPr marL="0" indent="0">
              <a:buNone/>
            </a:pPr>
            <a:endParaRPr lang="en-GB" altLang="zh-HK" sz="500" i="1" dirty="0" smtClean="0"/>
          </a:p>
          <a:p>
            <a:pPr marL="742950" indent="-742950">
              <a:buFont typeface="+mj-lt"/>
              <a:buAutoNum type="arabicPeriod"/>
            </a:pPr>
            <a:r>
              <a:rPr lang="en-GB" altLang="zh-HK" sz="4400" dirty="0" smtClean="0"/>
              <a:t>How do you feel about the story?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zh-HK" sz="4400" dirty="0" smtClean="0"/>
              <a:t>What would you do if you were Boo?</a:t>
            </a:r>
          </a:p>
          <a:p>
            <a:pPr marL="742950" indent="-742950">
              <a:buFont typeface="+mj-lt"/>
              <a:buAutoNum type="arabicPeriod"/>
            </a:pPr>
            <a:r>
              <a:rPr lang="en-GB" altLang="zh-HK" sz="4400" dirty="0" smtClean="0"/>
              <a:t>What phrasal verbs can you find in the story?</a:t>
            </a:r>
          </a:p>
          <a:p>
            <a:pPr marL="0" indent="0">
              <a:buNone/>
            </a:pPr>
            <a:endParaRPr lang="zh-HK" alt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pic>
        <p:nvPicPr>
          <p:cNvPr id="1026" name="Picture 2" descr="https://s-media-cache-ak0.pinimg.com/236x/72/6a/9f/726a9f0770b1ec17589057acdd37ebc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 flipH="1">
            <a:off x="9521535" y="4242836"/>
            <a:ext cx="2805545" cy="26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1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55" y="1070263"/>
            <a:ext cx="9144000" cy="4572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76205" y="1215736"/>
            <a:ext cx="4686300" cy="4281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6600" b="1" dirty="0" smtClean="0">
                <a:solidFill>
                  <a:srgbClr val="FE6B70"/>
                </a:solidFill>
                <a:latin typeface="Impact" panose="020B0806030902050204" pitchFamily="34" charset="0"/>
              </a:rPr>
              <a:t>WRITING TIME</a:t>
            </a:r>
            <a:endParaRPr lang="zh-HK" altLang="en-US" sz="6600" b="1" dirty="0">
              <a:solidFill>
                <a:srgbClr val="FE6B7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6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Writing time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484" y="1246908"/>
            <a:ext cx="11980017" cy="5305301"/>
          </a:xfrm>
        </p:spPr>
        <p:txBody>
          <a:bodyPr>
            <a:noAutofit/>
          </a:bodyPr>
          <a:lstStyle/>
          <a:p>
            <a:r>
              <a:rPr lang="en-GB" altLang="zh-HK" sz="3600" dirty="0"/>
              <a:t>Now we are going to write a short </a:t>
            </a:r>
            <a:r>
              <a:rPr lang="en-GB" altLang="zh-HK" sz="3600" dirty="0" smtClean="0"/>
              <a:t>story.</a:t>
            </a:r>
            <a:endParaRPr lang="en-GB" altLang="zh-HK" sz="3600" dirty="0"/>
          </a:p>
          <a:p>
            <a:r>
              <a:rPr lang="en-GB" altLang="zh-HK" sz="3600" dirty="0"/>
              <a:t>The first part of the story </a:t>
            </a:r>
            <a:r>
              <a:rPr lang="en-GB" altLang="zh-HK" sz="3600" dirty="0" smtClean="0"/>
              <a:t>has been given</a:t>
            </a:r>
            <a:r>
              <a:rPr lang="en-GB" altLang="zh-HK" sz="3600" dirty="0"/>
              <a:t>.</a:t>
            </a:r>
          </a:p>
          <a:p>
            <a:r>
              <a:rPr lang="en-GB" altLang="zh-HK" sz="3600" dirty="0"/>
              <a:t>You have to continue the </a:t>
            </a:r>
            <a:r>
              <a:rPr lang="en-GB" altLang="zh-HK" sz="3600" dirty="0" smtClean="0"/>
              <a:t>story on the worksheet.</a:t>
            </a:r>
          </a:p>
          <a:p>
            <a:r>
              <a:rPr lang="en-GB" altLang="zh-HK" sz="3600" dirty="0"/>
              <a:t>Y</a:t>
            </a:r>
            <a:r>
              <a:rPr lang="en-GB" altLang="zh-HK" sz="3600" dirty="0" smtClean="0"/>
              <a:t>ou </a:t>
            </a:r>
            <a:r>
              <a:rPr lang="en-GB" altLang="zh-HK" sz="3600" dirty="0"/>
              <a:t>must use</a:t>
            </a:r>
            <a:r>
              <a:rPr lang="en-GB" altLang="zh-HK" sz="3600" dirty="0">
                <a:solidFill>
                  <a:srgbClr val="FF0000"/>
                </a:solidFill>
              </a:rPr>
              <a:t> </a:t>
            </a:r>
            <a:r>
              <a:rPr lang="en-GB" altLang="zh-HK" sz="3600" b="1" dirty="0">
                <a:solidFill>
                  <a:srgbClr val="FF0000"/>
                </a:solidFill>
              </a:rPr>
              <a:t>at least 1 phrasal verb</a:t>
            </a:r>
            <a:r>
              <a:rPr lang="en-GB" altLang="zh-HK" sz="3600" b="1" dirty="0"/>
              <a:t> </a:t>
            </a:r>
            <a:r>
              <a:rPr lang="en-GB" altLang="zh-HK" sz="3600" dirty="0"/>
              <a:t>you learnt in the last </a:t>
            </a:r>
            <a:r>
              <a:rPr lang="en-GB" altLang="zh-HK" sz="3600" dirty="0" smtClean="0"/>
              <a:t>lesson for each picture.</a:t>
            </a:r>
            <a:endParaRPr lang="en-GB" altLang="zh-HK" sz="3600" dirty="0"/>
          </a:p>
          <a:p>
            <a:pPr marL="0" indent="0">
              <a:buNone/>
            </a:pPr>
            <a:r>
              <a:rPr lang="en-GB" altLang="zh-HK" sz="3200" dirty="0" smtClean="0"/>
              <a:t>				</a:t>
            </a:r>
          </a:p>
          <a:p>
            <a:pPr marL="0" indent="0">
              <a:buNone/>
            </a:pPr>
            <a:r>
              <a:rPr lang="en-GB" altLang="zh-HK" sz="3200" dirty="0"/>
              <a:t>	</a:t>
            </a:r>
            <a:r>
              <a:rPr lang="en-GB" altLang="zh-HK" sz="3200" dirty="0" smtClean="0"/>
              <a:t>		</a:t>
            </a:r>
          </a:p>
          <a:p>
            <a:pPr marL="0" indent="0">
              <a:buNone/>
            </a:pPr>
            <a:endParaRPr lang="zh-HK" altLang="en-US" sz="4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pic>
        <p:nvPicPr>
          <p:cNvPr id="1026" name="Picture 2" descr="https://s-media-cache-ak0.pinimg.com/236x/72/6a/9f/726a9f0770b1ec17589057acdd37eb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 flipH="1">
            <a:off x="8794044" y="3564712"/>
            <a:ext cx="3533036" cy="329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4425182"/>
            <a:ext cx="1984952" cy="23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80655" y="5288973"/>
            <a:ext cx="103909" cy="831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Oval 9"/>
          <p:cNvSpPr/>
          <p:nvPr/>
        </p:nvSpPr>
        <p:spPr>
          <a:xfrm>
            <a:off x="1326574" y="5264726"/>
            <a:ext cx="103909" cy="831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59327" y="4623955"/>
            <a:ext cx="349828" cy="415636"/>
          </a:xfrm>
          <a:prstGeom prst="line">
            <a:avLst/>
          </a:prstGeom>
          <a:ln w="76200">
            <a:solidFill>
              <a:srgbClr val="F5F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0229" y="4259586"/>
            <a:ext cx="169431" cy="573582"/>
          </a:xfrm>
          <a:prstGeom prst="line">
            <a:avLst/>
          </a:prstGeom>
          <a:ln w="76200">
            <a:solidFill>
              <a:srgbClr val="F5F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15198" y="4222580"/>
            <a:ext cx="230475" cy="571498"/>
          </a:xfrm>
          <a:prstGeom prst="line">
            <a:avLst/>
          </a:prstGeom>
          <a:ln w="76200">
            <a:solidFill>
              <a:srgbClr val="F5F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30239" y="4023562"/>
            <a:ext cx="64223" cy="707273"/>
          </a:xfrm>
          <a:prstGeom prst="line">
            <a:avLst/>
          </a:prstGeom>
          <a:ln w="76200">
            <a:solidFill>
              <a:srgbClr val="F5F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2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Writing time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485" y="1565848"/>
            <a:ext cx="11932516" cy="4938861"/>
          </a:xfrm>
        </p:spPr>
        <p:txBody>
          <a:bodyPr>
            <a:noAutofit/>
          </a:bodyPr>
          <a:lstStyle/>
          <a:p>
            <a:pPr lvl="4"/>
            <a:endParaRPr lang="en-GB" altLang="zh-HK" sz="3400" dirty="0" smtClean="0"/>
          </a:p>
          <a:p>
            <a:pPr marL="0" indent="0">
              <a:buNone/>
            </a:pPr>
            <a:endParaRPr lang="zh-HK" alt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0" y="1384868"/>
            <a:ext cx="12192000" cy="5425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2811713" y="1385723"/>
            <a:ext cx="14599862" cy="5425856"/>
            <a:chOff x="-2811713" y="1385723"/>
            <a:chExt cx="14599862" cy="54258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811713" y="1974376"/>
              <a:ext cx="8991094" cy="440563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695154" y="1974376"/>
              <a:ext cx="5092995" cy="44056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altLang="zh-HK" sz="3600" dirty="0" smtClean="0">
                  <a:solidFill>
                    <a:schemeClr val="tx1"/>
                  </a:solidFill>
                </a:rPr>
                <a:t>My name is Bob. I always bring my cute little teddy bear with me.</a:t>
              </a:r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385723"/>
              <a:ext cx="385011" cy="54258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68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Writing time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9485" y="1565848"/>
            <a:ext cx="11932516" cy="4938861"/>
          </a:xfrm>
        </p:spPr>
        <p:txBody>
          <a:bodyPr>
            <a:noAutofit/>
          </a:bodyPr>
          <a:lstStyle/>
          <a:p>
            <a:pPr lvl="4"/>
            <a:endParaRPr lang="en-GB" altLang="zh-HK" sz="3400" dirty="0" smtClean="0"/>
          </a:p>
          <a:p>
            <a:pPr marL="0" indent="0">
              <a:buNone/>
            </a:pPr>
            <a:endParaRPr lang="zh-HK" altLang="en-US" sz="4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-34636" y="2611534"/>
            <a:ext cx="12192000" cy="3622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-165976" y="3155610"/>
            <a:ext cx="3166105" cy="3078917"/>
            <a:chOff x="-195507" y="3849318"/>
            <a:chExt cx="3166105" cy="3078917"/>
          </a:xfrm>
        </p:grpSpPr>
        <p:sp>
          <p:nvSpPr>
            <p:cNvPr id="15" name="Rectangle 14"/>
            <p:cNvSpPr/>
            <p:nvPr/>
          </p:nvSpPr>
          <p:spPr>
            <a:xfrm>
              <a:off x="73786" y="3849318"/>
              <a:ext cx="2896812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http://4.bp.blogspot.com/-pQY2e6RzLDs/VYjc6HQj84I/AAAAAAAAM1w/rumjewmHsOw/s1600/minions-2015-im-with-stupi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83" r="58478"/>
            <a:stretch/>
          </p:blipFill>
          <p:spPr bwMode="auto">
            <a:xfrm>
              <a:off x="-195507" y="5034109"/>
              <a:ext cx="2110737" cy="189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loud Callout 1"/>
            <p:cNvSpPr/>
            <p:nvPr/>
          </p:nvSpPr>
          <p:spPr>
            <a:xfrm>
              <a:off x="709657" y="3974024"/>
              <a:ext cx="2224640" cy="1043861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HK" sz="4400" dirty="0" smtClean="0">
                  <a:solidFill>
                    <a:schemeClr val="tx1"/>
                  </a:solidFill>
                </a:rPr>
                <a:t>	?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http://ecx.images-amazon.com/images/I/515Z0rI5w7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219" y="4173405"/>
              <a:ext cx="675576" cy="675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100245" y="3155610"/>
            <a:ext cx="2907012" cy="2886382"/>
            <a:chOff x="3070714" y="3849318"/>
            <a:chExt cx="2907012" cy="2886382"/>
          </a:xfrm>
        </p:grpSpPr>
        <p:sp>
          <p:nvSpPr>
            <p:cNvPr id="20" name="Rectangle 19"/>
            <p:cNvSpPr/>
            <p:nvPr/>
          </p:nvSpPr>
          <p:spPr>
            <a:xfrm>
              <a:off x="3070714" y="3849318"/>
              <a:ext cx="2907012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54400" y="3990248"/>
              <a:ext cx="2753106" cy="2702663"/>
              <a:chOff x="3130336" y="3990248"/>
              <a:chExt cx="2854322" cy="2702663"/>
            </a:xfrm>
          </p:grpSpPr>
          <p:pic>
            <p:nvPicPr>
              <p:cNvPr id="2054" name="Picture 6" descr="http://vignette4.wikia.nocookie.net/creepypasta/images/b/b4/3029579-poster-p-1-3029579-who-needs-business-school-the-hidden-startup-resources-at-your-local-library.jpg/revision/latest?cb=2015030414300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0336" y="3990248"/>
                <a:ext cx="2854322" cy="2702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s://lh3.googleusercontent.com/-QfQg2hIK_24/VXypHEzQNKI/AAAAAAAADt0/ljcZur_834A/s426/Bob%2Bthe%2Bminion%2B%2B-%2B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859" b="100000" l="1174" r="899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8" t="9208" r="25897" b="4802"/>
              <a:stretch/>
            </p:blipFill>
            <p:spPr bwMode="auto">
              <a:xfrm>
                <a:off x="4208059" y="5675378"/>
                <a:ext cx="688633" cy="853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ecx.images-amazon.com/images/I/515Z0rI5w7L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8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8058" y="5991957"/>
                <a:ext cx="417489" cy="417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6075923" y="3155610"/>
            <a:ext cx="3079973" cy="2886382"/>
            <a:chOff x="6046392" y="3849318"/>
            <a:chExt cx="3079973" cy="2886382"/>
          </a:xfrm>
        </p:grpSpPr>
        <p:sp>
          <p:nvSpPr>
            <p:cNvPr id="12" name="Rectangle 11"/>
            <p:cNvSpPr/>
            <p:nvPr/>
          </p:nvSpPr>
          <p:spPr>
            <a:xfrm>
              <a:off x="6046392" y="3849318"/>
              <a:ext cx="3079973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2056" name="Picture 8" descr="http://www.bystephenkaplan.com/images/classroom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013" y="3990247"/>
              <a:ext cx="2955487" cy="2695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lh3.googleusercontent.com/-QfQg2hIK_24/VXypHEzQNKI/AAAAAAAADt0/ljcZur_834A/s426/Bob%2Bthe%2Bminion%2B%2B-%2B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59" b="100000" l="1174" r="89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t="9208" r="25897" b="4802"/>
            <a:stretch/>
          </p:blipFill>
          <p:spPr bwMode="auto">
            <a:xfrm>
              <a:off x="8518182" y="5662846"/>
              <a:ext cx="571313" cy="73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ecx.images-amazon.com/images/I/515Z0rI5w7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8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182" y="5918450"/>
              <a:ext cx="346363" cy="35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9248626" y="3151582"/>
            <a:ext cx="2908737" cy="2886382"/>
            <a:chOff x="9219095" y="3845290"/>
            <a:chExt cx="2908737" cy="2886382"/>
          </a:xfrm>
        </p:grpSpPr>
        <p:sp>
          <p:nvSpPr>
            <p:cNvPr id="22" name="Rectangle 21"/>
            <p:cNvSpPr/>
            <p:nvPr/>
          </p:nvSpPr>
          <p:spPr>
            <a:xfrm>
              <a:off x="9219095" y="3845290"/>
              <a:ext cx="2908737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30" name="Picture 2" descr="https://nrtemporary.files.wordpress.com/2015/06/living-room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007" y="3990247"/>
              <a:ext cx="2775092" cy="268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lh3.googleusercontent.com/-QfQg2hIK_24/VXypHEzQNKI/AAAAAAAADt0/ljcZur_834A/s426/Bob%2Bthe%2Bminion%2B%2B-%2B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59" b="100000" l="1174" r="89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t="9208" r="25897" b="4802"/>
            <a:stretch/>
          </p:blipFill>
          <p:spPr bwMode="auto">
            <a:xfrm>
              <a:off x="11127306" y="5671287"/>
              <a:ext cx="571313" cy="73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ecx.images-amazon.com/images/I/515Z0rI5w7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8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7306" y="5926891"/>
              <a:ext cx="346363" cy="35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19</a:t>
            </a:fld>
            <a:endParaRPr lang="zh-HK" alt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39006"/>
              </p:ext>
            </p:extLst>
          </p:nvPr>
        </p:nvGraphicFramePr>
        <p:xfrm>
          <a:off x="-34637" y="2265218"/>
          <a:ext cx="121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595"/>
                <a:gridCol w="2968832"/>
                <a:gridCol w="3146961"/>
                <a:gridCol w="29896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2400" dirty="0" smtClean="0"/>
                        <a:t>1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2400" dirty="0" smtClean="0"/>
                        <a:t>2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2400" dirty="0" smtClean="0"/>
                        <a:t>3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HK" sz="2400" dirty="0" smtClean="0"/>
                        <a:t>4</a:t>
                      </a:r>
                      <a:endParaRPr lang="zh-HK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155484" y="1251483"/>
            <a:ext cx="10515600" cy="796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HK" dirty="0" smtClean="0"/>
              <a:t>Choose one to work on!</a:t>
            </a:r>
            <a:endParaRPr lang="zh-HK" altLang="en-US" dirty="0"/>
          </a:p>
        </p:txBody>
      </p:sp>
      <p:sp>
        <p:nvSpPr>
          <p:cNvPr id="18" name="Heart 17">
            <a:hlinkClick r:id="rId16" action="ppaction://hlinksldjump"/>
          </p:cNvPr>
          <p:cNvSpPr/>
          <p:nvPr/>
        </p:nvSpPr>
        <p:spPr>
          <a:xfrm>
            <a:off x="1709538" y="2185898"/>
            <a:ext cx="398758" cy="47835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Heart 34">
            <a:hlinkClick r:id="rId17" action="ppaction://hlinksldjump"/>
          </p:cNvPr>
          <p:cNvSpPr/>
          <p:nvPr/>
        </p:nvSpPr>
        <p:spPr>
          <a:xfrm>
            <a:off x="4822905" y="2185898"/>
            <a:ext cx="398758" cy="47835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Heart 35">
            <a:hlinkClick r:id="rId18" action="ppaction://hlinksldjump"/>
          </p:cNvPr>
          <p:cNvSpPr/>
          <p:nvPr/>
        </p:nvSpPr>
        <p:spPr>
          <a:xfrm>
            <a:off x="7804437" y="2195565"/>
            <a:ext cx="398758" cy="47835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Heart 36">
            <a:hlinkClick r:id="rId19" action="ppaction://hlinksldjump"/>
          </p:cNvPr>
          <p:cNvSpPr/>
          <p:nvPr/>
        </p:nvSpPr>
        <p:spPr>
          <a:xfrm>
            <a:off x="10868890" y="2204330"/>
            <a:ext cx="398758" cy="478353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40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ok-clipart.com/free_book_clipart/kids_boys_and_girls_reading_books_at_story_time_0071-0907-2514-5212_S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19" y="4467497"/>
            <a:ext cx="2429345" cy="19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60" y="791227"/>
            <a:ext cx="1303539" cy="15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Lesson Overview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9328" y="1512600"/>
            <a:ext cx="11811074" cy="4493346"/>
          </a:xfrm>
        </p:spPr>
        <p:txBody>
          <a:bodyPr>
            <a:noAutofit/>
          </a:bodyPr>
          <a:lstStyle/>
          <a:p>
            <a:pPr marL="914400" indent="-914400">
              <a:buAutoNum type="arabicPeriod"/>
            </a:pPr>
            <a:r>
              <a:rPr lang="en-GB" altLang="zh-HK" sz="4500" dirty="0" smtClean="0">
                <a:solidFill>
                  <a:srgbClr val="0070C0"/>
                </a:solidFill>
              </a:rPr>
              <a:t>Recap</a:t>
            </a:r>
          </a:p>
          <a:p>
            <a:pPr marL="914400" indent="-914400">
              <a:buAutoNum type="arabicPeriod"/>
            </a:pPr>
            <a:r>
              <a:rPr lang="en-GB" altLang="zh-HK" sz="4500" dirty="0" smtClean="0">
                <a:solidFill>
                  <a:srgbClr val="0070C0"/>
                </a:solidFill>
              </a:rPr>
              <a:t>Read a story about a light bulb together.</a:t>
            </a:r>
          </a:p>
          <a:p>
            <a:pPr marL="914400" indent="-914400">
              <a:buAutoNum type="arabicPeriod"/>
            </a:pPr>
            <a:r>
              <a:rPr lang="en-GB" altLang="zh-HK" sz="4500" dirty="0" smtClean="0">
                <a:solidFill>
                  <a:srgbClr val="0070C0"/>
                </a:solidFill>
              </a:rPr>
              <a:t>Write our own stories*.</a:t>
            </a:r>
          </a:p>
          <a:p>
            <a:pPr marL="0" indent="0">
              <a:buNone/>
            </a:pPr>
            <a:r>
              <a:rPr lang="en-GB" altLang="zh-HK" sz="3200" dirty="0" smtClean="0">
                <a:solidFill>
                  <a:srgbClr val="0070C0"/>
                </a:solidFill>
              </a:rPr>
              <a:t>	</a:t>
            </a:r>
            <a:r>
              <a:rPr lang="en-GB" altLang="zh-HK" sz="3200" dirty="0" smtClean="0">
                <a:solidFill>
                  <a:srgbClr val="FF0000"/>
                </a:solidFill>
              </a:rPr>
              <a:t>(We will write the beginning of the story together!)</a:t>
            </a:r>
          </a:p>
          <a:p>
            <a:pPr marL="914400" indent="-914400">
              <a:buFont typeface="+mj-lt"/>
              <a:buAutoNum type="arabicPeriod" startAt="4"/>
            </a:pPr>
            <a:r>
              <a:rPr lang="en-GB" altLang="zh-HK" sz="4500" dirty="0" smtClean="0">
                <a:solidFill>
                  <a:srgbClr val="0070C0"/>
                </a:solidFill>
              </a:rPr>
              <a:t>Share our stories with our classmates.</a:t>
            </a:r>
            <a:endParaRPr lang="zh-HK" altLang="en-US" sz="45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21083" y="5190324"/>
            <a:ext cx="1710917" cy="1631244"/>
            <a:chOff x="8614063" y="2247507"/>
            <a:chExt cx="3162011" cy="4225597"/>
          </a:xfrm>
        </p:grpSpPr>
        <p:pic>
          <p:nvPicPr>
            <p:cNvPr id="2050" name="Picture 2" descr="http://images.clipartpanda.com/kids-writing-clipart-bTyEqRXLc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063" y="2247507"/>
              <a:ext cx="3162011" cy="422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21347818">
              <a:off x="9632373" y="6192983"/>
              <a:ext cx="1569027" cy="197428"/>
            </a:xfrm>
            <a:prstGeom prst="rect">
              <a:avLst/>
            </a:prstGeom>
            <a:solidFill>
              <a:srgbClr val="F4E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6109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Picture 1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20</a:t>
            </a:fld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73786" y="1431724"/>
            <a:ext cx="2896812" cy="28863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altLang="zh-HK" sz="3200" dirty="0" smtClean="0">
                <a:solidFill>
                  <a:schemeClr val="tx1"/>
                </a:solidFill>
              </a:rPr>
              <a:t>Sometimes I can’t find my cute little teddy bear.</a:t>
            </a:r>
          </a:p>
          <a:p>
            <a:pPr algn="just"/>
            <a:endParaRPr lang="zh-HK" altLang="en-US" sz="32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95507" y="3849318"/>
            <a:ext cx="3166105" cy="3078917"/>
            <a:chOff x="-195507" y="3849318"/>
            <a:chExt cx="3166105" cy="3078917"/>
          </a:xfrm>
        </p:grpSpPr>
        <p:sp>
          <p:nvSpPr>
            <p:cNvPr id="7" name="Rectangle 6"/>
            <p:cNvSpPr/>
            <p:nvPr/>
          </p:nvSpPr>
          <p:spPr>
            <a:xfrm>
              <a:off x="73786" y="3849318"/>
              <a:ext cx="2896812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2" descr="http://4.bp.blogspot.com/-pQY2e6RzLDs/VYjc6HQj84I/AAAAAAAAM1w/rumjewmHsOw/s1600/minions-2015-im-with-stupi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83" r="58478"/>
            <a:stretch/>
          </p:blipFill>
          <p:spPr bwMode="auto">
            <a:xfrm>
              <a:off x="-195507" y="5034109"/>
              <a:ext cx="2110737" cy="189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loud Callout 8"/>
            <p:cNvSpPr/>
            <p:nvPr/>
          </p:nvSpPr>
          <p:spPr>
            <a:xfrm>
              <a:off x="709657" y="3974024"/>
              <a:ext cx="2224640" cy="1043861"/>
            </a:xfrm>
            <a:prstGeom prst="cloudCallou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HK" sz="4400" dirty="0" smtClean="0">
                  <a:solidFill>
                    <a:schemeClr val="tx1"/>
                  </a:solidFill>
                </a:rPr>
                <a:t>	?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http://ecx.images-amazon.com/images/I/515Z0rI5w7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219" y="4173405"/>
              <a:ext cx="675576" cy="675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48841" y="1431724"/>
            <a:ext cx="8637521" cy="5289751"/>
          </a:xfrm>
        </p:spPr>
        <p:txBody>
          <a:bodyPr/>
          <a:lstStyle/>
          <a:p>
            <a:pPr marL="0" indent="0">
              <a:buNone/>
            </a:pPr>
            <a:r>
              <a:rPr lang="en-GB" altLang="zh-HK" dirty="0" smtClean="0"/>
              <a:t>Choose one to write about:</a:t>
            </a:r>
          </a:p>
          <a:p>
            <a:pPr marL="0" indent="0">
              <a:buNone/>
            </a:pPr>
            <a:r>
              <a:rPr lang="en-GB" altLang="zh-HK" dirty="0" smtClean="0"/>
              <a:t>1. You lose your cute little teddy bear. What will you do?</a:t>
            </a:r>
          </a:p>
          <a:p>
            <a:endParaRPr lang="en-GB" altLang="zh-HK" dirty="0"/>
          </a:p>
          <a:p>
            <a:pPr marL="0" indent="0">
              <a:buNone/>
            </a:pPr>
            <a:r>
              <a:rPr lang="en-GB" altLang="zh-HK" dirty="0" smtClean="0"/>
              <a:t>2. You lost your cute little bear for the fifth time this week. If you can find it, what will you do?</a:t>
            </a:r>
          </a:p>
          <a:p>
            <a:endParaRPr lang="en-GB" altLang="zh-HK" dirty="0" smtClean="0"/>
          </a:p>
        </p:txBody>
      </p:sp>
      <p:sp>
        <p:nvSpPr>
          <p:cNvPr id="92" name="Right Arrow 91">
            <a:hlinkClick r:id="rId5" action="ppaction://hlinksldjump"/>
          </p:cNvPr>
          <p:cNvSpPr/>
          <p:nvPr/>
        </p:nvSpPr>
        <p:spPr>
          <a:xfrm>
            <a:off x="10442864" y="5746173"/>
            <a:ext cx="1749136" cy="86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dirty="0" smtClean="0"/>
              <a:t>Next page</a:t>
            </a:r>
            <a:endParaRPr lang="zh-HK" altLang="en-US" dirty="0"/>
          </a:p>
        </p:txBody>
      </p:sp>
      <p:pic>
        <p:nvPicPr>
          <p:cNvPr id="93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94" y="5127025"/>
            <a:ext cx="1303539" cy="15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ular Callout 93"/>
          <p:cNvSpPr/>
          <p:nvPr/>
        </p:nvSpPr>
        <p:spPr>
          <a:xfrm>
            <a:off x="5138829" y="4592782"/>
            <a:ext cx="4701362" cy="699727"/>
          </a:xfrm>
          <a:prstGeom prst="wedgeRectCallout">
            <a:avLst>
              <a:gd name="adj1" fmla="val -55533"/>
              <a:gd name="adj2" fmla="val 93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2400" dirty="0" smtClean="0">
                <a:solidFill>
                  <a:schemeClr val="tx1"/>
                </a:solidFill>
              </a:rPr>
              <a:t>Which phrasal verb can you use?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Picture 2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21</a:t>
            </a:fld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154584" y="1419271"/>
            <a:ext cx="2913687" cy="28863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altLang="zh-HK" sz="3000" dirty="0" smtClean="0">
                <a:solidFill>
                  <a:schemeClr val="tx1"/>
                </a:solidFill>
              </a:rPr>
              <a:t>Sometimes I go to the public library with my cute little teddy bear. </a:t>
            </a:r>
          </a:p>
          <a:p>
            <a:pPr algn="just"/>
            <a:endParaRPr lang="en-GB" altLang="zh-HK" sz="500" dirty="0">
              <a:solidFill>
                <a:schemeClr val="tx1"/>
              </a:solidFill>
            </a:endParaRPr>
          </a:p>
          <a:p>
            <a:pPr algn="just"/>
            <a:endParaRPr lang="en-GB" altLang="zh-HK" sz="500" dirty="0" smtClean="0">
              <a:solidFill>
                <a:schemeClr val="tx1"/>
              </a:solidFill>
            </a:endParaRPr>
          </a:p>
          <a:p>
            <a:pPr algn="just"/>
            <a:endParaRPr lang="en-GB" altLang="zh-HK" sz="500" dirty="0">
              <a:solidFill>
                <a:schemeClr val="tx1"/>
              </a:solidFill>
            </a:endParaRPr>
          </a:p>
          <a:p>
            <a:pPr algn="just"/>
            <a:endParaRPr lang="en-GB" altLang="zh-HK" sz="5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1260" y="3835093"/>
            <a:ext cx="2907012" cy="2886382"/>
            <a:chOff x="3070714" y="3849318"/>
            <a:chExt cx="2907012" cy="2886382"/>
          </a:xfrm>
        </p:grpSpPr>
        <p:sp>
          <p:nvSpPr>
            <p:cNvPr id="7" name="Rectangle 6"/>
            <p:cNvSpPr/>
            <p:nvPr/>
          </p:nvSpPr>
          <p:spPr>
            <a:xfrm>
              <a:off x="3070714" y="3849318"/>
              <a:ext cx="2907012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54400" y="3990248"/>
              <a:ext cx="2753106" cy="2702663"/>
              <a:chOff x="3130336" y="3990248"/>
              <a:chExt cx="2854322" cy="2702663"/>
            </a:xfrm>
          </p:grpSpPr>
          <p:pic>
            <p:nvPicPr>
              <p:cNvPr id="9" name="Picture 6" descr="http://vignette4.wikia.nocookie.net/creepypasta/images/b/b4/3029579-poster-p-1-3029579-who-needs-business-school-the-hidden-startup-resources-at-your-local-library.jpg/revision/latest?cb=2015030414300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0336" y="3990248"/>
                <a:ext cx="2854322" cy="2702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https://lh3.googleusercontent.com/-QfQg2hIK_24/VXypHEzQNKI/AAAAAAAADt0/ljcZur_834A/s426/Bob%2Bthe%2Bminion%2B%2B-%2B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59" b="100000" l="1174" r="8990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8" t="9208" r="25897" b="4802"/>
              <a:stretch/>
            </p:blipFill>
            <p:spPr bwMode="auto">
              <a:xfrm>
                <a:off x="4208059" y="5675378"/>
                <a:ext cx="688633" cy="853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ecx.images-amazon.com/images/I/515Z0rI5w7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8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8058" y="5991957"/>
                <a:ext cx="417489" cy="417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48841" y="1419271"/>
            <a:ext cx="8562109" cy="5302204"/>
          </a:xfrm>
        </p:spPr>
        <p:txBody>
          <a:bodyPr/>
          <a:lstStyle/>
          <a:p>
            <a:pPr marL="0" indent="0">
              <a:buNone/>
            </a:pPr>
            <a:r>
              <a:rPr lang="en-GB" altLang="zh-HK" dirty="0"/>
              <a:t>Choose one to write about</a:t>
            </a:r>
            <a:r>
              <a:rPr lang="en-GB" altLang="zh-HK" dirty="0" smtClean="0"/>
              <a:t>:</a:t>
            </a:r>
          </a:p>
          <a:p>
            <a:pPr marL="0" indent="0">
              <a:buNone/>
            </a:pPr>
            <a:r>
              <a:rPr lang="en-GB" altLang="zh-HK" dirty="0" smtClean="0"/>
              <a:t>1. You love listening to music. However, at the library you need to keep quiet. What will you do? </a:t>
            </a:r>
          </a:p>
          <a:p>
            <a:pPr marL="0" indent="0">
              <a:buNone/>
            </a:pPr>
            <a:endParaRPr lang="en-GB" altLang="zh-HK" dirty="0" smtClean="0"/>
          </a:p>
          <a:p>
            <a:pPr marL="0" indent="0">
              <a:buNone/>
            </a:pPr>
            <a:r>
              <a:rPr lang="en-GB" altLang="zh-HK" dirty="0" smtClean="0"/>
              <a:t>2. Why do you go to the library? Is it because you need help with your homework? What will you do?</a:t>
            </a:r>
            <a:endParaRPr lang="zh-HK" altLang="en-US" dirty="0"/>
          </a:p>
        </p:txBody>
      </p:sp>
      <p:sp>
        <p:nvSpPr>
          <p:cNvPr id="17" name="Right Arrow 16">
            <a:hlinkClick r:id="rId7" action="ppaction://hlinksldjump"/>
          </p:cNvPr>
          <p:cNvSpPr/>
          <p:nvPr/>
        </p:nvSpPr>
        <p:spPr>
          <a:xfrm>
            <a:off x="10442864" y="5746173"/>
            <a:ext cx="1749136" cy="86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dirty="0" smtClean="0"/>
              <a:t>Next page</a:t>
            </a:r>
            <a:endParaRPr lang="zh-HK" altLang="en-US" dirty="0"/>
          </a:p>
        </p:txBody>
      </p:sp>
      <p:pic>
        <p:nvPicPr>
          <p:cNvPr id="18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94" y="5127025"/>
            <a:ext cx="1303539" cy="15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18"/>
          <p:cNvSpPr/>
          <p:nvPr/>
        </p:nvSpPr>
        <p:spPr>
          <a:xfrm>
            <a:off x="5138829" y="4592782"/>
            <a:ext cx="4701362" cy="699727"/>
          </a:xfrm>
          <a:prstGeom prst="wedgeRectCallout">
            <a:avLst>
              <a:gd name="adj1" fmla="val -55533"/>
              <a:gd name="adj2" fmla="val 932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2400" dirty="0" smtClean="0">
                <a:solidFill>
                  <a:schemeClr val="tx1"/>
                </a:solidFill>
              </a:rPr>
              <a:t>Which phrasal verb can you use?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Picture 3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22</a:t>
            </a:fld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161212" y="1406739"/>
            <a:ext cx="3079973" cy="28863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altLang="zh-HK" sz="2900" dirty="0" smtClean="0">
                <a:solidFill>
                  <a:schemeClr val="tx1"/>
                </a:solidFill>
              </a:rPr>
              <a:t>After school, </a:t>
            </a:r>
            <a:r>
              <a:rPr lang="en-GB" altLang="zh-HK" sz="2900" dirty="0">
                <a:solidFill>
                  <a:schemeClr val="tx1"/>
                </a:solidFill>
              </a:rPr>
              <a:t>I</a:t>
            </a:r>
            <a:r>
              <a:rPr lang="en-GB" altLang="zh-HK" sz="2900" dirty="0" smtClean="0">
                <a:solidFill>
                  <a:schemeClr val="tx1"/>
                </a:solidFill>
              </a:rPr>
              <a:t> sometimes stay in my classroom to study with my cute little teddy bear.</a:t>
            </a:r>
          </a:p>
          <a:p>
            <a:pPr algn="just"/>
            <a:endParaRPr lang="en-GB" altLang="zh-HK" sz="400" dirty="0">
              <a:solidFill>
                <a:schemeClr val="tx1"/>
              </a:solidFill>
            </a:endParaRPr>
          </a:p>
          <a:p>
            <a:pPr algn="just"/>
            <a:endParaRPr lang="en-GB" altLang="zh-HK" sz="400" dirty="0" smtClean="0">
              <a:solidFill>
                <a:schemeClr val="tx1"/>
              </a:solidFill>
            </a:endParaRPr>
          </a:p>
          <a:p>
            <a:pPr algn="just"/>
            <a:endParaRPr lang="en-GB" altLang="zh-HK" sz="400" dirty="0">
              <a:solidFill>
                <a:schemeClr val="tx1"/>
              </a:solidFill>
            </a:endParaRPr>
          </a:p>
          <a:p>
            <a:pPr algn="just"/>
            <a:endParaRPr lang="en-GB" altLang="zh-HK" sz="400" dirty="0" smtClean="0">
              <a:solidFill>
                <a:schemeClr val="tx1"/>
              </a:solidFill>
            </a:endParaRPr>
          </a:p>
          <a:p>
            <a:pPr algn="just"/>
            <a:endParaRPr lang="en-GB" altLang="zh-HK" sz="400" dirty="0">
              <a:solidFill>
                <a:schemeClr val="tx1"/>
              </a:solidFill>
            </a:endParaRPr>
          </a:p>
          <a:p>
            <a:pPr algn="just"/>
            <a:endParaRPr lang="en-GB" altLang="zh-HK" sz="400" dirty="0" smtClean="0">
              <a:solidFill>
                <a:schemeClr val="tx1"/>
              </a:solidFill>
            </a:endParaRPr>
          </a:p>
          <a:p>
            <a:pPr algn="just"/>
            <a:endParaRPr lang="zh-HK" altLang="en-US" sz="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231" y="3835093"/>
            <a:ext cx="3079973" cy="2886382"/>
            <a:chOff x="6046392" y="3849318"/>
            <a:chExt cx="3079973" cy="2886382"/>
          </a:xfrm>
        </p:grpSpPr>
        <p:sp>
          <p:nvSpPr>
            <p:cNvPr id="7" name="Rectangle 6"/>
            <p:cNvSpPr/>
            <p:nvPr/>
          </p:nvSpPr>
          <p:spPr>
            <a:xfrm>
              <a:off x="6046392" y="3849318"/>
              <a:ext cx="3079973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8" descr="http://www.bystephenkaplan.com/images/classroo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013" y="3990247"/>
              <a:ext cx="2955487" cy="2695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lh3.googleusercontent.com/-QfQg2hIK_24/VXypHEzQNKI/AAAAAAAADt0/ljcZur_834A/s426/Bob%2Bthe%2Bminion%2B%2B-%2B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59" b="100000" l="1174" r="89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t="9208" r="25897" b="4802"/>
            <a:stretch/>
          </p:blipFill>
          <p:spPr bwMode="auto">
            <a:xfrm>
              <a:off x="8518182" y="5662846"/>
              <a:ext cx="571313" cy="73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ecx.images-amazon.com/images/I/515Z0rI5w7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8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8182" y="5918450"/>
              <a:ext cx="346363" cy="35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48841" y="1419271"/>
            <a:ext cx="8562109" cy="5302204"/>
          </a:xfrm>
        </p:spPr>
        <p:txBody>
          <a:bodyPr/>
          <a:lstStyle/>
          <a:p>
            <a:pPr marL="0" indent="0">
              <a:buNone/>
            </a:pPr>
            <a:r>
              <a:rPr lang="en-GB" altLang="zh-HK" dirty="0"/>
              <a:t>Choose one to write about</a:t>
            </a:r>
            <a:r>
              <a:rPr lang="en-GB" altLang="zh-HK" dirty="0" smtClean="0"/>
              <a:t>:</a:t>
            </a:r>
          </a:p>
          <a:p>
            <a:pPr marL="0" indent="0">
              <a:buNone/>
            </a:pPr>
            <a:r>
              <a:rPr lang="en-GB" altLang="zh-HK" dirty="0" smtClean="0"/>
              <a:t>1. You find some very difficult topics. You want to understand the topics better. What will you do?</a:t>
            </a:r>
          </a:p>
          <a:p>
            <a:endParaRPr lang="en-GB" altLang="zh-HK" dirty="0" smtClean="0"/>
          </a:p>
          <a:p>
            <a:pPr marL="0" indent="0">
              <a:buNone/>
            </a:pPr>
            <a:r>
              <a:rPr lang="en-GB" altLang="zh-HK" dirty="0" smtClean="0"/>
              <a:t>2. You are the only one in the classroom and all the lights are on. What will you do?</a:t>
            </a:r>
            <a:endParaRPr lang="en-GB" altLang="zh-HK" dirty="0"/>
          </a:p>
          <a:p>
            <a:endParaRPr lang="zh-HK" altLang="en-US" dirty="0"/>
          </a:p>
        </p:txBody>
      </p:sp>
      <p:sp>
        <p:nvSpPr>
          <p:cNvPr id="17" name="Right Arrow 16">
            <a:hlinkClick r:id="rId7" action="ppaction://hlinksldjump"/>
          </p:cNvPr>
          <p:cNvSpPr/>
          <p:nvPr/>
        </p:nvSpPr>
        <p:spPr>
          <a:xfrm>
            <a:off x="10442864" y="5746173"/>
            <a:ext cx="1749136" cy="86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dirty="0" smtClean="0"/>
              <a:t>Next page</a:t>
            </a:r>
            <a:endParaRPr lang="zh-HK" altLang="en-US" dirty="0"/>
          </a:p>
        </p:txBody>
      </p:sp>
      <p:pic>
        <p:nvPicPr>
          <p:cNvPr id="18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94" y="5127025"/>
            <a:ext cx="1303539" cy="15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18"/>
          <p:cNvSpPr/>
          <p:nvPr/>
        </p:nvSpPr>
        <p:spPr>
          <a:xfrm>
            <a:off x="5158689" y="5151343"/>
            <a:ext cx="4701362" cy="699727"/>
          </a:xfrm>
          <a:prstGeom prst="wedgeRectCallout">
            <a:avLst>
              <a:gd name="adj1" fmla="val -61279"/>
              <a:gd name="adj2" fmla="val 59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2400" dirty="0" smtClean="0">
                <a:solidFill>
                  <a:schemeClr val="tx1"/>
                </a:solidFill>
              </a:rPr>
              <a:t>Which phrasal verb can you use?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Picture 4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23</a:t>
            </a:fld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103193" y="1421527"/>
            <a:ext cx="2925374" cy="28863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altLang="zh-HK" sz="2400" dirty="0" smtClean="0">
                <a:solidFill>
                  <a:schemeClr val="tx1"/>
                </a:solidFill>
              </a:rPr>
              <a:t>I go back home from school with my cute little teddy bear.  </a:t>
            </a:r>
            <a:endParaRPr lang="en-GB" altLang="zh-HK" sz="300" dirty="0" smtClean="0">
              <a:solidFill>
                <a:schemeClr val="tx1"/>
              </a:solidFill>
            </a:endParaRPr>
          </a:p>
          <a:p>
            <a:pPr algn="just"/>
            <a:endParaRPr lang="en-GB" altLang="zh-HK" sz="300" dirty="0">
              <a:solidFill>
                <a:schemeClr val="tx1"/>
              </a:solidFill>
            </a:endParaRPr>
          </a:p>
          <a:p>
            <a:pPr algn="just"/>
            <a:endParaRPr lang="en-GB" altLang="zh-HK" sz="300" dirty="0" smtClean="0">
              <a:solidFill>
                <a:schemeClr val="tx1"/>
              </a:solidFill>
            </a:endParaRPr>
          </a:p>
          <a:p>
            <a:pPr algn="just"/>
            <a:endParaRPr lang="en-GB" altLang="zh-HK" sz="300" dirty="0">
              <a:solidFill>
                <a:schemeClr val="tx1"/>
              </a:solidFill>
            </a:endParaRPr>
          </a:p>
          <a:p>
            <a:pPr algn="just"/>
            <a:endParaRPr lang="en-GB" altLang="zh-HK" sz="300" dirty="0" smtClean="0">
              <a:solidFill>
                <a:schemeClr val="tx1"/>
              </a:solidFill>
            </a:endParaRPr>
          </a:p>
          <a:p>
            <a:pPr algn="just"/>
            <a:endParaRPr lang="en-GB" altLang="zh-HK" sz="300" dirty="0">
              <a:solidFill>
                <a:schemeClr val="tx1"/>
              </a:solidFill>
            </a:endParaRPr>
          </a:p>
          <a:p>
            <a:pPr algn="just"/>
            <a:endParaRPr lang="en-GB" altLang="zh-HK" sz="300" dirty="0" smtClean="0">
              <a:solidFill>
                <a:schemeClr val="tx1"/>
              </a:solidFill>
            </a:endParaRPr>
          </a:p>
          <a:p>
            <a:pPr algn="just"/>
            <a:endParaRPr lang="en-GB" altLang="zh-HK" sz="300" dirty="0">
              <a:solidFill>
                <a:schemeClr val="tx1"/>
              </a:solidFill>
            </a:endParaRPr>
          </a:p>
          <a:p>
            <a:pPr algn="just"/>
            <a:endParaRPr lang="en-GB" altLang="zh-HK" sz="300" dirty="0" smtClean="0">
              <a:solidFill>
                <a:schemeClr val="tx1"/>
              </a:solidFill>
            </a:endParaRPr>
          </a:p>
          <a:p>
            <a:pPr algn="just"/>
            <a:endParaRPr lang="en-GB" altLang="zh-HK" sz="300" dirty="0">
              <a:solidFill>
                <a:schemeClr val="tx1"/>
              </a:solidFill>
            </a:endParaRPr>
          </a:p>
          <a:p>
            <a:pPr algn="just"/>
            <a:endParaRPr lang="en-GB" altLang="zh-HK" sz="3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721" y="3835093"/>
            <a:ext cx="2908737" cy="2886382"/>
            <a:chOff x="9219095" y="3845290"/>
            <a:chExt cx="2908737" cy="2886382"/>
          </a:xfrm>
        </p:grpSpPr>
        <p:sp>
          <p:nvSpPr>
            <p:cNvPr id="7" name="Rectangle 6"/>
            <p:cNvSpPr/>
            <p:nvPr/>
          </p:nvSpPr>
          <p:spPr>
            <a:xfrm>
              <a:off x="9219095" y="3845290"/>
              <a:ext cx="2908737" cy="28863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HK" alt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2" descr="https://nrtemporary.files.wordpress.com/2015/06/living-roo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4007" y="3990247"/>
              <a:ext cx="2775092" cy="268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lh3.googleusercontent.com/-QfQg2hIK_24/VXypHEzQNKI/AAAAAAAADt0/ljcZur_834A/s426/Bob%2Bthe%2Bminion%2B%2B-%2B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59" b="100000" l="1174" r="89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8" t="9208" r="25897" b="4802"/>
            <a:stretch/>
          </p:blipFill>
          <p:spPr bwMode="auto">
            <a:xfrm>
              <a:off x="11127306" y="5671287"/>
              <a:ext cx="571313" cy="734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ecx.images-amazon.com/images/I/515Z0rI5w7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8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7306" y="5926891"/>
              <a:ext cx="346363" cy="35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48841" y="1419271"/>
            <a:ext cx="8562109" cy="5302204"/>
          </a:xfrm>
        </p:spPr>
        <p:txBody>
          <a:bodyPr/>
          <a:lstStyle/>
          <a:p>
            <a:pPr marL="0" indent="0">
              <a:buNone/>
            </a:pPr>
            <a:r>
              <a:rPr lang="en-GB" altLang="zh-HK" dirty="0"/>
              <a:t>Choose one to write about</a:t>
            </a:r>
            <a:r>
              <a:rPr lang="en-GB" altLang="zh-HK" dirty="0" smtClean="0"/>
              <a:t>:</a:t>
            </a:r>
          </a:p>
          <a:p>
            <a:pPr marL="0" indent="0">
              <a:buNone/>
            </a:pPr>
            <a:r>
              <a:rPr lang="en-GB" altLang="zh-HK" dirty="0" smtClean="0"/>
              <a:t>1. It is evening already when you are home. It is quite dark in your flat. What will you do?</a:t>
            </a:r>
          </a:p>
          <a:p>
            <a:endParaRPr lang="en-GB" altLang="zh-HK" sz="500" dirty="0"/>
          </a:p>
          <a:p>
            <a:pPr marL="0" indent="0">
              <a:buNone/>
            </a:pPr>
            <a:r>
              <a:rPr lang="en-GB" altLang="zh-HK" dirty="0" smtClean="0"/>
              <a:t>2. You are at home now with your pet dog and it is dinner time. What will you do?</a:t>
            </a:r>
          </a:p>
          <a:p>
            <a:endParaRPr lang="en-GB" altLang="zh-HK" sz="500" dirty="0"/>
          </a:p>
          <a:p>
            <a:pPr marL="0" indent="0">
              <a:buNone/>
            </a:pPr>
            <a:r>
              <a:rPr lang="en-GB" altLang="zh-HK" dirty="0" smtClean="0"/>
              <a:t>3. It is raining and thundering loudly outside and you are watching TV. What will you do?</a:t>
            </a:r>
          </a:p>
          <a:p>
            <a:endParaRPr lang="en-GB" altLang="zh-HK" dirty="0"/>
          </a:p>
          <a:p>
            <a:pPr marL="0" indent="0">
              <a:buNone/>
            </a:pPr>
            <a:endParaRPr lang="en-GB" altLang="zh-HK" dirty="0" smtClean="0"/>
          </a:p>
        </p:txBody>
      </p:sp>
      <p:sp>
        <p:nvSpPr>
          <p:cNvPr id="16" name="Right Arrow 15">
            <a:hlinkClick r:id="rId7" action="ppaction://hlinksldjump"/>
          </p:cNvPr>
          <p:cNvSpPr/>
          <p:nvPr/>
        </p:nvSpPr>
        <p:spPr>
          <a:xfrm>
            <a:off x="10442864" y="5746173"/>
            <a:ext cx="1749136" cy="86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dirty="0" smtClean="0"/>
              <a:t>Next page</a:t>
            </a:r>
            <a:endParaRPr lang="zh-HK" altLang="en-US" dirty="0"/>
          </a:p>
        </p:txBody>
      </p:sp>
      <p:pic>
        <p:nvPicPr>
          <p:cNvPr id="17" name="Picture 2" descr="http://previews.123rf.com/images/chudtsankov/chudtsankov1308/chudtsankov130800052/21311652-Light-Bulb-Cartoon-Character-With-A-Bright-Idea-Stock-Vect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94" y="5127025"/>
            <a:ext cx="1303539" cy="15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5210993" y="5576063"/>
            <a:ext cx="4701362" cy="699727"/>
          </a:xfrm>
          <a:prstGeom prst="wedgeRectCallout">
            <a:avLst>
              <a:gd name="adj1" fmla="val -62164"/>
              <a:gd name="adj2" fmla="val -77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2400" dirty="0" smtClean="0">
                <a:solidFill>
                  <a:schemeClr val="tx1"/>
                </a:solidFill>
              </a:rPr>
              <a:t>Which phrasal verb can you use?</a:t>
            </a:r>
            <a:endParaRPr lang="zh-HK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55" y="1070263"/>
            <a:ext cx="9144000" cy="4572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76205" y="1215736"/>
            <a:ext cx="4686300" cy="4281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6600" b="1" dirty="0" smtClean="0">
                <a:solidFill>
                  <a:srgbClr val="FE6B70"/>
                </a:solidFill>
                <a:latin typeface="Impact" panose="020B0806030902050204" pitchFamily="34" charset="0"/>
              </a:rPr>
              <a:t>SHARING TIME</a:t>
            </a:r>
            <a:endParaRPr lang="zh-HK" altLang="en-US" sz="6600" b="1" dirty="0">
              <a:solidFill>
                <a:srgbClr val="FE6B7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5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Story Sharing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417" y="1325563"/>
            <a:ext cx="12032674" cy="5116801"/>
          </a:xfrm>
        </p:spPr>
        <p:txBody>
          <a:bodyPr>
            <a:noAutofit/>
          </a:bodyPr>
          <a:lstStyle/>
          <a:p>
            <a:r>
              <a:rPr lang="en-GB" altLang="zh-HK" sz="3600" dirty="0" smtClean="0">
                <a:solidFill>
                  <a:srgbClr val="FF0000"/>
                </a:solidFill>
              </a:rPr>
              <a:t>Pay attention </a:t>
            </a:r>
            <a:r>
              <a:rPr lang="en-GB" altLang="zh-HK" sz="3600" dirty="0" smtClean="0"/>
              <a:t>when your classmates are speaking.</a:t>
            </a:r>
          </a:p>
          <a:p>
            <a:r>
              <a:rPr lang="en-GB" altLang="zh-HK" sz="3600" dirty="0" smtClean="0"/>
              <a:t>After listening to their stories, remember to evaluate the stories using </a:t>
            </a:r>
            <a:r>
              <a:rPr lang="en-GB" altLang="zh-HK" sz="3600" b="1" i="1" u="sng" dirty="0" smtClean="0">
                <a:solidFill>
                  <a:srgbClr val="FF0000"/>
                </a:solidFill>
              </a:rPr>
              <a:t>p.4</a:t>
            </a:r>
            <a:r>
              <a:rPr lang="en-GB" altLang="zh-HK" sz="3600" dirty="0" smtClean="0"/>
              <a:t> of the worksheet.</a:t>
            </a:r>
          </a:p>
          <a:p>
            <a:pPr marL="0" indent="0">
              <a:buNone/>
            </a:pPr>
            <a:endParaRPr lang="en-GB" altLang="zh-HK" sz="4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pic>
        <p:nvPicPr>
          <p:cNvPr id="1026" name="Picture 2" descr="https://s-media-cache-ak0.pinimg.com/236x/72/6a/9f/726a9f0770b1ec17589057acdd37eb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4580806" y="3780584"/>
            <a:ext cx="2805545" cy="26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25</a:t>
            </a:fld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20" y="2518519"/>
            <a:ext cx="3599405" cy="48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26</a:t>
            </a:fld>
            <a:endParaRPr lang="zh-HK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4" y="119921"/>
            <a:ext cx="11707318" cy="685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Phrasal verbs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298" y="1512600"/>
            <a:ext cx="10747665" cy="4493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5400" dirty="0" smtClean="0"/>
              <a:t>In this lesson, we have…</a:t>
            </a:r>
          </a:p>
          <a:p>
            <a:pPr marL="457200" lvl="1" indent="0">
              <a:buNone/>
            </a:pPr>
            <a:r>
              <a:rPr lang="en-GB" altLang="zh-HK" sz="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GB" altLang="zh-HK" sz="46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altLang="zh-HK" sz="4600" dirty="0">
                <a:solidFill>
                  <a:srgbClr val="0070C0"/>
                </a:solidFill>
              </a:rPr>
              <a:t>written</a:t>
            </a:r>
            <a:r>
              <a:rPr lang="en-GB" altLang="zh-HK" sz="46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GB" altLang="zh-HK" sz="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 short story </a:t>
            </a:r>
          </a:p>
          <a:p>
            <a:pPr marL="457200" lvl="1" indent="0">
              <a:buNone/>
            </a:pPr>
            <a:r>
              <a:rPr lang="en-GB" altLang="zh-HK" sz="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using the eight phrasal verbs.</a:t>
            </a:r>
            <a:endParaRPr lang="zh-HK" altLang="en-US" sz="50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8465010" y="465125"/>
            <a:ext cx="1802677" cy="2881726"/>
            <a:chOff x="8934594" y="381019"/>
            <a:chExt cx="3162011" cy="4225597"/>
          </a:xfrm>
        </p:grpSpPr>
        <p:grpSp>
          <p:nvGrpSpPr>
            <p:cNvPr id="4" name="Group 3"/>
            <p:cNvGrpSpPr/>
            <p:nvPr/>
          </p:nvGrpSpPr>
          <p:grpSpPr>
            <a:xfrm>
              <a:off x="8934594" y="381019"/>
              <a:ext cx="3162011" cy="4225597"/>
              <a:chOff x="8614063" y="2247507"/>
              <a:chExt cx="3162011" cy="4225597"/>
            </a:xfrm>
          </p:grpSpPr>
          <p:pic>
            <p:nvPicPr>
              <p:cNvPr id="2050" name="Picture 2" descr="http://images.clipartpanda.com/kids-writing-clipart-bTyEqRXLc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4063" y="2247507"/>
                <a:ext cx="3162011" cy="4225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 rot="21347818">
                <a:off x="9632373" y="6192983"/>
                <a:ext cx="1569027" cy="197428"/>
              </a:xfrm>
              <a:prstGeom prst="rect">
                <a:avLst/>
              </a:prstGeom>
              <a:solidFill>
                <a:srgbClr val="F4EA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/>
              </a:p>
            </p:txBody>
          </p:sp>
        </p:grpSp>
        <p:pic>
          <p:nvPicPr>
            <p:cNvPr id="3074" name="Picture 2" descr="http://data.whicdn.com/images/116243074/superthum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9" t="9525" r="15673" b="73456"/>
            <a:stretch/>
          </p:blipFill>
          <p:spPr bwMode="auto">
            <a:xfrm flipV="1">
              <a:off x="10604102" y="4082225"/>
              <a:ext cx="852054" cy="40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ata.whicdn.com/images/116243074/superthum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9" t="9525" r="15673" b="73456"/>
            <a:stretch/>
          </p:blipFill>
          <p:spPr bwMode="auto">
            <a:xfrm rot="21436330" flipV="1">
              <a:off x="9885363" y="4129068"/>
              <a:ext cx="852054" cy="40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http://previews.123rf.com/images/tigatelu/tigatelu1404/tigatelu140400037/27648855-Happy-kid-cartoon--Stock-Vector-carto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-3470" r="28352" b="12637"/>
          <a:stretch/>
        </p:blipFill>
        <p:spPr bwMode="auto">
          <a:xfrm>
            <a:off x="9452115" y="3805908"/>
            <a:ext cx="2343819" cy="27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umbs.dreamstime.com/z/boy-jumping-smiling-happy-jump-smile-357435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5"/>
          <a:stretch/>
        </p:blipFill>
        <p:spPr bwMode="auto">
          <a:xfrm>
            <a:off x="245094" y="3789335"/>
            <a:ext cx="3660767" cy="28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p Ribbon 6"/>
          <p:cNvSpPr/>
          <p:nvPr/>
        </p:nvSpPr>
        <p:spPr>
          <a:xfrm>
            <a:off x="3514767" y="4277707"/>
            <a:ext cx="5860473" cy="2223654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5400" dirty="0" smtClean="0">
                <a:solidFill>
                  <a:schemeClr val="tx1"/>
                </a:solidFill>
                <a:latin typeface="Impact" panose="020B0806030902050204" pitchFamily="34" charset="0"/>
              </a:rPr>
              <a:t>Good job!</a:t>
            </a:r>
            <a:endParaRPr lang="zh-HK" altLang="en-US" sz="5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93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Phrasal verbs we have learnt</a:t>
            </a:r>
            <a:endParaRPr lang="zh-HK" alt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63" y="1056694"/>
            <a:ext cx="10515600" cy="605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4000" dirty="0" smtClean="0"/>
              <a:t>Let’s read together!</a:t>
            </a:r>
            <a:endParaRPr lang="zh-HK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5864" y="1859972"/>
          <a:ext cx="11887200" cy="484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  <a:gridCol w="2971800"/>
              </a:tblGrid>
              <a:tr h="2421082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21082">
                <a:tc>
                  <a:txBody>
                    <a:bodyPr/>
                    <a:lstStyle/>
                    <a:p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55864" y="1859971"/>
            <a:ext cx="2961409" cy="2456982"/>
            <a:chOff x="155864" y="1859971"/>
            <a:chExt cx="2961409" cy="2456982"/>
          </a:xfrm>
        </p:grpSpPr>
        <p:grpSp>
          <p:nvGrpSpPr>
            <p:cNvPr id="7" name="Group 6"/>
            <p:cNvGrpSpPr/>
            <p:nvPr/>
          </p:nvGrpSpPr>
          <p:grpSpPr>
            <a:xfrm>
              <a:off x="155864" y="1859971"/>
              <a:ext cx="2961409" cy="1849583"/>
              <a:chOff x="0" y="0"/>
              <a:chExt cx="9144000" cy="445324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44532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18723" y1="18978" x2="18723" y2="18978"/>
                            <a14:foregroundMark x1="20000" y1="12044" x2="20000" y2="12044"/>
                            <a14:foregroundMark x1="19574" y1="4015" x2="19574" y2="4015"/>
                            <a14:foregroundMark x1="31489" y1="9124" x2="31489" y2="9124"/>
                            <a14:foregroundMark x1="33191" y1="15693" x2="33191" y2="15693"/>
                            <a14:foregroundMark x1="28511" y1="24088" x2="28511" y2="24088"/>
                            <a14:foregroundMark x1="19574" y1="27372" x2="19574" y2="27372"/>
                            <a14:foregroundMark x1="8936" y1="22993" x2="8936" y2="22993"/>
                            <a14:foregroundMark x1="5957" y1="15693" x2="5957" y2="15693"/>
                            <a14:foregroundMark x1="9362" y1="9489" x2="9362" y2="9489"/>
                            <a14:foregroundMark x1="93191" y1="52555" x2="93191" y2="52555"/>
                            <a14:foregroundMark x1="92340" y1="47080" x2="92340" y2="4708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57954" y="0"/>
                <a:ext cx="3404177" cy="3969126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55864" y="3670622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on</a:t>
              </a:r>
              <a:endParaRPr lang="zh-HK" altLang="en-US" sz="3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17273" y="1859971"/>
            <a:ext cx="2971800" cy="2443649"/>
            <a:chOff x="3117273" y="1859971"/>
            <a:chExt cx="2971800" cy="24436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273" y="1859971"/>
              <a:ext cx="2971800" cy="18495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17273" y="3657289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off</a:t>
              </a:r>
              <a:endParaRPr lang="zh-HK" altLang="en-US" sz="36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89072" y="1859970"/>
            <a:ext cx="2995661" cy="2439034"/>
            <a:chOff x="6089072" y="1859970"/>
            <a:chExt cx="2995661" cy="2439034"/>
          </a:xfrm>
        </p:grpSpPr>
        <p:grpSp>
          <p:nvGrpSpPr>
            <p:cNvPr id="11" name="Group 10"/>
            <p:cNvGrpSpPr/>
            <p:nvPr/>
          </p:nvGrpSpPr>
          <p:grpSpPr>
            <a:xfrm>
              <a:off x="6089072" y="1859970"/>
              <a:ext cx="2867641" cy="1810652"/>
              <a:chOff x="2600698" y="843147"/>
              <a:chExt cx="5296393" cy="45363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/>
              <a:srcRect b="6741"/>
              <a:stretch/>
            </p:blipFill>
            <p:spPr>
              <a:xfrm>
                <a:off x="3622018" y="1177982"/>
                <a:ext cx="4275073" cy="4201541"/>
              </a:xfrm>
              <a:prstGeom prst="rect">
                <a:avLst/>
              </a:prstGeom>
            </p:spPr>
          </p:pic>
          <p:sp>
            <p:nvSpPr>
              <p:cNvPr id="10" name="Circular Arrow 9"/>
              <p:cNvSpPr/>
              <p:nvPr/>
            </p:nvSpPr>
            <p:spPr>
              <a:xfrm rot="16200000">
                <a:off x="2048495" y="1395350"/>
                <a:ext cx="4536376" cy="3431970"/>
              </a:xfrm>
              <a:prstGeom prst="circularArrow">
                <a:avLst>
                  <a:gd name="adj1" fmla="val 6534"/>
                  <a:gd name="adj2" fmla="val 1142319"/>
                  <a:gd name="adj3" fmla="val 20526174"/>
                  <a:gd name="adj4" fmla="val 10800000"/>
                  <a:gd name="adj5" fmla="val 1250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123324" y="3652673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up</a:t>
              </a:r>
              <a:endParaRPr lang="zh-HK" altLang="en-US" sz="36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60873" y="1919330"/>
            <a:ext cx="3029911" cy="2361724"/>
            <a:chOff x="9060873" y="1919330"/>
            <a:chExt cx="3029911" cy="2361724"/>
          </a:xfrm>
        </p:grpSpPr>
        <p:grpSp>
          <p:nvGrpSpPr>
            <p:cNvPr id="14" name="Group 13"/>
            <p:cNvGrpSpPr/>
            <p:nvPr/>
          </p:nvGrpSpPr>
          <p:grpSpPr>
            <a:xfrm>
              <a:off x="9060873" y="1919330"/>
              <a:ext cx="2847111" cy="1751292"/>
              <a:chOff x="721624" y="417991"/>
              <a:chExt cx="7175470" cy="56028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b="6741"/>
              <a:stretch/>
            </p:blipFill>
            <p:spPr>
              <a:xfrm>
                <a:off x="2196242" y="417991"/>
                <a:ext cx="5700852" cy="5602799"/>
              </a:xfrm>
              <a:prstGeom prst="rect">
                <a:avLst/>
              </a:prstGeom>
            </p:spPr>
          </p:pic>
          <p:sp>
            <p:nvSpPr>
              <p:cNvPr id="13" name="Circular Arrow 12"/>
              <p:cNvSpPr/>
              <p:nvPr/>
            </p:nvSpPr>
            <p:spPr>
              <a:xfrm rot="5400000" flipV="1">
                <a:off x="199109" y="1116280"/>
                <a:ext cx="5427026" cy="4381996"/>
              </a:xfrm>
              <a:prstGeom prst="circularArrow">
                <a:avLst>
                  <a:gd name="adj1" fmla="val 6534"/>
                  <a:gd name="adj2" fmla="val 1142319"/>
                  <a:gd name="adj3" fmla="val 20526174"/>
                  <a:gd name="adj4" fmla="val 10764600"/>
                  <a:gd name="adj5" fmla="val 125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129375" y="3634723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down</a:t>
              </a:r>
              <a:endParaRPr lang="zh-HK" altLang="en-US" sz="36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5864" y="4281055"/>
            <a:ext cx="3019758" cy="2405947"/>
            <a:chOff x="155864" y="4281055"/>
            <a:chExt cx="3019758" cy="24059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864" y="4281055"/>
              <a:ext cx="2961409" cy="184958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14213" y="6040671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up</a:t>
              </a:r>
              <a:endParaRPr lang="zh-HK" alt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93294" y="4281054"/>
            <a:ext cx="2995778" cy="2434415"/>
            <a:chOff x="3093294" y="4281054"/>
            <a:chExt cx="2995778" cy="24344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7273" y="4281054"/>
              <a:ext cx="2971799" cy="184958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093294" y="6069138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after</a:t>
              </a:r>
              <a:endParaRPr lang="zh-HK" altLang="en-US" sz="3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54703" y="4428027"/>
            <a:ext cx="2961409" cy="2284736"/>
            <a:chOff x="6054703" y="4428027"/>
            <a:chExt cx="2961409" cy="2284736"/>
          </a:xfrm>
        </p:grpSpPr>
        <p:grpSp>
          <p:nvGrpSpPr>
            <p:cNvPr id="23" name="Group 22"/>
            <p:cNvGrpSpPr/>
            <p:nvPr/>
          </p:nvGrpSpPr>
          <p:grpSpPr>
            <a:xfrm>
              <a:off x="6089072" y="4428027"/>
              <a:ext cx="2873521" cy="1856121"/>
              <a:chOff x="5894722" y="4428027"/>
              <a:chExt cx="3067871" cy="185612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894722" y="4428027"/>
                <a:ext cx="3067871" cy="1856121"/>
                <a:chOff x="5225287" y="4513728"/>
                <a:chExt cx="3251732" cy="232584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225287" y="4513728"/>
                  <a:ext cx="3251732" cy="2325840"/>
                  <a:chOff x="5225287" y="4513728"/>
                  <a:chExt cx="3251732" cy="2325840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376151" y="4513728"/>
                    <a:ext cx="1100868" cy="1833732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25287" y="5430593"/>
                    <a:ext cx="2018805" cy="140897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26" name="Picture 2" descr="http://png.clipart.me/previews/bc2/money-in-wallet-icon-psd-45803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8211" y="6293733"/>
                  <a:ext cx="341462" cy="2560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" name="Cloud Callout 21"/>
              <p:cNvSpPr/>
              <p:nvPr/>
            </p:nvSpPr>
            <p:spPr>
              <a:xfrm>
                <a:off x="6296891" y="4454680"/>
                <a:ext cx="1226127" cy="595302"/>
              </a:xfrm>
              <a:prstGeom prst="cloudCallout">
                <a:avLst>
                  <a:gd name="adj1" fmla="val 85099"/>
                  <a:gd name="adj2" fmla="val 3980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altLang="zh-HK" sz="2400" dirty="0" smtClean="0">
                    <a:solidFill>
                      <a:schemeClr val="tx1"/>
                    </a:solidFill>
                  </a:rPr>
                  <a:t>?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Picture 2" descr="http://png.clipart.me/previews/bc2/money-in-wallet-icon-psd-45803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673" y="4592870"/>
                <a:ext cx="509138" cy="322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6054703" y="6066432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for</a:t>
              </a:r>
              <a:endParaRPr lang="zh-HK" altLang="en-US" sz="36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057676" y="4299005"/>
            <a:ext cx="2961409" cy="2374946"/>
            <a:chOff x="9057676" y="4299005"/>
            <a:chExt cx="2961409" cy="2374946"/>
          </a:xfrm>
        </p:grpSpPr>
        <p:sp>
          <p:nvSpPr>
            <p:cNvPr id="39" name="TextBox 38"/>
            <p:cNvSpPr txBox="1"/>
            <p:nvPr/>
          </p:nvSpPr>
          <p:spPr>
            <a:xfrm>
              <a:off x="9057676" y="6027620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into</a:t>
              </a:r>
              <a:endParaRPr lang="zh-HK" altLang="en-US" sz="3600" b="1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32811" y="4299005"/>
              <a:ext cx="2796751" cy="1767428"/>
            </a:xfrm>
            <a:prstGeom prst="rect">
              <a:avLst/>
            </a:prstGeom>
          </p:spPr>
        </p:pic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87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55" y="1070263"/>
            <a:ext cx="9144000" cy="4572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76205" y="1215736"/>
            <a:ext cx="4686300" cy="4281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6600" b="1" dirty="0" smtClean="0">
                <a:solidFill>
                  <a:srgbClr val="FE6B70"/>
                </a:solidFill>
                <a:latin typeface="Impact" panose="020B0806030902050204" pitchFamily="34" charset="0"/>
              </a:rPr>
              <a:t>THE END</a:t>
            </a:r>
            <a:endParaRPr lang="zh-HK" altLang="en-US" sz="6600" b="1" dirty="0">
              <a:solidFill>
                <a:srgbClr val="FE6B7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65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Lesson Objective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298" y="1512600"/>
            <a:ext cx="10747665" cy="4493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5400" dirty="0" smtClean="0"/>
              <a:t>At the end of the lesson,</a:t>
            </a:r>
          </a:p>
          <a:p>
            <a:pPr marL="0" indent="0">
              <a:buNone/>
            </a:pPr>
            <a:r>
              <a:rPr lang="en-GB" altLang="zh-HK" sz="5400" dirty="0" smtClean="0"/>
              <a:t>we will be able to…</a:t>
            </a:r>
            <a:endParaRPr lang="en-GB" altLang="zh-HK" sz="5400" dirty="0"/>
          </a:p>
          <a:p>
            <a:pPr marL="0" indent="0">
              <a:buNone/>
            </a:pPr>
            <a:endParaRPr lang="en-GB" altLang="zh-HK" sz="1000" dirty="0" smtClean="0"/>
          </a:p>
          <a:p>
            <a:pPr marL="0" indent="0">
              <a:buNone/>
            </a:pPr>
            <a:endParaRPr lang="en-GB" altLang="zh-HK" sz="10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GB" altLang="zh-HK" sz="5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write and share a short story </a:t>
            </a:r>
          </a:p>
          <a:p>
            <a:pPr marL="457200" lvl="1" indent="0">
              <a:buNone/>
            </a:pPr>
            <a:r>
              <a:rPr lang="en-GB" altLang="zh-HK" sz="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using the eight phrasal verbs</a:t>
            </a:r>
          </a:p>
          <a:p>
            <a:pPr marL="457200" lvl="1" indent="0">
              <a:buNone/>
            </a:pPr>
            <a:r>
              <a:rPr lang="en-GB" altLang="zh-HK" sz="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we have learnt before.</a:t>
            </a:r>
            <a:endParaRPr lang="zh-HK" altLang="en-US" sz="5000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88774" y="3028013"/>
            <a:ext cx="2366167" cy="3509995"/>
            <a:chOff x="8614063" y="2247507"/>
            <a:chExt cx="3162011" cy="4225597"/>
          </a:xfrm>
        </p:grpSpPr>
        <p:pic>
          <p:nvPicPr>
            <p:cNvPr id="2050" name="Picture 2" descr="http://images.clipartpanda.com/kids-writing-clipart-bTyEqRXLc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063" y="2247507"/>
              <a:ext cx="3162011" cy="422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21347818">
              <a:off x="9632373" y="6192983"/>
              <a:ext cx="1569027" cy="197428"/>
            </a:xfrm>
            <a:prstGeom prst="rect">
              <a:avLst/>
            </a:prstGeom>
            <a:solidFill>
              <a:srgbClr val="F4E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18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zh-HK" sz="4000" b="1" u="sng" dirty="0" smtClean="0"/>
              <a:t>Phrasal verbs we learnt in the last lesson</a:t>
            </a:r>
            <a:endParaRPr lang="zh-HK" alt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63" y="1056694"/>
            <a:ext cx="10515600" cy="605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4000" dirty="0" smtClean="0"/>
              <a:t>Let’s read together!</a:t>
            </a:r>
            <a:endParaRPr lang="zh-HK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1930"/>
              </p:ext>
            </p:extLst>
          </p:nvPr>
        </p:nvGraphicFramePr>
        <p:xfrm>
          <a:off x="155864" y="1859972"/>
          <a:ext cx="11887200" cy="484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  <a:gridCol w="2971800"/>
              </a:tblGrid>
              <a:tr h="2421082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421082">
                <a:tc>
                  <a:txBody>
                    <a:bodyPr/>
                    <a:lstStyle/>
                    <a:p>
                      <a:endParaRPr lang="zh-HK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55864" y="1859971"/>
            <a:ext cx="2961409" cy="2456982"/>
            <a:chOff x="155864" y="1859971"/>
            <a:chExt cx="2961409" cy="2456982"/>
          </a:xfrm>
        </p:grpSpPr>
        <p:grpSp>
          <p:nvGrpSpPr>
            <p:cNvPr id="7" name="Group 6"/>
            <p:cNvGrpSpPr/>
            <p:nvPr/>
          </p:nvGrpSpPr>
          <p:grpSpPr>
            <a:xfrm>
              <a:off x="155864" y="1859971"/>
              <a:ext cx="2961409" cy="1849583"/>
              <a:chOff x="0" y="0"/>
              <a:chExt cx="9144000" cy="445324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445324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>
                            <a14:foregroundMark x1="18723" y1="18978" x2="18723" y2="18978"/>
                            <a14:foregroundMark x1="20000" y1="12044" x2="20000" y2="12044"/>
                            <a14:foregroundMark x1="19574" y1="4015" x2="19574" y2="4015"/>
                            <a14:foregroundMark x1="31489" y1="9124" x2="31489" y2="9124"/>
                            <a14:foregroundMark x1="33191" y1="15693" x2="33191" y2="15693"/>
                            <a14:foregroundMark x1="28511" y1="24088" x2="28511" y2="24088"/>
                            <a14:foregroundMark x1="19574" y1="27372" x2="19574" y2="27372"/>
                            <a14:foregroundMark x1="8936" y1="22993" x2="8936" y2="22993"/>
                            <a14:foregroundMark x1="5957" y1="15693" x2="5957" y2="15693"/>
                            <a14:foregroundMark x1="9362" y1="9489" x2="9362" y2="9489"/>
                            <a14:foregroundMark x1="93191" y1="52555" x2="93191" y2="52555"/>
                            <a14:foregroundMark x1="92340" y1="47080" x2="92340" y2="4708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57954" y="0"/>
                <a:ext cx="3404177" cy="3969126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155864" y="3670622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on</a:t>
              </a:r>
              <a:endParaRPr lang="zh-HK" altLang="en-US" sz="36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17273" y="1859971"/>
            <a:ext cx="2971800" cy="2443649"/>
            <a:chOff x="3117273" y="1859971"/>
            <a:chExt cx="2971800" cy="24436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7273" y="1859971"/>
              <a:ext cx="2971800" cy="18495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117273" y="3657289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off</a:t>
              </a:r>
              <a:endParaRPr lang="zh-HK" altLang="en-US" sz="36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89072" y="1859970"/>
            <a:ext cx="2995661" cy="2439034"/>
            <a:chOff x="6089072" y="1859970"/>
            <a:chExt cx="2995661" cy="2439034"/>
          </a:xfrm>
        </p:grpSpPr>
        <p:grpSp>
          <p:nvGrpSpPr>
            <p:cNvPr id="11" name="Group 10"/>
            <p:cNvGrpSpPr/>
            <p:nvPr/>
          </p:nvGrpSpPr>
          <p:grpSpPr>
            <a:xfrm>
              <a:off x="6089072" y="1859970"/>
              <a:ext cx="2867641" cy="1810652"/>
              <a:chOff x="2600698" y="843147"/>
              <a:chExt cx="5296393" cy="453637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/>
              <a:srcRect b="6741"/>
              <a:stretch/>
            </p:blipFill>
            <p:spPr>
              <a:xfrm>
                <a:off x="3622018" y="1177982"/>
                <a:ext cx="4275073" cy="4201541"/>
              </a:xfrm>
              <a:prstGeom prst="rect">
                <a:avLst/>
              </a:prstGeom>
            </p:spPr>
          </p:pic>
          <p:sp>
            <p:nvSpPr>
              <p:cNvPr id="10" name="Circular Arrow 9"/>
              <p:cNvSpPr/>
              <p:nvPr/>
            </p:nvSpPr>
            <p:spPr>
              <a:xfrm rot="16200000">
                <a:off x="2048495" y="1395350"/>
                <a:ext cx="4536376" cy="3431970"/>
              </a:xfrm>
              <a:prstGeom prst="circularArrow">
                <a:avLst>
                  <a:gd name="adj1" fmla="val 6534"/>
                  <a:gd name="adj2" fmla="val 1142319"/>
                  <a:gd name="adj3" fmla="val 20526174"/>
                  <a:gd name="adj4" fmla="val 10800000"/>
                  <a:gd name="adj5" fmla="val 1250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123324" y="3652673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up</a:t>
              </a:r>
              <a:endParaRPr lang="zh-HK" altLang="en-US" sz="36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60873" y="1919330"/>
            <a:ext cx="3029911" cy="2361724"/>
            <a:chOff x="9060873" y="1919330"/>
            <a:chExt cx="3029911" cy="2361724"/>
          </a:xfrm>
        </p:grpSpPr>
        <p:grpSp>
          <p:nvGrpSpPr>
            <p:cNvPr id="14" name="Group 13"/>
            <p:cNvGrpSpPr/>
            <p:nvPr/>
          </p:nvGrpSpPr>
          <p:grpSpPr>
            <a:xfrm>
              <a:off x="9060873" y="1919330"/>
              <a:ext cx="2847111" cy="1751292"/>
              <a:chOff x="721624" y="417991"/>
              <a:chExt cx="7175470" cy="56028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6"/>
              <a:srcRect b="6741"/>
              <a:stretch/>
            </p:blipFill>
            <p:spPr>
              <a:xfrm>
                <a:off x="2196242" y="417991"/>
                <a:ext cx="5700852" cy="5602799"/>
              </a:xfrm>
              <a:prstGeom prst="rect">
                <a:avLst/>
              </a:prstGeom>
            </p:spPr>
          </p:pic>
          <p:sp>
            <p:nvSpPr>
              <p:cNvPr id="13" name="Circular Arrow 12"/>
              <p:cNvSpPr/>
              <p:nvPr/>
            </p:nvSpPr>
            <p:spPr>
              <a:xfrm rot="5400000" flipV="1">
                <a:off x="199109" y="1116280"/>
                <a:ext cx="5427026" cy="4381996"/>
              </a:xfrm>
              <a:prstGeom prst="circularArrow">
                <a:avLst>
                  <a:gd name="adj1" fmla="val 6534"/>
                  <a:gd name="adj2" fmla="val 1142319"/>
                  <a:gd name="adj3" fmla="val 20526174"/>
                  <a:gd name="adj4" fmla="val 10764600"/>
                  <a:gd name="adj5" fmla="val 125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129375" y="3634723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Turn down</a:t>
              </a:r>
              <a:endParaRPr lang="zh-HK" altLang="en-US" sz="36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5864" y="4281055"/>
            <a:ext cx="3019758" cy="2405947"/>
            <a:chOff x="155864" y="4281055"/>
            <a:chExt cx="3019758" cy="24059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864" y="4281055"/>
              <a:ext cx="2961409" cy="184958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14213" y="6040671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up</a:t>
              </a:r>
              <a:endParaRPr lang="zh-HK" alt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93294" y="4281054"/>
            <a:ext cx="2995778" cy="2434415"/>
            <a:chOff x="3093294" y="4281054"/>
            <a:chExt cx="2995778" cy="24344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17273" y="4281054"/>
              <a:ext cx="2971799" cy="184958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093294" y="6069138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after</a:t>
              </a:r>
              <a:endParaRPr lang="zh-HK" altLang="en-US" sz="3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54703" y="4428027"/>
            <a:ext cx="2961409" cy="2284736"/>
            <a:chOff x="6054703" y="4428027"/>
            <a:chExt cx="2961409" cy="2284736"/>
          </a:xfrm>
        </p:grpSpPr>
        <p:grpSp>
          <p:nvGrpSpPr>
            <p:cNvPr id="23" name="Group 22"/>
            <p:cNvGrpSpPr/>
            <p:nvPr/>
          </p:nvGrpSpPr>
          <p:grpSpPr>
            <a:xfrm>
              <a:off x="6089072" y="4428027"/>
              <a:ext cx="2873521" cy="1856121"/>
              <a:chOff x="5894722" y="4428027"/>
              <a:chExt cx="3067871" cy="185612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894722" y="4428027"/>
                <a:ext cx="3067871" cy="1856121"/>
                <a:chOff x="5225287" y="4513728"/>
                <a:chExt cx="3251732" cy="232584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225287" y="4513728"/>
                  <a:ext cx="3251732" cy="2325840"/>
                  <a:chOff x="5225287" y="4513728"/>
                  <a:chExt cx="3251732" cy="2325840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376151" y="4513728"/>
                    <a:ext cx="1100868" cy="1833732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25287" y="5430593"/>
                    <a:ext cx="2018805" cy="140897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26" name="Picture 2" descr="http://png.clipart.me/previews/bc2/money-in-wallet-icon-psd-45803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8211" y="6293733"/>
                  <a:ext cx="341462" cy="2560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" name="Cloud Callout 21"/>
              <p:cNvSpPr/>
              <p:nvPr/>
            </p:nvSpPr>
            <p:spPr>
              <a:xfrm>
                <a:off x="6296891" y="4454680"/>
                <a:ext cx="1226127" cy="595302"/>
              </a:xfrm>
              <a:prstGeom prst="cloudCallout">
                <a:avLst>
                  <a:gd name="adj1" fmla="val 85099"/>
                  <a:gd name="adj2" fmla="val 3980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altLang="zh-HK" sz="2400" dirty="0" smtClean="0">
                    <a:solidFill>
                      <a:schemeClr val="tx1"/>
                    </a:solidFill>
                  </a:rPr>
                  <a:t>?</a:t>
                </a:r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Picture 2" descr="http://png.clipart.me/previews/bc2/money-in-wallet-icon-psd-45803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673" y="4592870"/>
                <a:ext cx="509138" cy="322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6054703" y="6066432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for</a:t>
              </a:r>
              <a:endParaRPr lang="zh-HK" altLang="en-US" sz="36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057676" y="4299005"/>
            <a:ext cx="2961409" cy="2374946"/>
            <a:chOff x="9057676" y="4299005"/>
            <a:chExt cx="2961409" cy="2374946"/>
          </a:xfrm>
        </p:grpSpPr>
        <p:sp>
          <p:nvSpPr>
            <p:cNvPr id="39" name="TextBox 38"/>
            <p:cNvSpPr txBox="1"/>
            <p:nvPr/>
          </p:nvSpPr>
          <p:spPr>
            <a:xfrm>
              <a:off x="9057676" y="6027620"/>
              <a:ext cx="2961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3600" b="1" dirty="0" smtClean="0"/>
                <a:t>Look into</a:t>
              </a:r>
              <a:endParaRPr lang="zh-HK" altLang="en-US" sz="3600" b="1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132811" y="4299005"/>
              <a:ext cx="2796751" cy="1767428"/>
            </a:xfrm>
            <a:prstGeom prst="rect">
              <a:avLst/>
            </a:prstGeom>
          </p:spPr>
        </p:pic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3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Recap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5463" y="1056693"/>
            <a:ext cx="10515600" cy="14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3600" dirty="0" smtClean="0"/>
              <a:t>Do you still remember their meanings?</a:t>
            </a:r>
          </a:p>
          <a:p>
            <a:pPr marL="0" indent="0">
              <a:buNone/>
            </a:pPr>
            <a:r>
              <a:rPr lang="en-GB" altLang="zh-HK" sz="3600" dirty="0" smtClean="0"/>
              <a:t>Try to answer the following questions!</a:t>
            </a:r>
            <a:endParaRPr lang="zh-HK" alt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9327" y="2493818"/>
            <a:ext cx="11738264" cy="4142936"/>
            <a:chOff x="159327" y="2493818"/>
            <a:chExt cx="11738264" cy="4142936"/>
          </a:xfrm>
        </p:grpSpPr>
        <p:sp>
          <p:nvSpPr>
            <p:cNvPr id="12" name="TextBox 11"/>
            <p:cNvSpPr txBox="1"/>
            <p:nvPr/>
          </p:nvSpPr>
          <p:spPr>
            <a:xfrm>
              <a:off x="159327" y="2493818"/>
              <a:ext cx="11738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200" dirty="0" smtClean="0">
                  <a:solidFill>
                    <a:schemeClr val="accent1">
                      <a:lumMod val="75000"/>
                    </a:schemeClr>
                  </a:solidFill>
                </a:rPr>
                <a:t>It is too dark in the classroom. </a:t>
              </a:r>
              <a:r>
                <a:rPr lang="en-US" altLang="zh-HK" sz="3200" dirty="0">
                  <a:solidFill>
                    <a:schemeClr val="accent1">
                      <a:lumMod val="75000"/>
                    </a:schemeClr>
                  </a:solidFill>
                </a:rPr>
                <a:t>Y</a:t>
              </a:r>
              <a:r>
                <a:rPr lang="en-US" altLang="zh-HK" sz="3200" dirty="0" smtClean="0">
                  <a:solidFill>
                    <a:schemeClr val="accent1">
                      <a:lumMod val="75000"/>
                    </a:schemeClr>
                  </a:solidFill>
                </a:rPr>
                <a:t>ou should ask the teacher to…</a:t>
              </a:r>
              <a:endParaRPr lang="zh-HK" alt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050" name="Picture 2" descr="http://img12.deviantart.net/c3d4/i/2006/176/5/0/empty_classroom_during_curfew_by_phillip_hodg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72" y="3212380"/>
              <a:ext cx="5032375" cy="342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59327" y="3138054"/>
            <a:ext cx="11738264" cy="2351449"/>
            <a:chOff x="159327" y="3138054"/>
            <a:chExt cx="11738264" cy="2351449"/>
          </a:xfrm>
        </p:grpSpPr>
        <p:sp>
          <p:nvSpPr>
            <p:cNvPr id="13" name="TextBox 12"/>
            <p:cNvSpPr txBox="1"/>
            <p:nvPr/>
          </p:nvSpPr>
          <p:spPr>
            <a:xfrm>
              <a:off x="159327" y="3550511"/>
              <a:ext cx="117382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eriod"/>
              </a:pPr>
              <a:r>
                <a:rPr lang="en-US" altLang="zh-HK" sz="6000" dirty="0" smtClean="0">
                  <a:solidFill>
                    <a:schemeClr val="accent6">
                      <a:lumMod val="75000"/>
                    </a:schemeClr>
                  </a:solidFill>
                </a:rPr>
                <a:t> turn on the lights.</a:t>
              </a:r>
            </a:p>
            <a:p>
              <a:pPr marL="514350" indent="-514350">
                <a:buAutoNum type="alphaLcPeriod"/>
              </a:pPr>
              <a:r>
                <a:rPr lang="en-US" altLang="zh-HK" sz="6000" dirty="0" smtClean="0">
                  <a:solidFill>
                    <a:schemeClr val="accent6">
                      <a:lumMod val="75000"/>
                    </a:schemeClr>
                  </a:solidFill>
                </a:rPr>
                <a:t> turn off the lights. </a:t>
              </a:r>
              <a:endParaRPr lang="zh-HK" altLang="en-US" sz="6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772112" y="3138054"/>
              <a:ext cx="3205883" cy="863750"/>
              <a:chOff x="7772112" y="3138054"/>
              <a:chExt cx="3205883" cy="863750"/>
            </a:xfrm>
          </p:grpSpPr>
          <p:pic>
            <p:nvPicPr>
              <p:cNvPr id="2052" name="Picture 4" descr="http://clipartfreefor.com/cliparts/lights-clipart/cliparti1_lights-clipart_0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772112" y="3138054"/>
                <a:ext cx="613351" cy="760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http://bsccongress.com/wp-content/uploads/2015/11/light-bulb-off-clip-art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0191539" y="3199100"/>
                <a:ext cx="324061" cy="569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385463" y="3293918"/>
                <a:ext cx="498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4000" b="1" dirty="0" smtClean="0">
                    <a:solidFill>
                      <a:srgbClr val="FF0000"/>
                    </a:solidFill>
                  </a:rPr>
                  <a:t>?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479231" y="3265189"/>
                <a:ext cx="498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4000" b="1" dirty="0" smtClean="0">
                    <a:solidFill>
                      <a:srgbClr val="FF0000"/>
                    </a:solidFill>
                  </a:rPr>
                  <a:t>?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159327" y="3576895"/>
            <a:ext cx="6239691" cy="943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04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Recap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5463" y="1056693"/>
            <a:ext cx="10515600" cy="14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3600" dirty="0" smtClean="0"/>
              <a:t>Do you still remember their meanings?</a:t>
            </a:r>
          </a:p>
          <a:p>
            <a:pPr marL="0" indent="0">
              <a:buNone/>
            </a:pPr>
            <a:r>
              <a:rPr lang="en-GB" altLang="zh-HK" sz="3600" dirty="0" smtClean="0"/>
              <a:t>Try to answer the following questions!</a:t>
            </a:r>
            <a:endParaRPr lang="zh-HK" alt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9327" y="2493818"/>
            <a:ext cx="11878541" cy="4121173"/>
            <a:chOff x="159327" y="2493818"/>
            <a:chExt cx="11878541" cy="4121173"/>
          </a:xfrm>
        </p:grpSpPr>
        <p:sp>
          <p:nvSpPr>
            <p:cNvPr id="12" name="TextBox 11"/>
            <p:cNvSpPr txBox="1"/>
            <p:nvPr/>
          </p:nvSpPr>
          <p:spPr>
            <a:xfrm>
              <a:off x="159327" y="2493818"/>
              <a:ext cx="117382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200" dirty="0" smtClean="0">
                  <a:solidFill>
                    <a:schemeClr val="accent1">
                      <a:lumMod val="75000"/>
                    </a:schemeClr>
                  </a:solidFill>
                </a:rPr>
                <a:t>Your teacher plays the class a song but you can’t hear it well.</a:t>
              </a:r>
            </a:p>
            <a:p>
              <a:r>
                <a:rPr lang="en-US" altLang="zh-HK" sz="3200" dirty="0">
                  <a:solidFill>
                    <a:schemeClr val="accent1">
                      <a:lumMod val="75000"/>
                    </a:schemeClr>
                  </a:solidFill>
                </a:rPr>
                <a:t>Y</a:t>
              </a:r>
              <a:r>
                <a:rPr lang="en-US" altLang="zh-HK" sz="3200" dirty="0" smtClean="0">
                  <a:solidFill>
                    <a:schemeClr val="accent1">
                      <a:lumMod val="75000"/>
                    </a:schemeClr>
                  </a:solidFill>
                </a:rPr>
                <a:t>ou should ask the teacher to…</a:t>
              </a:r>
              <a:endParaRPr lang="zh-HK" alt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 descr="http://www.clker.com/cliparts/4/c/d/e/1194997831476108988xmms.svg.h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744" y="3265371"/>
              <a:ext cx="3465124" cy="3349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59327" y="3093276"/>
            <a:ext cx="11738264" cy="3807574"/>
            <a:chOff x="159327" y="3093276"/>
            <a:chExt cx="11738264" cy="3807574"/>
          </a:xfrm>
        </p:grpSpPr>
        <p:sp>
          <p:nvSpPr>
            <p:cNvPr id="13" name="TextBox 12"/>
            <p:cNvSpPr txBox="1"/>
            <p:nvPr/>
          </p:nvSpPr>
          <p:spPr>
            <a:xfrm>
              <a:off x="159327" y="3529538"/>
              <a:ext cx="11738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eriod"/>
              </a:pPr>
              <a:r>
                <a:rPr lang="en-US" altLang="zh-HK" sz="4800" dirty="0" smtClean="0">
                  <a:solidFill>
                    <a:schemeClr val="accent6">
                      <a:lumMod val="75000"/>
                    </a:schemeClr>
                  </a:solidFill>
                </a:rPr>
                <a:t> turn up the volume.</a:t>
              </a:r>
            </a:p>
            <a:p>
              <a:pPr marL="514350" indent="-514350">
                <a:buAutoNum type="alphaLcPeriod"/>
              </a:pPr>
              <a:r>
                <a:rPr lang="en-US" altLang="zh-HK" sz="4800" dirty="0" smtClean="0">
                  <a:solidFill>
                    <a:schemeClr val="accent6">
                      <a:lumMod val="75000"/>
                    </a:schemeClr>
                  </a:solidFill>
                </a:rPr>
                <a:t> turn down the volume.</a:t>
              </a:r>
              <a:endParaRPr lang="zh-HK" altLang="en-US" sz="4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539754" y="3093276"/>
              <a:ext cx="2032990" cy="3807574"/>
              <a:chOff x="6539754" y="3093276"/>
              <a:chExt cx="2032990" cy="380757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676534" y="3414342"/>
                <a:ext cx="1755933" cy="1499748"/>
                <a:chOff x="2600698" y="843147"/>
                <a:chExt cx="5296393" cy="453637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6741"/>
                <a:stretch/>
              </p:blipFill>
              <p:spPr>
                <a:xfrm>
                  <a:off x="3622018" y="1177982"/>
                  <a:ext cx="4275073" cy="4201541"/>
                </a:xfrm>
                <a:prstGeom prst="rect">
                  <a:avLst/>
                </a:prstGeom>
              </p:spPr>
            </p:pic>
            <p:sp>
              <p:nvSpPr>
                <p:cNvPr id="15" name="Circular Arrow 14"/>
                <p:cNvSpPr/>
                <p:nvPr/>
              </p:nvSpPr>
              <p:spPr>
                <a:xfrm rot="16200000">
                  <a:off x="2048495" y="1395350"/>
                  <a:ext cx="4536376" cy="3431970"/>
                </a:xfrm>
                <a:prstGeom prst="circularArrow">
                  <a:avLst>
                    <a:gd name="adj1" fmla="val 6534"/>
                    <a:gd name="adj2" fmla="val 1142319"/>
                    <a:gd name="adj3" fmla="val 20526174"/>
                    <a:gd name="adj4" fmla="val 10800000"/>
                    <a:gd name="adj5" fmla="val 125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6539754" y="5160490"/>
                <a:ext cx="2032990" cy="1322315"/>
                <a:chOff x="430829" y="434867"/>
                <a:chExt cx="7466269" cy="5602799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6741"/>
                <a:stretch/>
              </p:blipFill>
              <p:spPr>
                <a:xfrm>
                  <a:off x="2196245" y="434867"/>
                  <a:ext cx="5700853" cy="5602799"/>
                </a:xfrm>
                <a:prstGeom prst="rect">
                  <a:avLst/>
                </a:prstGeom>
              </p:spPr>
            </p:pic>
            <p:sp>
              <p:nvSpPr>
                <p:cNvPr id="19" name="Circular Arrow 18"/>
                <p:cNvSpPr/>
                <p:nvPr/>
              </p:nvSpPr>
              <p:spPr>
                <a:xfrm rot="5400000" flipV="1">
                  <a:off x="-91685" y="957384"/>
                  <a:ext cx="5427025" cy="4381997"/>
                </a:xfrm>
                <a:prstGeom prst="circularArrow">
                  <a:avLst>
                    <a:gd name="adj1" fmla="val 6534"/>
                    <a:gd name="adj2" fmla="val 1142319"/>
                    <a:gd name="adj3" fmla="val 20526174"/>
                    <a:gd name="adj4" fmla="val 10764600"/>
                    <a:gd name="adj5" fmla="val 1250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136341" y="3093276"/>
                <a:ext cx="498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4000" b="1" dirty="0" smtClean="0">
                    <a:solidFill>
                      <a:srgbClr val="FF0000"/>
                    </a:solidFill>
                  </a:rPr>
                  <a:t>?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98979" y="6192964"/>
                <a:ext cx="4987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4000" b="1" dirty="0" smtClean="0">
                    <a:solidFill>
                      <a:srgbClr val="FF0000"/>
                    </a:solidFill>
                  </a:rPr>
                  <a:t>?</a:t>
                </a:r>
                <a:endParaRPr lang="zh-HK" alt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159327" y="3619133"/>
            <a:ext cx="6096000" cy="745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50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Recap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5463" y="1056693"/>
            <a:ext cx="10515600" cy="14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3600" dirty="0" smtClean="0"/>
              <a:t>Do you still remember their meanings?</a:t>
            </a:r>
          </a:p>
          <a:p>
            <a:pPr marL="0" indent="0">
              <a:buNone/>
            </a:pPr>
            <a:r>
              <a:rPr lang="en-GB" altLang="zh-HK" sz="3600" dirty="0" smtClean="0"/>
              <a:t>Try to answer the following questions!</a:t>
            </a:r>
            <a:endParaRPr lang="zh-HK" alt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327" y="2493818"/>
            <a:ext cx="1173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chemeClr val="accent1">
                    <a:lumMod val="75000"/>
                  </a:schemeClr>
                </a:solidFill>
              </a:rPr>
              <a:t>If you don’t know what “phrasal” means, you can…</a:t>
            </a:r>
            <a:endParaRPr lang="zh-HK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326" y="3550511"/>
            <a:ext cx="6719455" cy="5907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327" y="2232207"/>
            <a:ext cx="11738264" cy="4625793"/>
            <a:chOff x="159327" y="2232207"/>
            <a:chExt cx="11738264" cy="4625793"/>
          </a:xfrm>
        </p:grpSpPr>
        <p:grpSp>
          <p:nvGrpSpPr>
            <p:cNvPr id="20" name="Group 19"/>
            <p:cNvGrpSpPr/>
            <p:nvPr/>
          </p:nvGrpSpPr>
          <p:grpSpPr>
            <a:xfrm>
              <a:off x="159327" y="3550511"/>
              <a:ext cx="11738264" cy="1346418"/>
              <a:chOff x="159327" y="3550511"/>
              <a:chExt cx="11738264" cy="134641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59327" y="3550511"/>
                <a:ext cx="117382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eriod"/>
                </a:pPr>
                <a:r>
                  <a:rPr lang="en-US" altLang="zh-HK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look up the word in the dictionary.</a:t>
                </a:r>
              </a:p>
              <a:p>
                <a:pPr marL="514350" indent="-514350">
                  <a:buAutoNum type="alphaLcPeriod"/>
                </a:pPr>
                <a:r>
                  <a:rPr lang="en-US" altLang="zh-HK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look after the word in the dictionary.</a:t>
                </a:r>
                <a:endParaRPr lang="zh-HK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1163" y="3788933"/>
                <a:ext cx="4987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6600" b="1" dirty="0" smtClean="0">
                    <a:solidFill>
                      <a:srgbClr val="FF0000"/>
                    </a:solidFill>
                  </a:rPr>
                  <a:t>?</a:t>
                </a:r>
                <a:endParaRPr lang="zh-HK" altLang="en-US" sz="36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9927" y="2943511"/>
              <a:ext cx="3127664" cy="1953418"/>
            </a:xfrm>
            <a:prstGeom prst="rect">
              <a:avLst/>
            </a:prstGeom>
          </p:spPr>
        </p:pic>
        <p:pic>
          <p:nvPicPr>
            <p:cNvPr id="1028" name="Picture 4" descr="http://images.clipartpanda.com/make-bed-clipart-make_the_be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17" y="4113068"/>
              <a:ext cx="2996649" cy="274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orldartsme.com/images/dictionary-clipart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6270" y="5043921"/>
              <a:ext cx="565544" cy="352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1345873" y="2232207"/>
              <a:ext cx="4987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6600" b="1" dirty="0" smtClean="0">
                  <a:solidFill>
                    <a:srgbClr val="FF0000"/>
                  </a:solidFill>
                </a:rPr>
                <a:t>?</a:t>
              </a:r>
              <a:endParaRPr lang="zh-HK" alt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11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altLang="zh-HK" b="1" u="sng" dirty="0" smtClean="0"/>
              <a:t>Recap</a:t>
            </a:r>
            <a:endParaRPr lang="zh-HK" altLang="en-US" b="1" u="sng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5463" y="1056693"/>
            <a:ext cx="10515600" cy="14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zh-HK" sz="3600" dirty="0" smtClean="0"/>
              <a:t>Do you still remember their meanings?</a:t>
            </a:r>
          </a:p>
          <a:p>
            <a:pPr marL="0" indent="0">
              <a:buNone/>
            </a:pPr>
            <a:r>
              <a:rPr lang="en-GB" altLang="zh-HK" sz="3600" dirty="0" smtClean="0"/>
              <a:t>Try to answer the following questions!</a:t>
            </a:r>
            <a:endParaRPr lang="zh-HK" altLang="en-US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9327" y="2493818"/>
            <a:ext cx="10515600" cy="143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327" y="2493818"/>
            <a:ext cx="1173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chemeClr val="accent1">
                    <a:lumMod val="75000"/>
                  </a:schemeClr>
                </a:solidFill>
              </a:rPr>
              <a:t>If you want to solve a problem, you should…</a:t>
            </a:r>
            <a:endParaRPr lang="zh-HK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326" y="3550511"/>
            <a:ext cx="6719455" cy="5907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9327" y="2232207"/>
            <a:ext cx="11738264" cy="4625793"/>
            <a:chOff x="159327" y="2232207"/>
            <a:chExt cx="11738264" cy="46257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12166" y="2955248"/>
              <a:ext cx="2432471" cy="1881111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59327" y="2232207"/>
              <a:ext cx="11738264" cy="4625793"/>
              <a:chOff x="159327" y="2232207"/>
              <a:chExt cx="11738264" cy="46257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59327" y="3550511"/>
                <a:ext cx="11738264" cy="1346418"/>
                <a:chOff x="159327" y="3550511"/>
                <a:chExt cx="11738264" cy="1346418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59327" y="3550511"/>
                  <a:ext cx="1173826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eriod"/>
                  </a:pPr>
                  <a:r>
                    <a:rPr lang="en-GB" altLang="zh-HK" sz="3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look into the problem carefully.</a:t>
                  </a:r>
                  <a:endParaRPr lang="en-US" altLang="zh-HK" sz="3200" dirty="0" smtClean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  <a:p>
                  <a:pPr marL="514350" indent="-514350">
                    <a:buAutoNum type="alphaLcPeriod"/>
                  </a:pPr>
                  <a:r>
                    <a:rPr lang="en-US" altLang="zh-HK" sz="3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look after the problem carefully.</a:t>
                  </a:r>
                  <a:endParaRPr lang="zh-HK" alt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271163" y="3788933"/>
                  <a:ext cx="498764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HK" sz="6600" b="1" dirty="0" smtClean="0">
                      <a:solidFill>
                        <a:srgbClr val="FF0000"/>
                      </a:solidFill>
                    </a:rPr>
                    <a:t>?</a:t>
                  </a:r>
                  <a:endParaRPr lang="zh-HK" altLang="en-US" sz="36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1028" name="Picture 4" descr="http://images.clipartpanda.com/make-bed-clipart-make_the_bed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5517" y="4113068"/>
                <a:ext cx="2996649" cy="2744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http://worldartsme.com/images/dictionary-clipart-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116270" y="5043921"/>
                <a:ext cx="565544" cy="352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1345873" y="2232207"/>
                <a:ext cx="49876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6600" b="1" dirty="0" smtClean="0">
                    <a:solidFill>
                      <a:srgbClr val="FF0000"/>
                    </a:solidFill>
                  </a:rPr>
                  <a:t>?</a:t>
                </a:r>
                <a:endParaRPr lang="zh-HK" altLang="en-US" sz="3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29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55" y="1070263"/>
            <a:ext cx="9144000" cy="4572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76205" y="1215736"/>
            <a:ext cx="4686300" cy="4281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zh-HK" sz="8800" b="1" dirty="0" smtClean="0">
                <a:solidFill>
                  <a:srgbClr val="FE6B70"/>
                </a:solidFill>
                <a:latin typeface="Impact" panose="020B0806030902050204" pitchFamily="34" charset="0"/>
              </a:rPr>
              <a:t>STORY TIME</a:t>
            </a:r>
            <a:endParaRPr lang="zh-HK" altLang="en-US" sz="8800" b="1" dirty="0">
              <a:solidFill>
                <a:srgbClr val="FE6B7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6705-28D6-4879-BC2B-40F6DFAE3D5D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8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920</Words>
  <Application>Microsoft Office PowerPoint</Application>
  <PresentationFormat>Custom</PresentationFormat>
  <Paragraphs>204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Lesson Overview</vt:lpstr>
      <vt:lpstr>Lesson Objective</vt:lpstr>
      <vt:lpstr>Phrasal verbs we learnt in the last lesson</vt:lpstr>
      <vt:lpstr>Recap</vt:lpstr>
      <vt:lpstr>Recap</vt:lpstr>
      <vt:lpstr>Recap</vt:lpstr>
      <vt:lpstr>Recap</vt:lpstr>
      <vt:lpstr>PowerPoint Presentation</vt:lpstr>
      <vt:lpstr>Liam The Lightbulb</vt:lpstr>
      <vt:lpstr>Liam The Lightbulb</vt:lpstr>
      <vt:lpstr>Liam The Lightbulb</vt:lpstr>
      <vt:lpstr>Liam The Lightbulb</vt:lpstr>
      <vt:lpstr>Liam The Lightbulb</vt:lpstr>
      <vt:lpstr>Liam The Lightbulb</vt:lpstr>
      <vt:lpstr>PowerPoint Presentation</vt:lpstr>
      <vt:lpstr>Writing time</vt:lpstr>
      <vt:lpstr>Writing time</vt:lpstr>
      <vt:lpstr>Writing time</vt:lpstr>
      <vt:lpstr>Picture 1</vt:lpstr>
      <vt:lpstr>Picture 2</vt:lpstr>
      <vt:lpstr>Picture 3</vt:lpstr>
      <vt:lpstr>Picture 4</vt:lpstr>
      <vt:lpstr>PowerPoint Presentation</vt:lpstr>
      <vt:lpstr>Story Sharing</vt:lpstr>
      <vt:lpstr>PowerPoint Presentation</vt:lpstr>
      <vt:lpstr>Phrasal verbs</vt:lpstr>
      <vt:lpstr>Phrasal verbs we have learnt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</dc:creator>
  <cp:lastModifiedBy>HKIEd</cp:lastModifiedBy>
  <cp:revision>103</cp:revision>
  <dcterms:created xsi:type="dcterms:W3CDTF">2016-02-29T11:01:38Z</dcterms:created>
  <dcterms:modified xsi:type="dcterms:W3CDTF">2016-07-01T04:29:25Z</dcterms:modified>
</cp:coreProperties>
</file>