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8" r:id="rId14"/>
    <p:sldId id="273" r:id="rId15"/>
    <p:sldId id="271" r:id="rId16"/>
  </p:sldIdLst>
  <p:sldSz cx="9144000" cy="5143500" type="screen16x9"/>
  <p:notesSz cx="6858000" cy="9144000"/>
  <p:embeddedFontLst>
    <p:embeddedFont>
      <p:font typeface="Roboto Slab" panose="020B0604020202020204" charset="0"/>
      <p:regular r:id="rId18"/>
      <p:bold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  <p:embeddedFont>
      <p:font typeface="Comic Sans MS" panose="030F0702030302020204" pitchFamily="66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91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957717-D59C-4C5F-BD6D-328501C8384E}">
  <a:tblStyle styleId="{94957717-D59C-4C5F-BD6D-328501C8384E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26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5892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3499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5384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3696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7149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6963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7932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0596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0396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0546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7429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3332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2671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6185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6455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013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000000-1234-1234-1234-123412341234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zh-TW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dirty="0"/>
              <a:t>Possessive </a:t>
            </a:r>
            <a:r>
              <a:rPr lang="en-US" altLang="zh-TW" dirty="0" smtClean="0"/>
              <a:t>P</a:t>
            </a:r>
            <a:r>
              <a:rPr lang="zh-TW" dirty="0" smtClean="0"/>
              <a:t>ronouns</a:t>
            </a:r>
            <a:endParaRPr lang="zh-TW" dirty="0"/>
          </a:p>
          <a:p>
            <a:pPr lvl="0">
              <a:spcBef>
                <a:spcPts val="0"/>
              </a:spcBef>
              <a:buNone/>
            </a:pPr>
            <a:r>
              <a:rPr lang="zh-TW" dirty="0"/>
              <a:t>(Possessive </a:t>
            </a:r>
            <a:r>
              <a:rPr lang="en-US" altLang="zh-TW" dirty="0" smtClean="0"/>
              <a:t>A</a:t>
            </a:r>
            <a:r>
              <a:rPr lang="zh-TW" dirty="0" smtClean="0"/>
              <a:t>djectives</a:t>
            </a:r>
            <a:r>
              <a:rPr lang="zh-TW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2071" y="3262937"/>
            <a:ext cx="70794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Yeung, Ching Yee Annie; Lee, Fung King Jackie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The Education University of Hong Kong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1</a:t>
            </a:fld>
            <a:endParaRPr lang="zh-TW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subTitle" idx="4294967295"/>
          </p:nvPr>
        </p:nvSpPr>
        <p:spPr>
          <a:xfrm>
            <a:off x="366744" y="1245523"/>
            <a:ext cx="8162894" cy="38122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name is Maggie. There are five people and two pets in my family. My mother loves helping people. What is her job? She is a nurse. My father saves people’s lives. What is </a:t>
            </a:r>
            <a:r>
              <a:rPr lang="zh-TW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his</a:t>
            </a:r>
            <a:r>
              <a:rPr lang="en-US" altLang="zh-TW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job</a:t>
            </a:r>
            <a:r>
              <a:rPr lang="zh-TW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? He is a doctor.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TW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mother and father love us and also our pets.  Their names are Lucky and Mary.  Lucky is a dog. Its favourite food is bones. Mary is a cat. Its favourite food is fish.  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share something about your family too?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4525" y="2434099"/>
            <a:ext cx="1893124" cy="104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7225" y="47374"/>
            <a:ext cx="1013361" cy="128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3175" y="321699"/>
            <a:ext cx="2180700" cy="649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/>
              <a:t>My family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10</a:t>
            </a:fld>
            <a:endParaRPr lang="zh-TW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600919" y="249093"/>
            <a:ext cx="8153100" cy="2582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zh-TW" dirty="0" smtClean="0"/>
              <a:t>Pay attention to </a:t>
            </a:r>
            <a:r>
              <a:rPr lang="zh-TW" dirty="0" smtClean="0"/>
              <a:t>the </a:t>
            </a:r>
            <a:r>
              <a:rPr lang="zh-TW" dirty="0"/>
              <a:t>coloured </a:t>
            </a:r>
            <a:r>
              <a:rPr lang="zh-TW" dirty="0" smtClean="0"/>
              <a:t>words</a:t>
            </a:r>
            <a:r>
              <a:rPr lang="en-US" altLang="zh-TW" dirty="0" smtClean="0"/>
              <a:t>.</a:t>
            </a:r>
            <a:r>
              <a:rPr lang="zh-TW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dirty="0" smtClean="0"/>
              <a:t>What </a:t>
            </a:r>
            <a:r>
              <a:rPr lang="zh-TW" dirty="0"/>
              <a:t>are they?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11</a:t>
            </a:fld>
            <a:endParaRPr lang="zh-TW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subTitle" idx="4294967295"/>
          </p:nvPr>
        </p:nvSpPr>
        <p:spPr>
          <a:xfrm>
            <a:off x="366744" y="1245523"/>
            <a:ext cx="8162894" cy="38122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b="1" u="sng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My</a:t>
            </a:r>
            <a:r>
              <a:rPr lang="zh-TW" b="1" u="sng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u="sng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name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Maggie. There are five people and two pets in my family. </a:t>
            </a:r>
            <a:r>
              <a:rPr lang="zh-TW" u="sng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</a:t>
            </a:r>
            <a:r>
              <a:rPr lang="zh-TW" u="sng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mother</a:t>
            </a:r>
            <a:r>
              <a:rPr lang="zh-TW" dirty="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loves helping people. What is </a:t>
            </a:r>
            <a:r>
              <a:rPr lang="zh-TW" b="1" u="sng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</a:t>
            </a:r>
            <a:r>
              <a:rPr lang="zh-TW" b="1" u="sng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u="sng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job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She is a nurse.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u="sng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My</a:t>
            </a:r>
            <a:r>
              <a:rPr lang="zh-TW" u="sng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father 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saves people’s lives. What is </a:t>
            </a:r>
            <a:r>
              <a:rPr lang="zh-TW" b="1" u="sng" dirty="0" smtClean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his</a:t>
            </a:r>
            <a:r>
              <a:rPr lang="en-US" altLang="zh-TW" b="1" u="sng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u="sng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job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 He is a doctor.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mother and father </a:t>
            </a:r>
            <a:r>
              <a:rPr lang="zh-TW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love us 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also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b="1" u="sng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</a:t>
            </a:r>
            <a:r>
              <a:rPr lang="zh-TW" b="1" u="sng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u="sng" dirty="0">
                <a:solidFill>
                  <a:srgbClr val="00091A"/>
                </a:solidFill>
                <a:latin typeface="Comic Sans MS"/>
                <a:ea typeface="Comic Sans MS"/>
                <a:cs typeface="Comic Sans MS"/>
                <a:sym typeface="Comic Sans MS"/>
              </a:rPr>
              <a:t>pets</a:t>
            </a:r>
            <a:r>
              <a:rPr lang="zh-TW" dirty="0">
                <a:solidFill>
                  <a:srgbClr val="00091A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r>
              <a:rPr lang="zh-TW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zh-TW" u="sng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Their</a:t>
            </a:r>
            <a:r>
              <a:rPr lang="zh-TW" u="sng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u="sng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names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are Lucky and Mary</a:t>
            </a:r>
            <a:r>
              <a:rPr lang="zh-TW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 Lucky is 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dog. </a:t>
            </a:r>
            <a:r>
              <a:rPr lang="zh-TW" b="1" u="sng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Its</a:t>
            </a:r>
            <a:r>
              <a:rPr lang="zh-TW" b="1" u="sng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u="sng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favourite food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bones.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Mary</a:t>
            </a:r>
            <a:r>
              <a:rPr lang="zh-TW" dirty="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a cat.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b="1" u="sng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Its</a:t>
            </a:r>
            <a:r>
              <a:rPr lang="zh-TW" b="1" u="sng" dirty="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u="sng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favourite food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fish.  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</a:t>
            </a:r>
            <a:r>
              <a:rPr lang="zh-TW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share 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something about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b="1" u="sng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</a:t>
            </a:r>
            <a:r>
              <a:rPr lang="zh-TW" b="1" u="sng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u="sng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family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too?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4525" y="2434099"/>
            <a:ext cx="1893124" cy="104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7225" y="47374"/>
            <a:ext cx="1013361" cy="128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3175" y="321699"/>
            <a:ext cx="2180700" cy="649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/>
              <a:t>My family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>
                <a:solidFill>
                  <a:schemeClr val="tx1"/>
                </a:solidFill>
              </a:rPr>
              <a:t>12</a:t>
            </a:fld>
            <a:endParaRPr lang="zh-TW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7713" y="321699"/>
            <a:ext cx="3421856" cy="585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Possessive Pronouns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293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dirty="0"/>
              <a:t>Do you know </a:t>
            </a:r>
            <a:r>
              <a:rPr lang="zh-TW" dirty="0" smtClean="0"/>
              <a:t>these words</a:t>
            </a:r>
            <a:r>
              <a:rPr lang="en-US" altLang="zh-TW" dirty="0" smtClean="0"/>
              <a:t> in Chinese</a:t>
            </a:r>
            <a:r>
              <a:rPr lang="zh-TW" dirty="0" smtClean="0"/>
              <a:t>?</a:t>
            </a:r>
            <a:endParaRPr lang="zh-TW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>
                <a:solidFill>
                  <a:schemeClr val="tx1"/>
                </a:solidFill>
              </a:rPr>
              <a:t>13</a:t>
            </a:fld>
            <a:endParaRPr lang="zh-TW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subTitle" idx="4294967295"/>
          </p:nvPr>
        </p:nvSpPr>
        <p:spPr>
          <a:xfrm>
            <a:off x="366744" y="1245523"/>
            <a:ext cx="8162894" cy="38122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b="1" u="sng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My</a:t>
            </a:r>
            <a:r>
              <a:rPr lang="zh-TW" b="1" u="sng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u="sng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name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Maggie. There are five people and two pets in my family. </a:t>
            </a:r>
            <a:r>
              <a:rPr lang="zh-TW" u="sng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</a:t>
            </a:r>
            <a:r>
              <a:rPr lang="zh-TW" u="sng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mother</a:t>
            </a:r>
            <a:r>
              <a:rPr lang="zh-TW" dirty="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loves helping people. What is </a:t>
            </a:r>
            <a:r>
              <a:rPr lang="zh-TW" b="1" u="sng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</a:t>
            </a:r>
            <a:r>
              <a:rPr lang="zh-TW" b="1" u="sng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u="sng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job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She is a nurse.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u="sng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My</a:t>
            </a:r>
            <a:r>
              <a:rPr lang="zh-TW" u="sng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father 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saves people’s lives. What is </a:t>
            </a:r>
            <a:r>
              <a:rPr lang="zh-TW" b="1" u="sng" dirty="0" smtClean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his</a:t>
            </a:r>
            <a:r>
              <a:rPr lang="en-US" altLang="zh-TW" b="1" u="sng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u="sng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job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 He is a doctor.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mother and father </a:t>
            </a:r>
            <a:r>
              <a:rPr lang="zh-TW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love us 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also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b="1" u="sng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</a:t>
            </a:r>
            <a:r>
              <a:rPr lang="zh-TW" b="1" u="sng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u="sng" dirty="0">
                <a:solidFill>
                  <a:srgbClr val="00091A"/>
                </a:solidFill>
                <a:latin typeface="Comic Sans MS"/>
                <a:ea typeface="Comic Sans MS"/>
                <a:cs typeface="Comic Sans MS"/>
                <a:sym typeface="Comic Sans MS"/>
              </a:rPr>
              <a:t>pets</a:t>
            </a:r>
            <a:r>
              <a:rPr lang="zh-TW" dirty="0">
                <a:solidFill>
                  <a:srgbClr val="00091A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r>
              <a:rPr lang="zh-TW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zh-TW" u="sng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Their</a:t>
            </a:r>
            <a:r>
              <a:rPr lang="zh-TW" u="sng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u="sng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names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are Lucky and Mary</a:t>
            </a:r>
            <a:r>
              <a:rPr lang="zh-TW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 Lucky is 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dog. </a:t>
            </a:r>
            <a:r>
              <a:rPr lang="zh-TW" b="1" u="sng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Its</a:t>
            </a:r>
            <a:r>
              <a:rPr lang="zh-TW" b="1" u="sng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u="sng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favourite food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bones.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Mary</a:t>
            </a:r>
            <a:r>
              <a:rPr lang="zh-TW" dirty="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a cat.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b="1" u="sng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Its</a:t>
            </a:r>
            <a:r>
              <a:rPr lang="zh-TW" b="1" u="sng" dirty="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u="sng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favourite food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fish.  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</a:t>
            </a:r>
            <a:r>
              <a:rPr lang="zh-TW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share 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something about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b="1" u="sng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</a:t>
            </a:r>
            <a:r>
              <a:rPr lang="zh-TW" b="1" u="sng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u="sng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family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too?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2238" y="2326698"/>
            <a:ext cx="1893124" cy="104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7225" y="47374"/>
            <a:ext cx="1013361" cy="128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3175" y="321699"/>
            <a:ext cx="2180700" cy="649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/>
              <a:t>My family</a:t>
            </a:r>
          </a:p>
        </p:txBody>
      </p:sp>
      <p:sp>
        <p:nvSpPr>
          <p:cNvPr id="7" name="Shape 210"/>
          <p:cNvSpPr/>
          <p:nvPr/>
        </p:nvSpPr>
        <p:spPr>
          <a:xfrm>
            <a:off x="366744" y="1014949"/>
            <a:ext cx="1212900" cy="314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2400" dirty="0">
                <a:solidFill>
                  <a:srgbClr val="7030A0"/>
                </a:solidFill>
              </a:rPr>
              <a:t>我的</a:t>
            </a:r>
          </a:p>
        </p:txBody>
      </p:sp>
      <p:sp>
        <p:nvSpPr>
          <p:cNvPr id="9" name="Shape 214"/>
          <p:cNvSpPr/>
          <p:nvPr/>
        </p:nvSpPr>
        <p:spPr>
          <a:xfrm>
            <a:off x="4308056" y="3280297"/>
            <a:ext cx="1212900" cy="314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2400" dirty="0">
                <a:solidFill>
                  <a:srgbClr val="7030A0"/>
                </a:solidFill>
              </a:rPr>
              <a:t>我們的</a:t>
            </a:r>
          </a:p>
        </p:txBody>
      </p:sp>
      <p:sp>
        <p:nvSpPr>
          <p:cNvPr id="10" name="Shape 213"/>
          <p:cNvSpPr/>
          <p:nvPr/>
        </p:nvSpPr>
        <p:spPr>
          <a:xfrm>
            <a:off x="5981119" y="3114675"/>
            <a:ext cx="1212900" cy="419173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zh-TW" sz="2400" dirty="0">
                <a:solidFill>
                  <a:srgbClr val="7030A0"/>
                </a:solidFill>
              </a:rPr>
              <a:t>他們的</a:t>
            </a:r>
          </a:p>
          <a:p>
            <a:pPr lvl="0" algn="ctr" rtl="0">
              <a:spcBef>
                <a:spcPts val="0"/>
              </a:spcBef>
              <a:buNone/>
            </a:pPr>
            <a:endParaRPr b="1" dirty="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" name="Shape 215"/>
          <p:cNvSpPr/>
          <p:nvPr/>
        </p:nvSpPr>
        <p:spPr>
          <a:xfrm>
            <a:off x="3265900" y="4169035"/>
            <a:ext cx="1212900" cy="314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2400" dirty="0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牠的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227925" y="813849"/>
            <a:ext cx="1212900" cy="937301"/>
            <a:chOff x="4227925" y="813849"/>
            <a:chExt cx="1212900" cy="937301"/>
          </a:xfrm>
        </p:grpSpPr>
        <p:sp>
          <p:nvSpPr>
            <p:cNvPr id="6" name="Shape 211"/>
            <p:cNvSpPr/>
            <p:nvPr/>
          </p:nvSpPr>
          <p:spPr>
            <a:xfrm>
              <a:off x="4227925" y="813849"/>
              <a:ext cx="1212900" cy="314700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zh-TW" sz="2400" dirty="0">
                  <a:solidFill>
                    <a:srgbClr val="7030A0"/>
                  </a:solidFill>
                </a:rPr>
                <a:t>她的</a:t>
              </a:r>
            </a:p>
          </p:txBody>
        </p:sp>
        <p:cxnSp>
          <p:nvCxnSpPr>
            <p:cNvPr id="13" name="Shape 180"/>
            <p:cNvCxnSpPr/>
            <p:nvPr/>
          </p:nvCxnSpPr>
          <p:spPr>
            <a:xfrm flipH="1">
              <a:off x="4914506" y="1209051"/>
              <a:ext cx="1" cy="542099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20" name="Group 19"/>
          <p:cNvGrpSpPr/>
          <p:nvPr/>
        </p:nvGrpSpPr>
        <p:grpSpPr>
          <a:xfrm>
            <a:off x="2370031" y="2174832"/>
            <a:ext cx="1212900" cy="573967"/>
            <a:chOff x="2370031" y="2174832"/>
            <a:chExt cx="1212900" cy="573967"/>
          </a:xfrm>
        </p:grpSpPr>
        <p:sp>
          <p:nvSpPr>
            <p:cNvPr id="8" name="Shape 212"/>
            <p:cNvSpPr/>
            <p:nvPr/>
          </p:nvSpPr>
          <p:spPr>
            <a:xfrm>
              <a:off x="2370031" y="2434099"/>
              <a:ext cx="1212900" cy="314700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zh-TW" sz="2400" dirty="0">
                  <a:solidFill>
                    <a:srgbClr val="7030A0"/>
                  </a:solidFill>
                </a:rPr>
                <a:t>他的</a:t>
              </a:r>
            </a:p>
          </p:txBody>
        </p:sp>
        <p:cxnSp>
          <p:nvCxnSpPr>
            <p:cNvPr id="17" name="Shape 180"/>
            <p:cNvCxnSpPr/>
            <p:nvPr/>
          </p:nvCxnSpPr>
          <p:spPr>
            <a:xfrm flipV="1">
              <a:off x="3436644" y="2174832"/>
              <a:ext cx="146287" cy="354056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22" name="Group 21"/>
          <p:cNvGrpSpPr/>
          <p:nvPr/>
        </p:nvGrpSpPr>
        <p:grpSpPr>
          <a:xfrm>
            <a:off x="4352529" y="4326385"/>
            <a:ext cx="1545240" cy="444369"/>
            <a:chOff x="4352529" y="4326385"/>
            <a:chExt cx="1545240" cy="444369"/>
          </a:xfrm>
        </p:grpSpPr>
        <p:sp>
          <p:nvSpPr>
            <p:cNvPr id="12" name="Shape 216"/>
            <p:cNvSpPr/>
            <p:nvPr/>
          </p:nvSpPr>
          <p:spPr>
            <a:xfrm>
              <a:off x="4684869" y="4326385"/>
              <a:ext cx="1212900" cy="314700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zh-TW" sz="2400" dirty="0">
                  <a:solidFill>
                    <a:srgbClr val="7030A0"/>
                  </a:solidFill>
                </a:rPr>
                <a:t>你的</a:t>
              </a:r>
            </a:p>
          </p:txBody>
        </p:sp>
        <p:cxnSp>
          <p:nvCxnSpPr>
            <p:cNvPr id="21" name="Shape 180"/>
            <p:cNvCxnSpPr/>
            <p:nvPr/>
          </p:nvCxnSpPr>
          <p:spPr>
            <a:xfrm flipH="1">
              <a:off x="4352529" y="4597042"/>
              <a:ext cx="252541" cy="173712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18" name="Slide Number Placeholder 1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14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044442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Shape 221"/>
          <p:cNvGraphicFramePr/>
          <p:nvPr>
            <p:extLst>
              <p:ext uri="{D42A27DB-BD31-4B8C-83A1-F6EECF244321}">
                <p14:modId xmlns:p14="http://schemas.microsoft.com/office/powerpoint/2010/main" val="355364270"/>
              </p:ext>
            </p:extLst>
          </p:nvPr>
        </p:nvGraphicFramePr>
        <p:xfrm>
          <a:off x="952500" y="161875"/>
          <a:ext cx="7239000" cy="4754640"/>
        </p:xfrm>
        <a:graphic>
          <a:graphicData uri="http://schemas.openxmlformats.org/drawingml/2006/table">
            <a:tbl>
              <a:tblPr>
                <a:noFill/>
                <a:tableStyleId>{94957717-D59C-4C5F-BD6D-328501C8384E}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solidFill>
                            <a:srgbClr val="FFFFFF"/>
                          </a:solidFill>
                        </a:rPr>
                        <a:t>Subject pronouns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Chinese meanings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 dirty="0">
                          <a:solidFill>
                            <a:srgbClr val="FFFFFF"/>
                          </a:solidFill>
                        </a:rPr>
                        <a:t>Possessive </a:t>
                      </a:r>
                      <a:r>
                        <a:rPr lang="en-US" altLang="zh-TW" sz="2400" dirty="0" smtClean="0">
                          <a:solidFill>
                            <a:srgbClr val="FFFFFF"/>
                          </a:solidFill>
                        </a:rPr>
                        <a:t>pronouns</a:t>
                      </a:r>
                      <a:endParaRPr lang="zh-TW" sz="2400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AF9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Chinese meanings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 i="1" dirty="0">
                          <a:solidFill>
                            <a:srgbClr val="FFFFFF"/>
                          </a:solidFill>
                        </a:rPr>
                        <a:t>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我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 i="1" dirty="0">
                          <a:solidFill>
                            <a:srgbClr val="FFFFFF"/>
                          </a:solidFill>
                        </a:rPr>
                        <a:t>my</a:t>
                      </a:r>
                    </a:p>
                  </a:txBody>
                  <a:tcPr marL="91425" marR="91425" marT="91425" marB="91425">
                    <a:solidFill>
                      <a:srgbClr val="FFAF9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我的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 i="1" dirty="0">
                          <a:solidFill>
                            <a:srgbClr val="FFFFFF"/>
                          </a:solidFill>
                        </a:rPr>
                        <a:t>you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你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 i="1" dirty="0">
                          <a:solidFill>
                            <a:srgbClr val="FFFFFF"/>
                          </a:solidFill>
                        </a:rPr>
                        <a:t>your</a:t>
                      </a:r>
                    </a:p>
                  </a:txBody>
                  <a:tcPr marL="91425" marR="91425" marT="91425" marB="91425">
                    <a:solidFill>
                      <a:srgbClr val="FFAF9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你的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 i="1" dirty="0">
                          <a:solidFill>
                            <a:srgbClr val="FFFFFF"/>
                          </a:solidFill>
                        </a:rPr>
                        <a:t>he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他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 i="1" dirty="0">
                          <a:solidFill>
                            <a:srgbClr val="FFFFFF"/>
                          </a:solidFill>
                        </a:rPr>
                        <a:t>his</a:t>
                      </a:r>
                    </a:p>
                  </a:txBody>
                  <a:tcPr marL="91425" marR="91425" marT="91425" marB="91425">
                    <a:solidFill>
                      <a:srgbClr val="FFAF9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他的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 i="1" dirty="0">
                          <a:solidFill>
                            <a:srgbClr val="FFFFFF"/>
                          </a:solidFill>
                        </a:rPr>
                        <a:t>she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她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 i="1" dirty="0">
                          <a:solidFill>
                            <a:srgbClr val="FFFFFF"/>
                          </a:solidFill>
                        </a:rPr>
                        <a:t>her</a:t>
                      </a:r>
                    </a:p>
                  </a:txBody>
                  <a:tcPr marL="91425" marR="91425" marT="91425" marB="91425">
                    <a:solidFill>
                      <a:srgbClr val="FFAF9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她的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 i="1" dirty="0">
                          <a:solidFill>
                            <a:srgbClr val="FFFFFF"/>
                          </a:solidFill>
                        </a:rPr>
                        <a:t>it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牠/ </a:t>
                      </a: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它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 i="1" dirty="0">
                          <a:solidFill>
                            <a:srgbClr val="FFFFFF"/>
                          </a:solidFill>
                        </a:rPr>
                        <a:t>its</a:t>
                      </a:r>
                    </a:p>
                  </a:txBody>
                  <a:tcPr marL="91425" marR="91425" marT="91425" marB="91425">
                    <a:solidFill>
                      <a:srgbClr val="FFAF9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牠的/ </a:t>
                      </a: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它的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 i="1" dirty="0">
                          <a:solidFill>
                            <a:srgbClr val="FFFFFF"/>
                          </a:solidFill>
                        </a:rPr>
                        <a:t>we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我們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 i="1" dirty="0">
                          <a:solidFill>
                            <a:srgbClr val="FFFFFF"/>
                          </a:solidFill>
                        </a:rPr>
                        <a:t>our</a:t>
                      </a:r>
                    </a:p>
                  </a:txBody>
                  <a:tcPr marL="91425" marR="91425" marT="91425" marB="91425">
                    <a:solidFill>
                      <a:srgbClr val="FFAF9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我們的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 i="1" dirty="0">
                          <a:solidFill>
                            <a:srgbClr val="FFFFFF"/>
                          </a:solidFill>
                        </a:rPr>
                        <a:t>they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他們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 i="1" dirty="0">
                          <a:solidFill>
                            <a:srgbClr val="FFFFFF"/>
                          </a:solidFill>
                        </a:rPr>
                        <a:t>their</a:t>
                      </a:r>
                    </a:p>
                  </a:txBody>
                  <a:tcPr marL="91425" marR="91425" marT="91425" marB="91425">
                    <a:solidFill>
                      <a:srgbClr val="FFAF9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他們的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>
                <a:solidFill>
                  <a:schemeClr val="tx1"/>
                </a:solidFill>
              </a:rPr>
              <a:t>15</a:t>
            </a:fld>
            <a:endParaRPr lang="zh-TW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360150" y="483950"/>
            <a:ext cx="8159700" cy="64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subTitle" idx="4294967295"/>
          </p:nvPr>
        </p:nvSpPr>
        <p:spPr>
          <a:xfrm>
            <a:off x="1680301" y="1907381"/>
            <a:ext cx="5783400" cy="205106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dirty="0"/>
              <a:t>Do you still remember this </a:t>
            </a:r>
            <a:r>
              <a:rPr lang="en-US" altLang="zh-TW" sz="2400" dirty="0" smtClean="0"/>
              <a:t>family</a:t>
            </a:r>
            <a:r>
              <a:rPr lang="zh-TW" sz="2400" dirty="0" smtClean="0"/>
              <a:t>?</a:t>
            </a:r>
            <a:endParaRPr lang="zh-TW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2</a:t>
            </a:fld>
            <a:endParaRPr lang="zh-TW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1923" y="410762"/>
            <a:ext cx="5951277" cy="44641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0" y="355441"/>
            <a:ext cx="2510700" cy="911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altLang="zh-TW" sz="2800" dirty="0" smtClean="0"/>
              <a:t>The </a:t>
            </a:r>
            <a:r>
              <a:rPr lang="zh-TW" sz="2800" dirty="0" smtClean="0"/>
              <a:t>Simpson </a:t>
            </a:r>
            <a:endParaRPr lang="zh-TW" sz="2800" dirty="0"/>
          </a:p>
          <a:p>
            <a:pPr lvl="0" rtl="0">
              <a:spcBef>
                <a:spcPts val="0"/>
              </a:spcBef>
              <a:buNone/>
            </a:pPr>
            <a:r>
              <a:rPr lang="zh-TW" sz="2800" dirty="0"/>
              <a:t>Family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2129587" y="1747500"/>
            <a:ext cx="989700" cy="37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1800"/>
              <a:t>Daddy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3133650" y="658125"/>
            <a:ext cx="1188000" cy="37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1800"/>
              <a:t>Mommy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4871225" y="1519100"/>
            <a:ext cx="989700" cy="661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1800"/>
              <a:t>Sister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zh-TW" sz="1800"/>
              <a:t>(Lisa)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6898775" y="1700125"/>
            <a:ext cx="1188000" cy="73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1800"/>
              <a:t>Brother (Bart)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5932752" y="3238575"/>
            <a:ext cx="1188000" cy="372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1800"/>
              <a:t>Maggie</a:t>
            </a:r>
          </a:p>
        </p:txBody>
      </p:sp>
      <p:cxnSp>
        <p:nvCxnSpPr>
          <p:cNvPr id="82" name="Shape 82"/>
          <p:cNvCxnSpPr/>
          <p:nvPr/>
        </p:nvCxnSpPr>
        <p:spPr>
          <a:xfrm rot="10800000" flipH="1">
            <a:off x="1655663" y="2600159"/>
            <a:ext cx="2401499" cy="3609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3" name="Shape 83"/>
          <p:cNvCxnSpPr/>
          <p:nvPr/>
        </p:nvCxnSpPr>
        <p:spPr>
          <a:xfrm rot="10800000" flipH="1">
            <a:off x="1776612" y="3213300"/>
            <a:ext cx="3703800" cy="5589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4" name="Shape 84"/>
          <p:cNvSpPr txBox="1"/>
          <p:nvPr/>
        </p:nvSpPr>
        <p:spPr>
          <a:xfrm>
            <a:off x="467677" y="2801325"/>
            <a:ext cx="1188000" cy="372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1800"/>
              <a:t>Lucky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588627" y="3610575"/>
            <a:ext cx="1188000" cy="372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1800"/>
              <a:t>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3</a:t>
            </a:fld>
            <a:endParaRPr lang="zh-TW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dirty="0"/>
              <a:t>Let’s read </a:t>
            </a:r>
            <a:r>
              <a:rPr lang="en-US" altLang="zh-TW" dirty="0" smtClean="0"/>
              <a:t>a</a:t>
            </a:r>
            <a:r>
              <a:rPr lang="zh-TW" dirty="0" smtClean="0"/>
              <a:t> story</a:t>
            </a:r>
            <a:r>
              <a:rPr lang="en-US" altLang="zh-TW" dirty="0" smtClean="0"/>
              <a:t> about </a:t>
            </a:r>
            <a:br>
              <a:rPr lang="en-US" altLang="zh-TW" dirty="0" smtClean="0"/>
            </a:br>
            <a:r>
              <a:rPr lang="en-US" altLang="zh-TW" dirty="0" smtClean="0"/>
              <a:t>the Simpson family</a:t>
            </a:r>
            <a:r>
              <a:rPr lang="zh-TW" dirty="0" smtClean="0"/>
              <a:t>!</a:t>
            </a:r>
            <a:endParaRPr lang="zh-TW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4</a:t>
            </a:fld>
            <a:endParaRPr lang="zh-TW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66200" y="47362"/>
            <a:ext cx="2042400" cy="863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/>
              <a:t>My family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ubTitle" idx="4294967295"/>
          </p:nvPr>
        </p:nvSpPr>
        <p:spPr>
          <a:xfrm>
            <a:off x="430800" y="1456025"/>
            <a:ext cx="8364300" cy="347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 Maggie. There are five people and two pets in my family. </a:t>
            </a:r>
            <a:r>
              <a:rPr lang="zh-TW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mother</a:t>
            </a: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loves helping people</a:t>
            </a: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r>
              <a:rPr lang="zh-TW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mother</a:t>
            </a: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a nurse. </a:t>
            </a:r>
            <a:r>
              <a:rPr lang="zh-TW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father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saves people’s lives. </a:t>
            </a:r>
            <a:r>
              <a:rPr lang="zh-TW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father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a doctor.</a:t>
            </a:r>
            <a:r>
              <a:rPr lang="zh-TW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zh-TW">
                <a:solidFill>
                  <a:srgbClr val="548235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mother and father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love all of us. </a:t>
            </a:r>
            <a:r>
              <a:rPr lang="zh-TW">
                <a:solidFill>
                  <a:srgbClr val="548235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mother and father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take care of us.</a:t>
            </a: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>
                <a:solidFill>
                  <a:srgbClr val="843C0C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family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has two pets. </a:t>
            </a:r>
            <a:r>
              <a:rPr lang="zh-TW">
                <a:solidFill>
                  <a:srgbClr val="843C0C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family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always play with them. </a:t>
            </a:r>
            <a:r>
              <a:rPr lang="zh-TW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Lucky</a:t>
            </a:r>
            <a:r>
              <a:rPr lang="zh-TW">
                <a:solidFill>
                  <a:srgbClr val="E91D6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a dog. </a:t>
            </a:r>
            <a:r>
              <a:rPr lang="zh-TW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Lucky</a:t>
            </a:r>
            <a:r>
              <a:rPr lang="zh-TW">
                <a:solidFill>
                  <a:srgbClr val="E91D6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loves bones best. </a:t>
            </a:r>
            <a:r>
              <a:rPr lang="zh-TW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Mary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a cat. </a:t>
            </a:r>
            <a:r>
              <a:rPr lang="zh-TW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Mary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likes fish best.  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Now, it’s time for </a:t>
            </a:r>
            <a:r>
              <a:rPr lang="zh-TW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class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share!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9125" y="2348737"/>
            <a:ext cx="1893124" cy="104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7225" y="47374"/>
            <a:ext cx="1013361" cy="128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5</a:t>
            </a:fld>
            <a:endParaRPr lang="zh-TW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dirty="0"/>
              <a:t>Replace the repeated nouns with </a:t>
            </a:r>
            <a:r>
              <a:rPr lang="zh-TW" dirty="0" smtClean="0"/>
              <a:t>pronouns</a:t>
            </a:r>
            <a:r>
              <a:rPr lang="en-US" altLang="zh-TW" dirty="0" smtClean="0"/>
              <a:t>.</a:t>
            </a:r>
            <a:endParaRPr lang="zh-TW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6</a:t>
            </a:fld>
            <a:endParaRPr lang="zh-TW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3175" y="321699"/>
            <a:ext cx="2180700" cy="649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/>
              <a:t>My family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4294967295"/>
          </p:nvPr>
        </p:nvSpPr>
        <p:spPr>
          <a:xfrm>
            <a:off x="359100" y="1475275"/>
            <a:ext cx="8425800" cy="344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 Maggie. There are five people and two pets in my family. </a:t>
            </a:r>
            <a:r>
              <a:rPr lang="zh-TW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mother</a:t>
            </a: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loves helping people</a:t>
            </a: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r>
              <a:rPr lang="zh-TW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mother</a:t>
            </a: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a nurse. </a:t>
            </a:r>
            <a:r>
              <a:rPr lang="zh-TW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father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saves people’s lives. 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father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a doctor.</a:t>
            </a:r>
            <a:r>
              <a:rPr lang="zh-TW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548235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mother and father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love all of us. </a:t>
            </a:r>
            <a:r>
              <a:rPr lang="zh-TW">
                <a:solidFill>
                  <a:srgbClr val="548235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mother and father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take care of us.</a:t>
            </a: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>
                <a:solidFill>
                  <a:srgbClr val="843C0C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family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has two pets. </a:t>
            </a:r>
            <a:r>
              <a:rPr lang="zh-TW">
                <a:solidFill>
                  <a:srgbClr val="843C0C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family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always play with them. </a:t>
            </a:r>
            <a:r>
              <a:rPr lang="zh-TW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Lucky</a:t>
            </a:r>
            <a:r>
              <a:rPr lang="zh-TW">
                <a:solidFill>
                  <a:srgbClr val="E91D6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a dog. </a:t>
            </a:r>
            <a:r>
              <a:rPr lang="zh-TW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Lucky</a:t>
            </a:r>
            <a:r>
              <a:rPr lang="zh-TW">
                <a:solidFill>
                  <a:srgbClr val="E91D6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loves bones best. </a:t>
            </a:r>
            <a:r>
              <a:rPr lang="zh-TW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Mary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a cat. </a:t>
            </a:r>
            <a:r>
              <a:rPr lang="zh-TW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Mary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likes fish best.  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Now, it’s time for </a:t>
            </a:r>
            <a:r>
              <a:rPr lang="zh-TW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class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share!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2875" y="2264287"/>
            <a:ext cx="1893124" cy="104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7225" y="47374"/>
            <a:ext cx="1013361" cy="128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/>
          <p:nvPr/>
        </p:nvSpPr>
        <p:spPr>
          <a:xfrm>
            <a:off x="2661325" y="1891075"/>
            <a:ext cx="1212900" cy="314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3" name="Shape 113"/>
          <p:cNvSpPr/>
          <p:nvPr/>
        </p:nvSpPr>
        <p:spPr>
          <a:xfrm>
            <a:off x="418550" y="2414400"/>
            <a:ext cx="1212900" cy="314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4" name="Shape 114"/>
          <p:cNvSpPr/>
          <p:nvPr/>
        </p:nvSpPr>
        <p:spPr>
          <a:xfrm>
            <a:off x="4370975" y="3270650"/>
            <a:ext cx="2405100" cy="314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5" name="Shape 115"/>
          <p:cNvSpPr/>
          <p:nvPr/>
        </p:nvSpPr>
        <p:spPr>
          <a:xfrm>
            <a:off x="3026400" y="3585350"/>
            <a:ext cx="1085700" cy="314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6" name="Shape 116"/>
          <p:cNvSpPr/>
          <p:nvPr/>
        </p:nvSpPr>
        <p:spPr>
          <a:xfrm>
            <a:off x="418550" y="3900050"/>
            <a:ext cx="692100" cy="314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7" name="Shape 117"/>
          <p:cNvSpPr/>
          <p:nvPr/>
        </p:nvSpPr>
        <p:spPr>
          <a:xfrm>
            <a:off x="4493850" y="3900050"/>
            <a:ext cx="639300" cy="314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8" name="Shape 118"/>
          <p:cNvSpPr/>
          <p:nvPr/>
        </p:nvSpPr>
        <p:spPr>
          <a:xfrm>
            <a:off x="2400625" y="4435775"/>
            <a:ext cx="1013400" cy="314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7</a:t>
            </a:fld>
            <a:endParaRPr lang="zh-TW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ubTitle" idx="4294967295"/>
          </p:nvPr>
        </p:nvSpPr>
        <p:spPr>
          <a:xfrm>
            <a:off x="348275" y="1498300"/>
            <a:ext cx="8311200" cy="34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b="1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 Maggie. There are five people and two pets in my family. </a:t>
            </a:r>
            <a:r>
              <a:rPr lang="zh-TW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mother</a:t>
            </a: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loves helping people</a:t>
            </a: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r>
              <a:rPr lang="zh-TW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mother</a:t>
            </a: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a nurse. </a:t>
            </a:r>
            <a:r>
              <a:rPr lang="zh-TW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father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saves people’s lives. 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father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a doctor.</a:t>
            </a:r>
            <a:r>
              <a:rPr lang="zh-TW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548235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mother and father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love all of us. </a:t>
            </a:r>
            <a:r>
              <a:rPr lang="zh-TW">
                <a:solidFill>
                  <a:srgbClr val="548235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mother and father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take care of us.</a:t>
            </a: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>
                <a:solidFill>
                  <a:srgbClr val="843C0C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family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has two pets. </a:t>
            </a:r>
            <a:r>
              <a:rPr lang="zh-TW">
                <a:solidFill>
                  <a:srgbClr val="843C0C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family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always play with them. </a:t>
            </a:r>
            <a:r>
              <a:rPr lang="zh-TW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Lucky</a:t>
            </a:r>
            <a:r>
              <a:rPr lang="zh-TW">
                <a:solidFill>
                  <a:srgbClr val="E91D6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a dog. </a:t>
            </a:r>
            <a:r>
              <a:rPr lang="zh-TW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Lucky</a:t>
            </a:r>
            <a:r>
              <a:rPr lang="zh-TW">
                <a:solidFill>
                  <a:srgbClr val="E91D6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loves bones best. </a:t>
            </a:r>
            <a:r>
              <a:rPr lang="zh-TW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Mary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a cat. </a:t>
            </a:r>
            <a:r>
              <a:rPr lang="zh-TW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Mary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likes fish best.  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Now, it’s time for </a:t>
            </a:r>
            <a:r>
              <a:rPr lang="zh-TW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class </a:t>
            </a:r>
            <a:r>
              <a:rPr lang="zh-TW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share!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2875" y="2264287"/>
            <a:ext cx="1893124" cy="104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7225" y="47374"/>
            <a:ext cx="1013361" cy="128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2661325" y="1891075"/>
            <a:ext cx="1212900" cy="314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b="1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She</a:t>
            </a:r>
          </a:p>
        </p:txBody>
      </p:sp>
      <p:sp>
        <p:nvSpPr>
          <p:cNvPr id="127" name="Shape 127"/>
          <p:cNvSpPr/>
          <p:nvPr/>
        </p:nvSpPr>
        <p:spPr>
          <a:xfrm>
            <a:off x="418550" y="2414400"/>
            <a:ext cx="1212900" cy="314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He</a:t>
            </a:r>
          </a:p>
        </p:txBody>
      </p:sp>
      <p:sp>
        <p:nvSpPr>
          <p:cNvPr id="128" name="Shape 128"/>
          <p:cNvSpPr/>
          <p:nvPr/>
        </p:nvSpPr>
        <p:spPr>
          <a:xfrm>
            <a:off x="4370975" y="3270650"/>
            <a:ext cx="2405100" cy="314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</a:t>
            </a:r>
          </a:p>
        </p:txBody>
      </p:sp>
      <p:sp>
        <p:nvSpPr>
          <p:cNvPr id="129" name="Shape 129"/>
          <p:cNvSpPr/>
          <p:nvPr/>
        </p:nvSpPr>
        <p:spPr>
          <a:xfrm>
            <a:off x="3026400" y="3585350"/>
            <a:ext cx="1085700" cy="314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b="1" dirty="0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We</a:t>
            </a:r>
          </a:p>
        </p:txBody>
      </p:sp>
      <p:sp>
        <p:nvSpPr>
          <p:cNvPr id="130" name="Shape 130"/>
          <p:cNvSpPr/>
          <p:nvPr/>
        </p:nvSpPr>
        <p:spPr>
          <a:xfrm>
            <a:off x="418550" y="3900050"/>
            <a:ext cx="692100" cy="314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b="1">
                <a:solidFill>
                  <a:srgbClr val="3D85C6"/>
                </a:solidFill>
                <a:latin typeface="Comic Sans MS"/>
                <a:ea typeface="Comic Sans MS"/>
                <a:cs typeface="Comic Sans MS"/>
                <a:sym typeface="Comic Sans MS"/>
              </a:rPr>
              <a:t>It</a:t>
            </a:r>
          </a:p>
        </p:txBody>
      </p:sp>
      <p:sp>
        <p:nvSpPr>
          <p:cNvPr id="131" name="Shape 131"/>
          <p:cNvSpPr/>
          <p:nvPr/>
        </p:nvSpPr>
        <p:spPr>
          <a:xfrm>
            <a:off x="4493850" y="3900050"/>
            <a:ext cx="639300" cy="314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b="1">
                <a:solidFill>
                  <a:srgbClr val="3D85C6"/>
                </a:solidFill>
                <a:latin typeface="Comic Sans MS"/>
                <a:ea typeface="Comic Sans MS"/>
                <a:cs typeface="Comic Sans MS"/>
                <a:sym typeface="Comic Sans MS"/>
              </a:rPr>
              <a:t>It</a:t>
            </a:r>
          </a:p>
        </p:txBody>
      </p:sp>
      <p:sp>
        <p:nvSpPr>
          <p:cNvPr id="132" name="Shape 132"/>
          <p:cNvSpPr/>
          <p:nvPr/>
        </p:nvSpPr>
        <p:spPr>
          <a:xfrm>
            <a:off x="2400625" y="4435775"/>
            <a:ext cx="1013400" cy="314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3175" y="321699"/>
            <a:ext cx="2180700" cy="649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/>
              <a:t>My family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8</a:t>
            </a:fld>
            <a:endParaRPr lang="zh-TW"/>
          </a:p>
        </p:txBody>
      </p:sp>
      <p:sp>
        <p:nvSpPr>
          <p:cNvPr id="3" name="Rectangle 2"/>
          <p:cNvSpPr/>
          <p:nvPr/>
        </p:nvSpPr>
        <p:spPr>
          <a:xfrm>
            <a:off x="4436269" y="664369"/>
            <a:ext cx="3043237" cy="585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Subject Pronouns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Let’s read another version of the story!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9</a:t>
            </a:fld>
            <a:endParaRPr lang="zh-TW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767</Words>
  <Application>Microsoft Office PowerPoint</Application>
  <PresentationFormat>On-screen Show (16:9)</PresentationFormat>
  <Paragraphs>120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Roboto Slab</vt:lpstr>
      <vt:lpstr>新細明體</vt:lpstr>
      <vt:lpstr>Trebuchet MS</vt:lpstr>
      <vt:lpstr>Roboto</vt:lpstr>
      <vt:lpstr>Times New Roman</vt:lpstr>
      <vt:lpstr>Arial</vt:lpstr>
      <vt:lpstr>Comic Sans MS</vt:lpstr>
      <vt:lpstr>marina</vt:lpstr>
      <vt:lpstr>Possessive Pronouns (Possessive Adjectives)</vt:lpstr>
      <vt:lpstr>PowerPoint Presentation</vt:lpstr>
      <vt:lpstr>The Simpson  Family</vt:lpstr>
      <vt:lpstr>Let’s read a story about  the Simpson family!</vt:lpstr>
      <vt:lpstr>My family</vt:lpstr>
      <vt:lpstr>Replace the repeated nouns with pronouns.</vt:lpstr>
      <vt:lpstr>My family</vt:lpstr>
      <vt:lpstr>My family</vt:lpstr>
      <vt:lpstr>Let’s read another version of the story!</vt:lpstr>
      <vt:lpstr>My family</vt:lpstr>
      <vt:lpstr>Pay attention to the coloured words.  What are they?</vt:lpstr>
      <vt:lpstr>My family</vt:lpstr>
      <vt:lpstr>Do you know these words in Chinese?</vt:lpstr>
      <vt:lpstr>My family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Possessive pronouns (Possessive adjectives)</dc:title>
  <cp:lastModifiedBy>LEE, Fung King Jackie</cp:lastModifiedBy>
  <cp:revision>7</cp:revision>
  <dcterms:modified xsi:type="dcterms:W3CDTF">2016-07-02T09:18:34Z</dcterms:modified>
</cp:coreProperties>
</file>