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96" r:id="rId6"/>
    <p:sldId id="265" r:id="rId7"/>
    <p:sldId id="260" r:id="rId8"/>
    <p:sldId id="297" r:id="rId9"/>
    <p:sldId id="266" r:id="rId10"/>
    <p:sldId id="261" r:id="rId11"/>
    <p:sldId id="298" r:id="rId12"/>
    <p:sldId id="267" r:id="rId13"/>
    <p:sldId id="262" r:id="rId14"/>
    <p:sldId id="299" r:id="rId15"/>
    <p:sldId id="268" r:id="rId16"/>
    <p:sldId id="263" r:id="rId17"/>
    <p:sldId id="300" r:id="rId18"/>
    <p:sldId id="269" r:id="rId19"/>
    <p:sldId id="264" r:id="rId20"/>
    <p:sldId id="301" r:id="rId21"/>
    <p:sldId id="270" r:id="rId22"/>
    <p:sldId id="271" r:id="rId23"/>
    <p:sldId id="272" r:id="rId24"/>
    <p:sldId id="274" r:id="rId25"/>
    <p:sldId id="273" r:id="rId26"/>
    <p:sldId id="278" r:id="rId27"/>
    <p:sldId id="275" r:id="rId28"/>
    <p:sldId id="279" r:id="rId29"/>
    <p:sldId id="276" r:id="rId30"/>
    <p:sldId id="280" r:id="rId31"/>
    <p:sldId id="277" r:id="rId32"/>
    <p:sldId id="281" r:id="rId33"/>
    <p:sldId id="290" r:id="rId34"/>
    <p:sldId id="293" r:id="rId35"/>
    <p:sldId id="294" r:id="rId36"/>
    <p:sldId id="295" r:id="rId37"/>
    <p:sldId id="282" r:id="rId38"/>
    <p:sldId id="283" r:id="rId39"/>
    <p:sldId id="289" r:id="rId40"/>
    <p:sldId id="287" r:id="rId41"/>
    <p:sldId id="288" r:id="rId42"/>
    <p:sldId id="284" r:id="rId43"/>
    <p:sldId id="285" r:id="rId44"/>
    <p:sldId id="286" r:id="rId45"/>
    <p:sldId id="291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KIEd" initials="HKIEd" lastIdx="3" clrIdx="0"/>
  <p:cmAuthor id="1" name="Jason Poon" initials="J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FFF"/>
    <a:srgbClr val="FFFFB4"/>
    <a:srgbClr val="FFF3E7"/>
    <a:srgbClr val="FF4040"/>
    <a:srgbClr val="FF8080"/>
    <a:srgbClr val="FFEAD5"/>
    <a:srgbClr val="006400"/>
    <a:srgbClr val="FEF6F0"/>
    <a:srgbClr val="F5F3F7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0E74D-DDA7-4EE8-B184-519C17D6AE73}" type="datetimeFigureOut">
              <a:rPr lang="zh-HK" altLang="en-US" smtClean="0"/>
              <a:t>5/7/2016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199E-7C27-48C7-A112-0E7347B6A0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089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199E-7C27-48C7-A112-0E7347B6A0B8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939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5638-B4A4-46C3-9383-E786950326DB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5356-B6EE-4D64-A74F-961C0588913F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A035-DDA6-4580-9583-0E8119F3143B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CDC1-579B-44CD-80D2-96587E96925B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1DE7-80F6-45B3-A0B3-2F76B370375C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3EE51-F014-46B5-AF93-BDEE57DBB3F0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6876-CCD2-4715-A215-FE3019F64CF4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F067-89B3-49F0-B671-A90187D73EB5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90E00-E2B9-4DB6-820E-DE0A5BD996A2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4D481-C0BF-40F5-B1FF-FAC99B890DE8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2B9-9559-4DA7-8DF8-DD882BC1BBFC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B4"/>
            </a:gs>
            <a:gs pos="50000">
              <a:srgbClr val="FFFFDA"/>
            </a:gs>
            <a:gs pos="100000">
              <a:srgbClr val="FFFF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EC97-5857-4ADC-B79D-9D8AC283C74E}" type="datetime1">
              <a:rPr lang="zh-TW" altLang="en-US" smtClean="0"/>
              <a:t>2016/7/5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0070C0"/>
                </a:solidFill>
                <a:latin typeface="Tw Cen MT" panose="020B0602020104020603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hk/url?url=http://www.dreamstime.com/royalty-free-stock-images-cartoon-man-suit-image22793539&amp;rct=j&amp;frm=1&amp;q=&amp;esrc=s&amp;sa=U&amp;ved=0ahUKEwje9fiPmLnNAhVKfVIKHadzCpEQwW4IIzAH&amp;sig2=C-M7zSGna4agSVvYoCat0Q&amp;usg=AFQjCNEWaQt03SvZTqrlwXQ1grRXvVB_J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en-US" altLang="zh-HK" sz="5000" b="1" dirty="0" smtClean="0">
                <a:latin typeface="Tw Cen MT" panose="020B0602020104020603" pitchFamily="34" charset="0"/>
              </a:rPr>
              <a:t>Be a helpful person!</a:t>
            </a:r>
            <a:r>
              <a:rPr lang="en-US" altLang="zh-HK" b="1" dirty="0" smtClean="0">
                <a:latin typeface="Tw Cen MT" panose="020B0602020104020603" pitchFamily="34" charset="0"/>
              </a:rPr>
              <a:t/>
            </a:r>
            <a:br>
              <a:rPr lang="en-US" altLang="zh-HK" b="1" dirty="0" smtClean="0">
                <a:latin typeface="Tw Cen MT" panose="020B0602020104020603" pitchFamily="34" charset="0"/>
              </a:rPr>
            </a:br>
            <a:r>
              <a:rPr lang="en-US" altLang="zh-HK" sz="4000" dirty="0" smtClean="0">
                <a:latin typeface="Tw Cen MT" panose="020B0602020104020603" pitchFamily="34" charset="0"/>
              </a:rPr>
              <a:t>Reported Speech </a:t>
            </a:r>
            <a:br>
              <a:rPr lang="en-US" altLang="zh-HK" sz="4000" dirty="0" smtClean="0">
                <a:latin typeface="Tw Cen MT" panose="020B0602020104020603" pitchFamily="34" charset="0"/>
              </a:rPr>
            </a:br>
            <a:r>
              <a:rPr lang="en-US" altLang="zh-HK" sz="4000" dirty="0" smtClean="0">
                <a:latin typeface="Tw Cen MT" panose="020B0602020104020603" pitchFamily="34" charset="0"/>
              </a:rPr>
              <a:t>(Senior Primary)</a:t>
            </a:r>
            <a:endParaRPr lang="zh-HK" altLang="en-US" sz="4000" b="1" dirty="0">
              <a:latin typeface="Tw Cen MT" panose="020B0602020104020603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55576" y="4005064"/>
            <a:ext cx="7232848" cy="2160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altLang="zh-HK" sz="3000" dirty="0" smtClean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Poon, </a:t>
            </a:r>
            <a:r>
              <a:rPr lang="en-GB" altLang="zh-HK" sz="3000" dirty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Ka Chun </a:t>
            </a:r>
            <a:r>
              <a:rPr lang="en-GB" altLang="zh-HK" sz="3000" dirty="0" smtClean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Jason</a:t>
            </a:r>
            <a:endParaRPr lang="en-GB" altLang="zh-HK" sz="3000" dirty="0">
              <a:solidFill>
                <a:srgbClr val="002060"/>
              </a:solidFill>
              <a:latin typeface="Tw Cen MT" panose="020B0602020104020603" pitchFamily="34" charset="0"/>
              <a:cs typeface="Microsoft New Tai Lue" panose="020B0502040204020203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zh-HK" sz="3000" dirty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Lee, Fung King </a:t>
            </a:r>
            <a:r>
              <a:rPr lang="en-GB" altLang="zh-HK" sz="3000" dirty="0" smtClean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Jackie</a:t>
            </a:r>
          </a:p>
          <a:p>
            <a:pPr>
              <a:lnSpc>
                <a:spcPct val="80000"/>
              </a:lnSpc>
            </a:pPr>
            <a:endParaRPr lang="en-GB" altLang="zh-HK" sz="3000" dirty="0">
              <a:solidFill>
                <a:srgbClr val="002060"/>
              </a:solidFill>
              <a:latin typeface="Tw Cen MT" panose="020B0602020104020603" pitchFamily="34" charset="0"/>
              <a:cs typeface="Microsoft New Tai Lue" panose="020B0502040204020203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zh-HK" sz="3000" dirty="0" smtClean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The </a:t>
            </a:r>
            <a:r>
              <a:rPr lang="en-GB" altLang="zh-HK" sz="3000" dirty="0">
                <a:solidFill>
                  <a:srgbClr val="002060"/>
                </a:solidFill>
                <a:latin typeface="Tw Cen MT" panose="020B0602020104020603" pitchFamily="34" charset="0"/>
                <a:cs typeface="Microsoft New Tai Lue" panose="020B0502040204020203" pitchFamily="34" charset="0"/>
              </a:rPr>
              <a:t>Education University of Hong Kong</a:t>
            </a:r>
          </a:p>
          <a:p>
            <a:pPr>
              <a:lnSpc>
                <a:spcPct val="80000"/>
              </a:lnSpc>
            </a:pPr>
            <a:endParaRPr lang="zh-HK" altLang="en-US" sz="3000" dirty="0">
              <a:solidFill>
                <a:srgbClr val="002060"/>
              </a:solidFill>
              <a:latin typeface="Tw Cen MT" panose="020B06020201040206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0" y="3290385"/>
            <a:ext cx="2897654" cy="289765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3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1600" y="1484784"/>
            <a:ext cx="5616624" cy="1008112"/>
          </a:xfrm>
          <a:prstGeom prst="wedgeRoundRectCallout">
            <a:avLst>
              <a:gd name="adj1" fmla="val 64096"/>
              <a:gd name="adj2" fmla="val -41642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3419872" y="3933056"/>
            <a:ext cx="5360630" cy="1008112"/>
          </a:xfrm>
          <a:prstGeom prst="wedgeRoundRectCallout">
            <a:avLst>
              <a:gd name="adj1" fmla="val -57650"/>
              <a:gd name="adj2" fmla="val -11052"/>
              <a:gd name="adj3" fmla="val 16667"/>
            </a:avLst>
          </a:prstGeom>
          <a:solidFill>
            <a:srgbClr val="FEF6F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072" y="4077072"/>
            <a:ext cx="280831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running nose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399900" y="3789040"/>
            <a:ext cx="5328592" cy="1944216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_____________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your </a:t>
            </a:r>
            <a:r>
              <a:rPr lang="en-GB" altLang="zh-HK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nose, between 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your </a:t>
            </a:r>
            <a:r>
              <a:rPr lang="en-GB" altLang="zh-HK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eyes and 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earlobes.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3681519" y="1982839"/>
            <a:ext cx="1800200" cy="13081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779912" y="3861048"/>
            <a:ext cx="2304256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Massage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895851" cy="28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2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3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" name="內容版面配置區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84129"/>
            <a:ext cx="2897654" cy="289765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2"/>
          <a:stretch/>
        </p:blipFill>
        <p:spPr>
          <a:xfrm>
            <a:off x="2987825" y="4869160"/>
            <a:ext cx="2118584" cy="1539505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275856" y="1916832"/>
            <a:ext cx="5760640" cy="2232248"/>
          </a:xfrm>
          <a:prstGeom prst="wedgeRoundRectCallout">
            <a:avLst>
              <a:gd name="adj1" fmla="val -58772"/>
              <a:gd name="adj2" fmla="val 1567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_______ me ________________ my nose, between my eyes and earlobes.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2708920"/>
            <a:ext cx="2664296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to</a:t>
            </a:r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massage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4328" y="2132856"/>
            <a:ext cx="1080000" cy="468000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told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68948"/>
            <a:ext cx="1487948" cy="268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內容版面配置區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4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1700808"/>
            <a:ext cx="5616624" cy="1008112"/>
          </a:xfrm>
          <a:prstGeom prst="wedgeRoundRectCallout">
            <a:avLst>
              <a:gd name="adj1" fmla="val 59212"/>
              <a:gd name="adj2" fmla="val -49201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6" name="內容版面配置區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8" y="3501008"/>
            <a:ext cx="2787897" cy="2088232"/>
          </a:xfrm>
          <a:prstGeom prst="rect">
            <a:avLst/>
          </a:prstGeom>
        </p:spPr>
      </p:pic>
      <p:sp>
        <p:nvSpPr>
          <p:cNvPr id="13" name="圓角矩形圖說文字 12"/>
          <p:cNvSpPr/>
          <p:nvPr/>
        </p:nvSpPr>
        <p:spPr>
          <a:xfrm>
            <a:off x="3603858" y="3861048"/>
            <a:ext cx="5360630" cy="1008112"/>
          </a:xfrm>
          <a:prstGeom prst="wedgeRoundRectCallout">
            <a:avLst>
              <a:gd name="adj1" fmla="val -58954"/>
              <a:gd name="adj2" fmla="val -111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436096" y="4005064"/>
            <a:ext cx="2736000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sore throat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4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399900" y="3789040"/>
            <a:ext cx="5328592" cy="1944216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Don’t ________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any </a:t>
            </a:r>
            <a:b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</a:b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______________.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93" y="2062620"/>
            <a:ext cx="834388" cy="110396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42" y="2046244"/>
            <a:ext cx="1173287" cy="992332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3275856" y="1368152"/>
            <a:ext cx="2492896" cy="2492896"/>
            <a:chOff x="4097558" y="-362763"/>
            <a:chExt cx="2492896" cy="2492896"/>
          </a:xfrm>
        </p:grpSpPr>
        <p:cxnSp>
          <p:nvCxnSpPr>
            <p:cNvPr id="18" name="直線接點 17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4665167" y="4149080"/>
            <a:ext cx="1419001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eat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23928" y="4725144"/>
            <a:ext cx="2207216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fried food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2" name="內容版面配置區 9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3825"/>
            <a:ext cx="2894605" cy="21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4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55" y="4772079"/>
            <a:ext cx="834388" cy="11039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18" y="4827893"/>
            <a:ext cx="1173287" cy="992332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094060" y="4293096"/>
            <a:ext cx="1719116" cy="1928897"/>
            <a:chOff x="4097558" y="-362763"/>
            <a:chExt cx="2492896" cy="2492896"/>
          </a:xfrm>
        </p:grpSpPr>
        <p:cxnSp>
          <p:nvCxnSpPr>
            <p:cNvPr id="14" name="直線接點 13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內容版面配置區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787897" cy="2088232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563888" y="1916832"/>
            <a:ext cx="5328592" cy="2232248"/>
          </a:xfrm>
          <a:prstGeom prst="wedgeRoundRectCallout">
            <a:avLst>
              <a:gd name="adj1" fmla="val -65450"/>
              <a:gd name="adj2" fmla="val 4980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1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_______ me </a:t>
            </a:r>
            <a:r>
              <a:rPr lang="en-US" altLang="zh-HK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not</a:t>
            </a:r>
            <a:r>
              <a:rPr lang="en-US" altLang="zh-HK" sz="31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_______ any fried food.</a:t>
            </a:r>
            <a:endParaRPr lang="zh-HK" altLang="en-US" sz="31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984" y="2996952"/>
            <a:ext cx="1332000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to</a:t>
            </a:r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eat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6216" y="2420888"/>
            <a:ext cx="1080000" cy="468000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told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77" y="4173151"/>
            <a:ext cx="1780085" cy="25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23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5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1700808"/>
            <a:ext cx="5616624" cy="1008112"/>
          </a:xfrm>
          <a:prstGeom prst="wedgeRoundRectCallout">
            <a:avLst>
              <a:gd name="adj1" fmla="val 59212"/>
              <a:gd name="adj2" fmla="val -49201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內容版面配置區 2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8432"/>
          <a:stretch/>
        </p:blipFill>
        <p:spPr>
          <a:xfrm>
            <a:off x="899593" y="3061712"/>
            <a:ext cx="2477674" cy="2455520"/>
          </a:xfrm>
        </p:spPr>
      </p:pic>
      <p:sp>
        <p:nvSpPr>
          <p:cNvPr id="13" name="圓角矩形圖說文字 12"/>
          <p:cNvSpPr/>
          <p:nvPr/>
        </p:nvSpPr>
        <p:spPr>
          <a:xfrm>
            <a:off x="3563888" y="3861048"/>
            <a:ext cx="5360630" cy="1008112"/>
          </a:xfrm>
          <a:prstGeom prst="wedgeRoundRectCallout">
            <a:avLst>
              <a:gd name="adj1" fmla="val -57633"/>
              <a:gd name="adj2" fmla="val -3671"/>
              <a:gd name="adj3" fmla="val 16667"/>
            </a:avLst>
          </a:prstGeom>
          <a:solidFill>
            <a:srgbClr val="FEF6F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64088" y="4005064"/>
            <a:ext cx="280831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fever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</a:t>
            </a:r>
            <a:r>
              <a:rPr lang="en-US" altLang="zh-HK" b="1" dirty="0">
                <a:latin typeface="Tw Cen MT" panose="020B0602020104020603" pitchFamily="34" charset="0"/>
              </a:rPr>
              <a:t>5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399900" y="3789040"/>
            <a:ext cx="5328592" cy="1944216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 ______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a cold </a:t>
            </a: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___________.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74" y="2015031"/>
            <a:ext cx="1794495" cy="1220257"/>
          </a:xfrm>
          <a:prstGeom prst="rect">
            <a:avLst/>
          </a:prstGeom>
        </p:spPr>
      </p:pic>
      <p:sp>
        <p:nvSpPr>
          <p:cNvPr id="23" name="橢圓形圖說文字 22"/>
          <p:cNvSpPr/>
          <p:nvPr/>
        </p:nvSpPr>
        <p:spPr>
          <a:xfrm>
            <a:off x="6124138" y="2299184"/>
            <a:ext cx="1544206" cy="1152128"/>
          </a:xfrm>
          <a:prstGeom prst="wedgeEllipseCallout">
            <a:avLst>
              <a:gd name="adj1" fmla="val -100787"/>
              <a:gd name="adj2" fmla="val 3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COLD</a:t>
            </a:r>
            <a:endParaRPr lang="zh-HK" altLang="en-US" sz="2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3387834" y="1412776"/>
            <a:ext cx="2492896" cy="2492896"/>
            <a:chOff x="4097558" y="-362763"/>
            <a:chExt cx="2492896" cy="2492896"/>
          </a:xfrm>
        </p:grpSpPr>
        <p:cxnSp>
          <p:nvCxnSpPr>
            <p:cNvPr id="25" name="直線接點 24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610676" y="4149080"/>
            <a:ext cx="1080000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have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88104" y="4725144"/>
            <a:ext cx="1620000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shower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996056" y="4152704"/>
            <a:ext cx="1080000" cy="468000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Don’t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6" y="3429302"/>
            <a:ext cx="2475191" cy="24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3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5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7" name="內容版面配置區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" b="8432"/>
          <a:stretch/>
        </p:blipFill>
        <p:spPr>
          <a:xfrm>
            <a:off x="611560" y="1484784"/>
            <a:ext cx="2477674" cy="2455520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563888" y="1916832"/>
            <a:ext cx="5328592" cy="2232248"/>
          </a:xfrm>
          <a:prstGeom prst="wedgeRoundRectCallout">
            <a:avLst>
              <a:gd name="adj1" fmla="val -65450"/>
              <a:gd name="adj2" fmla="val 4980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1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________ me _______ ________ a cold shower.</a:t>
            </a:r>
            <a:endParaRPr lang="zh-HK" altLang="en-US" sz="31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39" y="4607317"/>
            <a:ext cx="1794495" cy="1220257"/>
          </a:xfrm>
          <a:prstGeom prst="rect">
            <a:avLst/>
          </a:prstGeom>
        </p:spPr>
      </p:pic>
      <p:sp>
        <p:nvSpPr>
          <p:cNvPr id="19" name="橢圓形圖說文字 18"/>
          <p:cNvSpPr/>
          <p:nvPr/>
        </p:nvSpPr>
        <p:spPr>
          <a:xfrm>
            <a:off x="4886384" y="4705456"/>
            <a:ext cx="1544206" cy="1152128"/>
          </a:xfrm>
          <a:prstGeom prst="wedgeEllipseCallout">
            <a:avLst>
              <a:gd name="adj1" fmla="val -100787"/>
              <a:gd name="adj2" fmla="val 3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1">
                    <a:lumMod val="75000"/>
                  </a:schemeClr>
                </a:solidFill>
                <a:latin typeface="Tw Cen MT" panose="020B0602020104020603" pitchFamily="34" charset="0"/>
              </a:rPr>
              <a:t>COLD</a:t>
            </a:r>
            <a:endParaRPr lang="zh-HK" altLang="en-US" sz="2800" b="1" dirty="0">
              <a:solidFill>
                <a:schemeClr val="accent1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1850397" y="4020068"/>
            <a:ext cx="2492896" cy="2492896"/>
            <a:chOff x="4097558" y="-362763"/>
            <a:chExt cx="2492896" cy="2492896"/>
          </a:xfrm>
        </p:grpSpPr>
        <p:cxnSp>
          <p:nvCxnSpPr>
            <p:cNvPr id="21" name="直線接點 20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/>
        </p:nvSpPr>
        <p:spPr>
          <a:xfrm>
            <a:off x="5292080" y="2744976"/>
            <a:ext cx="1563017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to</a:t>
            </a:r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have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0352" y="2169376"/>
            <a:ext cx="1080000" cy="468000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told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24048" y="2712544"/>
            <a:ext cx="1080000" cy="468000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not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52" y="4152268"/>
            <a:ext cx="1296144" cy="246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62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6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1700808"/>
            <a:ext cx="5616624" cy="1008112"/>
          </a:xfrm>
          <a:prstGeom prst="wedgeRoundRectCallout">
            <a:avLst>
              <a:gd name="adj1" fmla="val 59212"/>
              <a:gd name="adj2" fmla="val -49201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" b="8596"/>
          <a:stretch/>
        </p:blipFill>
        <p:spPr>
          <a:xfrm>
            <a:off x="899592" y="3085688"/>
            <a:ext cx="2331288" cy="3007608"/>
          </a:xfrm>
        </p:spPr>
      </p:pic>
      <p:sp>
        <p:nvSpPr>
          <p:cNvPr id="13" name="圓角矩形圖說文字 12"/>
          <p:cNvSpPr/>
          <p:nvPr/>
        </p:nvSpPr>
        <p:spPr>
          <a:xfrm>
            <a:off x="3563888" y="3933056"/>
            <a:ext cx="5360630" cy="1008112"/>
          </a:xfrm>
          <a:prstGeom prst="wedgeRoundRectCallout">
            <a:avLst>
              <a:gd name="adj1" fmla="val -60108"/>
              <a:gd name="adj2" fmla="val -365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64088" y="4077072"/>
            <a:ext cx="280831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stomachache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1: See the doctor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Who is he?</a:t>
            </a:r>
          </a:p>
          <a:p>
            <a:r>
              <a:rPr lang="en-US" altLang="zh-HK" dirty="0" smtClean="0">
                <a:latin typeface="Tw Cen MT" panose="020B0602020104020603" pitchFamily="34" charset="0"/>
              </a:rPr>
              <a:t>What does he do?</a:t>
            </a:r>
            <a:endParaRPr lang="zh-HK" altLang="en-US" dirty="0">
              <a:latin typeface="Tw Cen MT" panose="020B0602020104020603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80" y="3717032"/>
            <a:ext cx="4571999" cy="257175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6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419872" y="3789040"/>
            <a:ext cx="5328592" cy="1944216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 _____</a:t>
            </a:r>
            <a:r>
              <a:rPr lang="en-GB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too </a:t>
            </a: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 at a time.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68036" y="4149080"/>
            <a:ext cx="988140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eat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48264" y="4149080"/>
            <a:ext cx="1296000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much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779912" y="4152704"/>
            <a:ext cx="1080000" cy="468000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Don’t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2334"/>
            <a:ext cx="2664296" cy="11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群組 16"/>
          <p:cNvGrpSpPr/>
          <p:nvPr/>
        </p:nvGrpSpPr>
        <p:grpSpPr>
          <a:xfrm>
            <a:off x="3447256" y="1368152"/>
            <a:ext cx="2492896" cy="2492896"/>
            <a:chOff x="4097558" y="-362763"/>
            <a:chExt cx="2492896" cy="2492896"/>
          </a:xfrm>
        </p:grpSpPr>
        <p:cxnSp>
          <p:nvCxnSpPr>
            <p:cNvPr id="18" name="直線接點 17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12022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9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6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2" name="內容版面配置區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" b="8596"/>
          <a:stretch/>
        </p:blipFill>
        <p:spPr>
          <a:xfrm>
            <a:off x="1158104" y="1686313"/>
            <a:ext cx="1685703" cy="217473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46630"/>
            <a:ext cx="2880320" cy="12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2822037" y="4218108"/>
            <a:ext cx="2254019" cy="2322239"/>
            <a:chOff x="4097558" y="-362763"/>
            <a:chExt cx="2492896" cy="2492896"/>
          </a:xfrm>
        </p:grpSpPr>
        <p:cxnSp>
          <p:nvCxnSpPr>
            <p:cNvPr id="15" name="直線接點 14"/>
            <p:cNvCxnSpPr/>
            <p:nvPr/>
          </p:nvCxnSpPr>
          <p:spPr>
            <a:xfrm rot="8100000" flipV="1">
              <a:off x="5344006" y="-362763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2700000" flipV="1">
              <a:off x="5344006" y="-347759"/>
              <a:ext cx="0" cy="249289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圓角矩形圖說文字 5"/>
          <p:cNvSpPr/>
          <p:nvPr/>
        </p:nvSpPr>
        <p:spPr>
          <a:xfrm>
            <a:off x="3563888" y="1916832"/>
            <a:ext cx="5328592" cy="2232248"/>
          </a:xfrm>
          <a:prstGeom prst="wedgeRoundRectCallout">
            <a:avLst>
              <a:gd name="adj1" fmla="val -62304"/>
              <a:gd name="adj2" fmla="val -27108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1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________ me _____ ________ too much at a time.</a:t>
            </a:r>
            <a:endParaRPr lang="zh-HK" altLang="en-US" sz="31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96152" y="2708920"/>
            <a:ext cx="1511936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>
                <a:solidFill>
                  <a:srgbClr val="FF0000"/>
                </a:solidFill>
                <a:latin typeface="Tw Cen MT" panose="020B0602020104020603" pitchFamily="34" charset="0"/>
              </a:rPr>
              <a:t>t</a:t>
            </a:r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o</a:t>
            </a:r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eat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352" y="2168912"/>
            <a:ext cx="1080000" cy="468000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told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08024" y="2708920"/>
            <a:ext cx="1080000" cy="468000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not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88" y="4149080"/>
            <a:ext cx="1626266" cy="21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2:</a:t>
            </a:r>
            <a:br>
              <a:rPr lang="en-US" altLang="zh-HK" b="1" dirty="0" smtClean="0">
                <a:latin typeface="Tw Cen MT" panose="020B0602020104020603" pitchFamily="34" charset="0"/>
              </a:rPr>
            </a:br>
            <a:r>
              <a:rPr lang="en-US" altLang="zh-HK" b="1" dirty="0" smtClean="0">
                <a:latin typeface="Tw Cen MT" panose="020B0602020104020603" pitchFamily="34" charset="0"/>
              </a:rPr>
              <a:t>Be a helpful </a:t>
            </a:r>
            <a:r>
              <a:rPr lang="en-US" altLang="zh-HK" b="1" dirty="0" smtClean="0">
                <a:latin typeface="Tw Cen MT" panose="020B0602020104020603" pitchFamily="34" charset="0"/>
              </a:rPr>
              <a:t>monitor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Imagine you are the class </a:t>
            </a:r>
            <a:r>
              <a:rPr lang="en-US" altLang="zh-HK" dirty="0" smtClean="0">
                <a:latin typeface="Tw Cen MT" panose="020B0602020104020603" pitchFamily="34" charset="0"/>
              </a:rPr>
              <a:t>monitor</a:t>
            </a:r>
            <a:r>
              <a:rPr lang="en-US" altLang="zh-HK" dirty="0" smtClean="0">
                <a:latin typeface="Tw Cen MT" panose="020B0602020104020603" pitchFamily="34" charset="0"/>
              </a:rPr>
              <a:t>.</a:t>
            </a:r>
          </a:p>
          <a:p>
            <a:r>
              <a:rPr lang="en-US" altLang="zh-HK" dirty="0" smtClean="0">
                <a:latin typeface="Tw Cen MT" panose="020B0602020104020603" pitchFamily="34" charset="0"/>
              </a:rPr>
              <a:t>You help your class teacher and classmates.</a:t>
            </a:r>
            <a:endParaRPr lang="zh-HK" altLang="en-US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1" r="21985"/>
          <a:stretch/>
        </p:blipFill>
        <p:spPr>
          <a:xfrm>
            <a:off x="2164080" y="3429000"/>
            <a:ext cx="1630680" cy="2880320"/>
          </a:xfrm>
          <a:prstGeom prst="rect">
            <a:avLst/>
          </a:prstGeom>
        </p:spPr>
      </p:pic>
      <p:pic>
        <p:nvPicPr>
          <p:cNvPr id="8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39593"/>
            <a:ext cx="1152128" cy="285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9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2:</a:t>
            </a:r>
            <a:br>
              <a:rPr lang="en-US" altLang="zh-HK" b="1" dirty="0" smtClean="0">
                <a:latin typeface="Tw Cen MT" panose="020B0602020104020603" pitchFamily="34" charset="0"/>
              </a:rPr>
            </a:br>
            <a:r>
              <a:rPr lang="en-US" altLang="zh-HK" b="1" dirty="0" smtClean="0">
                <a:latin typeface="Tw Cen MT" panose="020B0602020104020603" pitchFamily="34" charset="0"/>
              </a:rPr>
              <a:t>Be a helpful </a:t>
            </a:r>
            <a:r>
              <a:rPr lang="en-US" altLang="zh-HK" b="1" dirty="0" smtClean="0">
                <a:latin typeface="Tw Cen MT" panose="020B0602020104020603" pitchFamily="34" charset="0"/>
              </a:rPr>
              <a:t>monitor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Your classmates have something</a:t>
            </a:r>
            <a:br>
              <a:rPr lang="en-US" altLang="zh-HK" dirty="0" smtClean="0">
                <a:latin typeface="Tw Cen MT" panose="020B0602020104020603" pitchFamily="34" charset="0"/>
              </a:rPr>
            </a:br>
            <a:r>
              <a:rPr lang="en-US" altLang="zh-HK" dirty="0" smtClean="0">
                <a:latin typeface="Tw Cen MT" panose="020B0602020104020603" pitchFamily="34" charset="0"/>
              </a:rPr>
              <a:t>to tell your class teacher, Mr. Poon. </a:t>
            </a:r>
            <a:br>
              <a:rPr lang="en-US" altLang="zh-HK" dirty="0" smtClean="0">
                <a:latin typeface="Tw Cen MT" panose="020B0602020104020603" pitchFamily="34" charset="0"/>
              </a:rPr>
            </a:br>
            <a:r>
              <a:rPr lang="en-US" altLang="zh-HK" dirty="0" smtClean="0">
                <a:latin typeface="Tw Cen MT" panose="020B0602020104020603" pitchFamily="34" charset="0"/>
              </a:rPr>
              <a:t>They have written memos.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  <a:p>
            <a:r>
              <a:rPr lang="en-US" altLang="zh-HK" dirty="0" smtClean="0">
                <a:latin typeface="Tw Cen MT" panose="020B0602020104020603" pitchFamily="34" charset="0"/>
              </a:rPr>
              <a:t>Mr. Poon has written the replies on </a:t>
            </a:r>
          </a:p>
          <a:p>
            <a:pPr marL="0" indent="0">
              <a:buNone/>
            </a:pPr>
            <a:r>
              <a:rPr lang="en-US" altLang="zh-HK" dirty="0" smtClean="0">
                <a:latin typeface="Tw Cen MT" panose="020B0602020104020603" pitchFamily="34" charset="0"/>
              </a:rPr>
              <a:t>   some strips of paper. But</a:t>
            </a:r>
            <a:r>
              <a:rPr lang="en-US" altLang="zh-HK" dirty="0"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they are </a:t>
            </a:r>
          </a:p>
          <a:p>
            <a:pPr marL="0" indent="0">
              <a:buNone/>
            </a:pPr>
            <a:r>
              <a:rPr lang="en-US" altLang="zh-HK" dirty="0"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  all mixed up.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538814" y="4005064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79" y="1844824"/>
            <a:ext cx="15841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2:</a:t>
            </a:r>
            <a:br>
              <a:rPr lang="en-US" altLang="zh-HK" b="1" dirty="0" smtClean="0">
                <a:latin typeface="Tw Cen MT" panose="020B0602020104020603" pitchFamily="34" charset="0"/>
              </a:rPr>
            </a:br>
            <a:r>
              <a:rPr lang="en-US" altLang="zh-HK" b="1" dirty="0" smtClean="0">
                <a:latin typeface="Tw Cen MT" panose="020B0602020104020603" pitchFamily="34" charset="0"/>
              </a:rPr>
              <a:t>Be a </a:t>
            </a:r>
            <a:r>
              <a:rPr lang="en-US" altLang="zh-HK" b="1" smtClean="0">
                <a:latin typeface="Tw Cen MT" panose="020B0602020104020603" pitchFamily="34" charset="0"/>
              </a:rPr>
              <a:t>helpful </a:t>
            </a:r>
            <a:r>
              <a:rPr lang="en-US" altLang="zh-HK" b="1" smtClean="0">
                <a:latin typeface="Tw Cen MT" panose="020B0602020104020603" pitchFamily="34" charset="0"/>
              </a:rPr>
              <a:t>monitor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Read the words on the strips carefully.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  <a:p>
            <a:r>
              <a:rPr lang="en-US" altLang="zh-HK" dirty="0" smtClean="0">
                <a:latin typeface="Tw Cen MT" panose="020B0602020104020603" pitchFamily="34" charset="0"/>
              </a:rPr>
              <a:t>Match Mr Poon’s replies with the memos written by your classmates. </a:t>
            </a:r>
            <a:endParaRPr lang="en-US" altLang="zh-HK" dirty="0">
              <a:latin typeface="Tw Cen MT" panose="020B0602020104020603" pitchFamily="34" charset="0"/>
            </a:endParaRPr>
          </a:p>
          <a:p>
            <a:endParaRPr lang="en-US" altLang="zh-HK" dirty="0" smtClean="0">
              <a:latin typeface="Tw Cen MT" panose="020B0602020104020603" pitchFamily="34" charset="0"/>
            </a:endParaRPr>
          </a:p>
          <a:p>
            <a:r>
              <a:rPr lang="en-US" altLang="zh-HK" dirty="0" smtClean="0">
                <a:latin typeface="Tw Cen MT" panose="020B0602020104020603" pitchFamily="34" charset="0"/>
              </a:rPr>
              <a:t>Report what the class teacher </a:t>
            </a:r>
            <a:br>
              <a:rPr lang="en-US" altLang="zh-HK" dirty="0" smtClean="0">
                <a:latin typeface="Tw Cen MT" panose="020B0602020104020603" pitchFamily="34" charset="0"/>
              </a:rPr>
            </a:br>
            <a:r>
              <a:rPr lang="en-US" altLang="zh-HK" dirty="0" smtClean="0">
                <a:latin typeface="Tw Cen MT" panose="020B0602020104020603" pitchFamily="34" charset="0"/>
              </a:rPr>
              <a:t>said to your classmates.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538814" y="4005064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950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摺角紙張 2"/>
          <p:cNvSpPr/>
          <p:nvPr/>
        </p:nvSpPr>
        <p:spPr>
          <a:xfrm>
            <a:off x="1619672" y="2132856"/>
            <a:ext cx="3744416" cy="2808312"/>
          </a:xfrm>
          <a:prstGeom prst="foldedCorner">
            <a:avLst/>
          </a:prstGeom>
          <a:solidFill>
            <a:srgbClr val="D1FFD1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Students’ memos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11" name="圖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9"/>
          <a:stretch/>
        </p:blipFill>
        <p:spPr bwMode="auto">
          <a:xfrm>
            <a:off x="6876256" y="3877196"/>
            <a:ext cx="1800200" cy="14257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字方塊 11"/>
          <p:cNvSpPr txBox="1"/>
          <p:nvPr/>
        </p:nvSpPr>
        <p:spPr>
          <a:xfrm>
            <a:off x="7005982" y="5445224"/>
            <a:ext cx="13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Angel</a:t>
            </a:r>
            <a:endParaRPr lang="zh-HK" altLang="en-US" sz="32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9712" y="2420888"/>
            <a:ext cx="309634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 cannot come to school on Friday because I have </a:t>
            </a:r>
            <a:b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a piano exam.</a:t>
            </a:r>
            <a:endParaRPr lang="zh-HK" altLang="en-US" sz="3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Mr. Poon’s response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5" y="2636912"/>
            <a:ext cx="1572655" cy="280831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64288" y="55362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Mr. Poon</a:t>
            </a:r>
            <a:endParaRPr lang="zh-HK" altLang="en-US" sz="32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雲朵形圖說文字 7"/>
          <p:cNvSpPr/>
          <p:nvPr/>
        </p:nvSpPr>
        <p:spPr>
          <a:xfrm>
            <a:off x="323528" y="1772816"/>
            <a:ext cx="5760640" cy="2808312"/>
          </a:xfrm>
          <a:prstGeom prst="cloudCallout">
            <a:avLst>
              <a:gd name="adj1" fmla="val 67252"/>
              <a:gd name="adj2" fmla="val 9085"/>
            </a:avLst>
          </a:prstGeom>
          <a:solidFill>
            <a:srgbClr val="D1D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971600" y="2132856"/>
            <a:ext cx="446449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Give </a:t>
            </a:r>
            <a:r>
              <a:rPr lang="en-GB" altLang="zh-HK" sz="3200" dirty="0">
                <a:solidFill>
                  <a:srgbClr val="0070C0"/>
                </a:solidFill>
                <a:latin typeface="Tw Cen MT" panose="020B0602020104020603" pitchFamily="34" charset="0"/>
              </a:rPr>
              <a:t>me the parent’s letter </a:t>
            </a:r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for your absence</a:t>
            </a:r>
            <a:r>
              <a:rPr lang="en-GB" altLang="zh-HK" sz="3200" dirty="0">
                <a:solidFill>
                  <a:srgbClr val="0070C0"/>
                </a:solidFill>
                <a:latin typeface="Tw Cen MT" panose="020B0602020104020603" pitchFamily="34" charset="0"/>
              </a:rPr>
              <a:t>. Don’t miss the </a:t>
            </a:r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exam admission ticket</a:t>
            </a:r>
            <a:r>
              <a:rPr lang="en-GB" altLang="zh-HK" sz="3200" dirty="0">
                <a:solidFill>
                  <a:srgbClr val="0070C0"/>
                </a:solidFill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5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摺角紙張 10"/>
          <p:cNvSpPr/>
          <p:nvPr/>
        </p:nvSpPr>
        <p:spPr>
          <a:xfrm>
            <a:off x="1763688" y="1988840"/>
            <a:ext cx="3744416" cy="2808312"/>
          </a:xfrm>
          <a:prstGeom prst="foldedCorner">
            <a:avLst/>
          </a:prstGeom>
          <a:solidFill>
            <a:srgbClr val="D1FFD1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Students’ memos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085135" y="5508521"/>
            <a:ext cx="13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Benny</a:t>
            </a:r>
            <a:endParaRPr lang="zh-HK" altLang="en-US" sz="32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3728" y="2276872"/>
            <a:ext cx="309634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 want to join the Speech </a:t>
            </a:r>
            <a:r>
              <a:rPr lang="en-US" altLang="zh-HK" sz="3200" dirty="0">
                <a:solidFill>
                  <a:srgbClr val="002060"/>
                </a:solidFill>
                <a:latin typeface="Tw Cen MT" panose="020B0602020104020603" pitchFamily="34" charset="0"/>
              </a:rPr>
              <a:t>F</a:t>
            </a:r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estival but I don’t know what I should do</a:t>
            </a:r>
            <a:r>
              <a:rPr lang="en-US" altLang="zh-HK" sz="3200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.</a:t>
            </a:r>
            <a:endParaRPr lang="zh-HK" altLang="en-US" sz="3200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圖片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2" b="47338"/>
          <a:stretch/>
        </p:blipFill>
        <p:spPr bwMode="auto">
          <a:xfrm>
            <a:off x="6876256" y="3861048"/>
            <a:ext cx="1800200" cy="1579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9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Mr. Poon’s response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5" y="2636912"/>
            <a:ext cx="1572655" cy="28083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164288" y="55362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Mr. Poon</a:t>
            </a:r>
            <a:endParaRPr lang="zh-HK" altLang="en-US" sz="32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323528" y="1772816"/>
            <a:ext cx="5760640" cy="2808312"/>
          </a:xfrm>
          <a:prstGeom prst="cloudCallout">
            <a:avLst>
              <a:gd name="adj1" fmla="val 67252"/>
              <a:gd name="adj2" fmla="val 9085"/>
            </a:avLst>
          </a:prstGeom>
          <a:solidFill>
            <a:srgbClr val="D1D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971600" y="2276872"/>
            <a:ext cx="44644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Find Miss Wong to get the registration form.  Submit </a:t>
            </a:r>
            <a:r>
              <a:rPr lang="en-GB" altLang="zh-HK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it</a:t>
            </a:r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to </a:t>
            </a:r>
            <a:r>
              <a:rPr lang="en-GB" altLang="zh-HK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her</a:t>
            </a:r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 next week.</a:t>
            </a:r>
            <a:endParaRPr lang="en-GB" altLang="zh-HK" sz="32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摺角紙張 13"/>
          <p:cNvSpPr/>
          <p:nvPr/>
        </p:nvSpPr>
        <p:spPr>
          <a:xfrm>
            <a:off x="1691680" y="1916832"/>
            <a:ext cx="3744416" cy="2808312"/>
          </a:xfrm>
          <a:prstGeom prst="foldedCorner">
            <a:avLst/>
          </a:prstGeom>
          <a:solidFill>
            <a:srgbClr val="D1FFD1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Students’ memos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085135" y="5517232"/>
            <a:ext cx="13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Cathy</a:t>
            </a:r>
            <a:endParaRPr lang="zh-HK" altLang="en-US" sz="32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39752" y="2204864"/>
            <a:ext cx="309634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 have lost my </a:t>
            </a:r>
            <a:b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student card. What should </a:t>
            </a:r>
            <a:b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</a:br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 do?</a:t>
            </a:r>
            <a:endParaRPr lang="zh-HK" altLang="en-US" sz="3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圖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b="50000"/>
          <a:stretch/>
        </p:blipFill>
        <p:spPr bwMode="auto">
          <a:xfrm>
            <a:off x="6876256" y="3865404"/>
            <a:ext cx="1800200" cy="1507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6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1: See the doctor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He is </a:t>
            </a:r>
            <a:r>
              <a:rPr lang="en-US" altLang="zh-HK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Doctor Baymax</a:t>
            </a:r>
            <a:r>
              <a:rPr lang="en-US" altLang="zh-HK" dirty="0" smtClean="0">
                <a:latin typeface="Tw Cen MT" panose="020B0602020104020603" pitchFamily="34" charset="0"/>
              </a:rPr>
              <a:t>!</a:t>
            </a:r>
          </a:p>
          <a:p>
            <a:r>
              <a:rPr lang="en-US" altLang="zh-HK" dirty="0" smtClean="0">
                <a:latin typeface="Tw Cen MT" panose="020B0602020104020603" pitchFamily="34" charset="0"/>
              </a:rPr>
              <a:t>He helps </a:t>
            </a:r>
            <a:r>
              <a:rPr lang="en-US" altLang="zh-HK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patients</a:t>
            </a:r>
            <a:r>
              <a:rPr lang="en-US" altLang="zh-HK" dirty="0" smtClean="0">
                <a:latin typeface="Tw Cen MT" panose="020B0602020104020603" pitchFamily="34" charset="0"/>
              </a:rPr>
              <a:t> (sick people).</a:t>
            </a:r>
          </a:p>
          <a:p>
            <a:r>
              <a:rPr lang="en-US" altLang="zh-HK" dirty="0" smtClean="0">
                <a:latin typeface="Tw Cen MT" panose="020B0602020104020603" pitchFamily="34" charset="0"/>
              </a:rPr>
              <a:t>He gives </a:t>
            </a:r>
            <a:r>
              <a:rPr lang="en-US" altLang="zh-HK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advice</a:t>
            </a:r>
            <a:r>
              <a:rPr lang="en-US" altLang="zh-HK" dirty="0" smtClean="0">
                <a:latin typeface="Tw Cen MT" panose="020B0602020104020603" pitchFamily="34" charset="0"/>
              </a:rPr>
              <a:t> and tells them what (not) to do.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80" y="3717032"/>
            <a:ext cx="4571999" cy="257175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Mr. Poon’s response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5" y="2636912"/>
            <a:ext cx="1572655" cy="28083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164288" y="55362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Mr. Poon</a:t>
            </a:r>
            <a:endParaRPr lang="zh-HK" altLang="en-US" sz="32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323528" y="1484784"/>
            <a:ext cx="5760640" cy="3960440"/>
          </a:xfrm>
          <a:prstGeom prst="cloudCallout">
            <a:avLst>
              <a:gd name="adj1" fmla="val 67252"/>
              <a:gd name="adj2" fmla="val 9085"/>
            </a:avLst>
          </a:prstGeom>
          <a:solidFill>
            <a:srgbClr val="D1D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899592" y="2204864"/>
            <a:ext cx="489654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Go to the General </a:t>
            </a:r>
            <a:r>
              <a:rPr lang="en-GB" altLang="zh-HK" sz="3200" dirty="0">
                <a:solidFill>
                  <a:srgbClr val="0070C0"/>
                </a:solidFill>
                <a:latin typeface="Tw Cen MT" panose="020B0602020104020603" pitchFamily="34" charset="0"/>
              </a:rPr>
              <a:t>O</a:t>
            </a:r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ffice and get a student card application form. Don’t lose the card again!</a:t>
            </a:r>
            <a:endParaRPr lang="en-GB" altLang="zh-HK" sz="32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摺角紙張 10"/>
          <p:cNvSpPr/>
          <p:nvPr/>
        </p:nvSpPr>
        <p:spPr>
          <a:xfrm>
            <a:off x="1835696" y="2060848"/>
            <a:ext cx="3744416" cy="2808312"/>
          </a:xfrm>
          <a:prstGeom prst="foldedCorner">
            <a:avLst/>
          </a:prstGeom>
          <a:solidFill>
            <a:srgbClr val="D1FFD1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Students’ memos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077023" y="5517232"/>
            <a:ext cx="138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Dan</a:t>
            </a:r>
            <a:endParaRPr lang="zh-HK" altLang="en-US" sz="32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67744" y="2132856"/>
            <a:ext cx="3096344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HK" sz="32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 have forgotten to bring my Maths workbook. I need to hand it in tomorrow. </a:t>
            </a:r>
            <a:endParaRPr lang="zh-HK" altLang="en-US" sz="32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圖片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29"/>
          <a:stretch/>
        </p:blipFill>
        <p:spPr>
          <a:xfrm>
            <a:off x="5940152" y="3573016"/>
            <a:ext cx="1656184" cy="179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Mr. Poon’s response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785" y="2636912"/>
            <a:ext cx="1572655" cy="280831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164288" y="5536297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Mr. Poon</a:t>
            </a:r>
            <a:endParaRPr lang="zh-HK" altLang="en-US" sz="32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雲朵形圖說文字 10"/>
          <p:cNvSpPr/>
          <p:nvPr/>
        </p:nvSpPr>
        <p:spPr>
          <a:xfrm>
            <a:off x="323528" y="1772816"/>
            <a:ext cx="5760640" cy="2808312"/>
          </a:xfrm>
          <a:prstGeom prst="cloudCallout">
            <a:avLst>
              <a:gd name="adj1" fmla="val 67252"/>
              <a:gd name="adj2" fmla="val 9085"/>
            </a:avLst>
          </a:prstGeom>
          <a:solidFill>
            <a:srgbClr val="D1D1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971600" y="2348880"/>
            <a:ext cx="44644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altLang="zh-HK" sz="3200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Come to see me during the lunch break.  Don’t go away after school.</a:t>
            </a:r>
            <a:endParaRPr lang="en-GB" altLang="zh-HK" sz="32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7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Reporting instructions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Please help Mr. Poon to tell your classmates the messages.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  <a:p>
            <a:r>
              <a:rPr lang="en-US" altLang="zh-HK" u="sng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Example: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Angel, Mr. Poon </a:t>
            </a:r>
            <a:r>
              <a:rPr lang="en-GB" altLang="zh-HK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asked</a:t>
            </a:r>
            <a:r>
              <a:rPr lang="en-GB" altLang="zh-HK" sz="3200" dirty="0" smtClean="0">
                <a:latin typeface="Tw Cen MT" panose="020B0602020104020603" pitchFamily="34" charset="0"/>
              </a:rPr>
              <a:t> you </a:t>
            </a:r>
            <a:br>
              <a:rPr lang="en-GB" altLang="zh-HK" sz="3200" dirty="0" smtClean="0">
                <a:latin typeface="Tw Cen MT" panose="020B0602020104020603" pitchFamily="34" charset="0"/>
              </a:rPr>
            </a:br>
            <a:r>
              <a:rPr lang="en-GB" altLang="zh-HK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to</a:t>
            </a:r>
            <a:r>
              <a:rPr lang="en-GB" altLang="zh-HK" sz="3200" dirty="0" smtClean="0">
                <a:latin typeface="Tw Cen MT" panose="020B0602020104020603" pitchFamily="34" charset="0"/>
              </a:rPr>
              <a:t> give </a:t>
            </a:r>
            <a:r>
              <a:rPr lang="en-GB" altLang="zh-HK" sz="3200" i="1" u="sng" dirty="0" smtClean="0">
                <a:latin typeface="Tw Cen MT" panose="020B0602020104020603" pitchFamily="34" charset="0"/>
              </a:rPr>
              <a:t>him</a:t>
            </a:r>
            <a:r>
              <a:rPr lang="en-GB" altLang="zh-HK" sz="3200" dirty="0" smtClean="0">
                <a:latin typeface="Tw Cen MT" panose="020B0602020104020603" pitchFamily="34" charset="0"/>
              </a:rPr>
              <a:t> </a:t>
            </a:r>
            <a:r>
              <a:rPr lang="en-GB" altLang="zh-HK" sz="3200" dirty="0">
                <a:latin typeface="Tw Cen MT" panose="020B0602020104020603" pitchFamily="34" charset="0"/>
              </a:rPr>
              <a:t>the parent’s </a:t>
            </a:r>
            <a:r>
              <a:rPr lang="en-GB" altLang="zh-HK" sz="3200" dirty="0" smtClean="0">
                <a:latin typeface="Tw Cen MT" panose="020B0602020104020603" pitchFamily="34" charset="0"/>
              </a:rPr>
              <a:t>letter. </a:t>
            </a:r>
            <a:br>
              <a:rPr lang="en-GB" altLang="zh-HK" sz="3200" dirty="0" smtClean="0">
                <a:latin typeface="Tw Cen MT" panose="020B0602020104020603" pitchFamily="34" charset="0"/>
              </a:rPr>
            </a:br>
            <a:r>
              <a:rPr lang="en-GB" altLang="zh-HK" sz="3200" dirty="0" smtClean="0">
                <a:latin typeface="Tw Cen MT" panose="020B0602020104020603" pitchFamily="34" charset="0"/>
              </a:rPr>
              <a:t>He also </a:t>
            </a:r>
            <a:r>
              <a:rPr lang="en-GB" altLang="zh-HK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reminded</a:t>
            </a:r>
            <a:r>
              <a:rPr lang="en-GB" altLang="zh-HK" sz="3200" dirty="0" smtClean="0">
                <a:latin typeface="Tw Cen MT" panose="020B0602020104020603" pitchFamily="34" charset="0"/>
              </a:rPr>
              <a:t> you </a:t>
            </a:r>
            <a:r>
              <a:rPr lang="en-GB" altLang="zh-HK" sz="32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not to</a:t>
            </a:r>
            <a:r>
              <a:rPr lang="en-GB" altLang="zh-HK" sz="3200" dirty="0" smtClean="0">
                <a:latin typeface="Tw Cen MT" panose="020B0602020104020603" pitchFamily="34" charset="0"/>
              </a:rPr>
              <a:t> </a:t>
            </a:r>
            <a:br>
              <a:rPr lang="en-GB" altLang="zh-HK" sz="3200" dirty="0" smtClean="0">
                <a:latin typeface="Tw Cen MT" panose="020B0602020104020603" pitchFamily="34" charset="0"/>
              </a:rPr>
            </a:br>
            <a:r>
              <a:rPr lang="en-GB" altLang="zh-HK" sz="3200" dirty="0" smtClean="0">
                <a:latin typeface="Tw Cen MT" panose="020B0602020104020603" pitchFamily="34" charset="0"/>
              </a:rPr>
              <a:t>miss </a:t>
            </a:r>
            <a:r>
              <a:rPr lang="en-GB" altLang="zh-HK" sz="3200" dirty="0">
                <a:latin typeface="Tw Cen MT" panose="020B0602020104020603" pitchFamily="34" charset="0"/>
              </a:rPr>
              <a:t>the exam </a:t>
            </a:r>
            <a:r>
              <a:rPr lang="en-GB" altLang="zh-HK" sz="3200" dirty="0" smtClean="0">
                <a:latin typeface="Tw Cen MT" panose="020B0602020104020603" pitchFamily="34" charset="0"/>
              </a:rPr>
              <a:t>admission ticket.</a:t>
            </a:r>
            <a:endParaRPr lang="en-US" altLang="zh-HK" sz="3200" dirty="0" smtClean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538814" y="4005064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102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Reporting instructions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Benny, Mr. Poon asked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to find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Miss Wong to get the registration form.  He told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to submit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it to her next week.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796136" y="3501008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044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Reporting instructions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Cathy, Mr. Poon asked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to go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to the General Office and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get</a:t>
            </a:r>
            <a:r>
              <a:rPr lang="en-US" altLang="zh-HK" dirty="0" smtClean="0">
                <a:latin typeface="Tw Cen MT" panose="020B0602020104020603" pitchFamily="34" charset="0"/>
              </a:rPr>
              <a:t> a student card application form.  He told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not to lose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the card again.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616551" y="3717032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Reporting instructions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Dan, Mr. Poon asked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to go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to see him during the lunch break.  He told you </a:t>
            </a:r>
            <a:r>
              <a:rPr lang="en-US" altLang="zh-HK" b="1" u="sng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not to go</a:t>
            </a:r>
            <a:r>
              <a:rPr lang="en-US" altLang="zh-HK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</a:t>
            </a:r>
            <a:r>
              <a:rPr lang="en-US" altLang="zh-HK" dirty="0" smtClean="0">
                <a:latin typeface="Tw Cen MT" panose="020B0602020104020603" pitchFamily="34" charset="0"/>
              </a:rPr>
              <a:t>away after school.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723164" y="3356992"/>
            <a:ext cx="2100991" cy="2088232"/>
            <a:chOff x="4460351" y="3429000"/>
            <a:chExt cx="2100991" cy="2088232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1" r="21985"/>
            <a:stretch/>
          </p:blipFill>
          <p:spPr>
            <a:xfrm>
              <a:off x="4460351" y="3429000"/>
              <a:ext cx="1182243" cy="2088232"/>
            </a:xfrm>
            <a:prstGeom prst="rect">
              <a:avLst/>
            </a:prstGeom>
          </p:spPr>
        </p:pic>
        <p:pic>
          <p:nvPicPr>
            <p:cNvPr id="10" name="Picture 1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4128" y="3439593"/>
              <a:ext cx="837214" cy="2077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717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/>
          </a:bodyPr>
          <a:lstStyle/>
          <a:p>
            <a:r>
              <a:rPr lang="en-US" altLang="zh-HK" dirty="0" smtClean="0">
                <a:latin typeface="Tw Cen MT" panose="020B0602020104020603" pitchFamily="34" charset="0"/>
              </a:rPr>
              <a:t>Work in groups of 3.</a:t>
            </a:r>
          </a:p>
          <a:p>
            <a:endParaRPr lang="en-US" altLang="zh-HK" dirty="0">
              <a:latin typeface="Tw Cen MT" panose="020B0602020104020603" pitchFamily="34" charset="0"/>
            </a:endParaRPr>
          </a:p>
          <a:p>
            <a:r>
              <a:rPr lang="en-US" altLang="zh-HK" dirty="0" smtClean="0">
                <a:latin typeface="Tw Cen MT" panose="020B0602020104020603" pitchFamily="34" charset="0"/>
              </a:rPr>
              <a:t>Discuss the following questions in groups.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What problems do you and your friends have? </a:t>
            </a:r>
            <a:br>
              <a:rPr lang="en-US" altLang="zh-HK" sz="3200" dirty="0" smtClean="0">
                <a:latin typeface="Tw Cen MT" panose="020B0602020104020603" pitchFamily="34" charset="0"/>
              </a:rPr>
            </a:br>
            <a:r>
              <a:rPr lang="en-US" altLang="zh-HK" sz="3200" dirty="0" smtClean="0">
                <a:latin typeface="Tw Cen MT" panose="020B0602020104020603" pitchFamily="34" charset="0"/>
              </a:rPr>
              <a:t>(You may refer to Worksheet 3.)</a:t>
            </a:r>
          </a:p>
          <a:p>
            <a:pPr lvl="1"/>
            <a:endParaRPr lang="en-US" altLang="zh-HK" sz="3200" dirty="0" smtClean="0">
              <a:latin typeface="Tw Cen MT" panose="020B0602020104020603" pitchFamily="34" charset="0"/>
            </a:endParaRP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What advice would you give your friend to help him/her solve the problem?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4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sz="3000" dirty="0" smtClean="0">
                <a:latin typeface="Tw Cen MT" panose="020B0602020104020603" pitchFamily="34" charset="0"/>
              </a:rPr>
              <a:t>On Worksheet 3, write down your own problem(s). You may write 2-3 problems.</a:t>
            </a:r>
          </a:p>
          <a:p>
            <a:endParaRPr lang="en-US" altLang="zh-HK" sz="3000" dirty="0" smtClean="0">
              <a:latin typeface="Tw Cen MT" panose="020B0602020104020603" pitchFamily="34" charset="0"/>
            </a:endParaRPr>
          </a:p>
          <a:p>
            <a:r>
              <a:rPr lang="en-US" altLang="zh-HK" sz="3000" dirty="0" smtClean="0">
                <a:latin typeface="Tw Cen MT" panose="020B0602020104020603" pitchFamily="34" charset="0"/>
              </a:rPr>
              <a:t>Take turns to share your problems with your friends and seek advice from them.</a:t>
            </a:r>
          </a:p>
          <a:p>
            <a:endParaRPr lang="en-US" altLang="zh-HK" sz="3000" dirty="0" smtClean="0">
              <a:latin typeface="Tw Cen MT" panose="020B0602020104020603" pitchFamily="34" charset="0"/>
            </a:endParaRPr>
          </a:p>
          <a:p>
            <a:r>
              <a:rPr lang="en-US" altLang="zh-HK" sz="3000" dirty="0" smtClean="0">
                <a:latin typeface="Tw Cen MT" panose="020B0602020104020603" pitchFamily="34" charset="0"/>
              </a:rPr>
              <a:t>One student will give advice.</a:t>
            </a:r>
          </a:p>
          <a:p>
            <a:pPr marL="0" indent="0">
              <a:buNone/>
            </a:pPr>
            <a:endParaRPr lang="en-US" altLang="zh-HK" sz="3000" dirty="0" smtClean="0">
              <a:latin typeface="Tw Cen MT" panose="020B0602020104020603" pitchFamily="34" charset="0"/>
            </a:endParaRPr>
          </a:p>
          <a:p>
            <a:r>
              <a:rPr lang="en-US" altLang="zh-HK" sz="3000" dirty="0" smtClean="0">
                <a:latin typeface="Tw Cen MT" panose="020B0602020104020603" pitchFamily="34" charset="0"/>
              </a:rPr>
              <a:t>The third student is the listener and has to report the advice later.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6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3100" b="1" u="sng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Example:</a:t>
            </a:r>
          </a:p>
          <a:p>
            <a:pPr lvl="1"/>
            <a:r>
              <a:rPr lang="en-US" altLang="zh-HK" sz="3100" b="1" dirty="0" smtClean="0">
                <a:latin typeface="Tw Cen MT" panose="020B0602020104020603" pitchFamily="34" charset="0"/>
              </a:rPr>
              <a:t>Student A:</a:t>
            </a:r>
            <a:r>
              <a:rPr lang="en-US" altLang="zh-HK" sz="3100" dirty="0" smtClean="0">
                <a:latin typeface="Tw Cen MT" panose="020B0602020104020603" pitchFamily="34" charset="0"/>
              </a:rPr>
              <a:t> I am short-sighted. My eyes feel tired easily.</a:t>
            </a:r>
            <a:endParaRPr lang="en-US" altLang="zh-HK" sz="3100" dirty="0">
              <a:latin typeface="Tw Cen MT" panose="020B0602020104020603" pitchFamily="34" charset="0"/>
            </a:endParaRPr>
          </a:p>
          <a:p>
            <a:pPr lvl="1"/>
            <a:r>
              <a:rPr lang="en-US" altLang="zh-HK" sz="3100" b="1" dirty="0">
                <a:latin typeface="Tw Cen MT" panose="020B0602020104020603" pitchFamily="34" charset="0"/>
              </a:rPr>
              <a:t>Student </a:t>
            </a:r>
            <a:r>
              <a:rPr lang="en-US" altLang="zh-HK" sz="3100" b="1" dirty="0" smtClean="0">
                <a:latin typeface="Tw Cen MT" panose="020B0602020104020603" pitchFamily="34" charset="0"/>
              </a:rPr>
              <a:t>B:</a:t>
            </a:r>
            <a:r>
              <a:rPr lang="en-US" altLang="zh-HK" sz="3100" dirty="0" smtClean="0">
                <a:latin typeface="Tw Cen MT" panose="020B0602020104020603" pitchFamily="34" charset="0"/>
              </a:rPr>
              <a:t> Do not play computer games for </a:t>
            </a:r>
            <a:br>
              <a:rPr lang="en-US" altLang="zh-HK" sz="3100" dirty="0" smtClean="0">
                <a:latin typeface="Tw Cen MT" panose="020B0602020104020603" pitchFamily="34" charset="0"/>
              </a:rPr>
            </a:br>
            <a:r>
              <a:rPr lang="en-US" altLang="zh-HK" sz="3100" dirty="0" smtClean="0">
                <a:latin typeface="Tw Cen MT" panose="020B0602020104020603" pitchFamily="34" charset="0"/>
              </a:rPr>
              <a:t>too long.</a:t>
            </a:r>
            <a:endParaRPr lang="en-US" altLang="zh-HK" sz="3100" dirty="0">
              <a:latin typeface="Tw Cen MT" panose="020B0602020104020603" pitchFamily="34" charset="0"/>
            </a:endParaRPr>
          </a:p>
          <a:p>
            <a:pPr lvl="1"/>
            <a:r>
              <a:rPr lang="en-US" altLang="zh-HK" sz="3100" b="1" dirty="0">
                <a:latin typeface="Tw Cen MT" panose="020B0602020104020603" pitchFamily="34" charset="0"/>
              </a:rPr>
              <a:t>Student </a:t>
            </a:r>
            <a:r>
              <a:rPr lang="en-US" altLang="zh-HK" sz="3100" b="1" dirty="0" smtClean="0">
                <a:latin typeface="Tw Cen MT" panose="020B0602020104020603" pitchFamily="34" charset="0"/>
              </a:rPr>
              <a:t>C:</a:t>
            </a:r>
            <a:r>
              <a:rPr lang="en-US" altLang="zh-HK" sz="3100" dirty="0" smtClean="0">
                <a:latin typeface="Tw Cen MT" panose="020B0602020104020603" pitchFamily="34" charset="0"/>
              </a:rPr>
              <a:t> Student A is short-sighted. Student B told him/her not to play computer games for too long.</a:t>
            </a:r>
            <a:endParaRPr lang="en-US" altLang="zh-HK" sz="3100" dirty="0">
              <a:latin typeface="Tw Cen MT" panose="020B0602020104020603" pitchFamily="34" charset="0"/>
            </a:endParaRPr>
          </a:p>
          <a:p>
            <a:pPr lvl="1"/>
            <a:endParaRPr lang="en-US" altLang="zh-HK" sz="3100" dirty="0" smtClean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7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1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1700808"/>
            <a:ext cx="5616624" cy="1008112"/>
          </a:xfrm>
          <a:prstGeom prst="wedgeRoundRectCallout">
            <a:avLst>
              <a:gd name="adj1" fmla="val 59212"/>
              <a:gd name="adj2" fmla="val -49201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7329"/>
            <a:ext cx="2192278" cy="2859493"/>
          </a:xfrm>
        </p:spPr>
      </p:pic>
      <p:sp>
        <p:nvSpPr>
          <p:cNvPr id="13" name="圓角矩形圖說文字 12"/>
          <p:cNvSpPr/>
          <p:nvPr/>
        </p:nvSpPr>
        <p:spPr>
          <a:xfrm>
            <a:off x="3347864" y="4005064"/>
            <a:ext cx="5360630" cy="1008112"/>
          </a:xfrm>
          <a:prstGeom prst="wedgeRoundRectCallout">
            <a:avLst>
              <a:gd name="adj1" fmla="val -60292"/>
              <a:gd name="adj2" fmla="val -29371"/>
              <a:gd name="adj3" fmla="val 16667"/>
            </a:avLst>
          </a:prstGeom>
          <a:solidFill>
            <a:srgbClr val="FEF6F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50000"/>
                  </a:schemeClr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chemeClr val="accent6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4149080"/>
            <a:ext cx="280831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headache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6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Some of our problems…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endParaRPr lang="en-US" altLang="zh-HK" sz="3000" dirty="0" smtClean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67544" y="1772816"/>
            <a:ext cx="3888432" cy="1368152"/>
          </a:xfrm>
          <a:prstGeom prst="rect">
            <a:avLst/>
          </a:prstGeom>
          <a:solidFill>
            <a:srgbClr val="FFD1D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I </a:t>
            </a:r>
            <a:r>
              <a:rPr lang="en-US" altLang="zh-HK" sz="2800" b="1" dirty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sometimes </a:t>
            </a:r>
            <a: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feel sad.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1772816"/>
            <a:ext cx="3888432" cy="1368152"/>
          </a:xfrm>
          <a:prstGeom prst="rect">
            <a:avLst/>
          </a:prstGeom>
          <a:solidFill>
            <a:srgbClr val="EAD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I want to be slimmer.</a:t>
            </a:r>
            <a:endParaRPr lang="zh-HK" altLang="en-US" sz="28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3337560"/>
            <a:ext cx="3888432" cy="1368152"/>
          </a:xfrm>
          <a:prstGeom prst="rect">
            <a:avLst/>
          </a:prstGeom>
          <a:solidFill>
            <a:srgbClr val="D1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I often forget to do </a:t>
            </a:r>
            <a:br>
              <a:rPr lang="en-US" altLang="zh-HK" sz="28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</a:br>
            <a:r>
              <a:rPr lang="en-US" altLang="zh-HK" sz="28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my homework.</a:t>
            </a:r>
            <a:endParaRPr lang="zh-HK" altLang="en-US" sz="28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4664" y="3337560"/>
            <a:ext cx="3888432" cy="1368152"/>
          </a:xfrm>
          <a:prstGeom prst="rect">
            <a:avLst/>
          </a:prstGeom>
          <a:solidFill>
            <a:srgbClr val="FFEAD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 feel sleepy in class.</a:t>
            </a:r>
            <a:endParaRPr lang="zh-HK" altLang="en-US" sz="28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4961344"/>
            <a:ext cx="3888432" cy="1368152"/>
          </a:xfrm>
          <a:prstGeom prst="rect">
            <a:avLst/>
          </a:prstGeom>
          <a:solidFill>
            <a:srgbClr val="FFFFB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 am skinny. I want to put on weight.</a:t>
            </a:r>
            <a:endParaRPr lang="zh-HK" altLang="en-US" sz="28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4664" y="4961344"/>
            <a:ext cx="3888432" cy="1368152"/>
          </a:xfrm>
          <a:prstGeom prst="rect">
            <a:avLst/>
          </a:prstGeom>
          <a:solidFill>
            <a:srgbClr val="D1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 often argue with </a:t>
            </a:r>
            <a:b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</a:br>
            <a: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my friends.</a:t>
            </a:r>
            <a:endParaRPr lang="zh-HK" altLang="en-US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>
                <a:latin typeface="Tw Cen MT" panose="020B0602020104020603" pitchFamily="34" charset="0"/>
              </a:rPr>
              <a:t>Some of our problems…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endParaRPr lang="en-US" altLang="zh-HK" sz="3000" dirty="0" smtClean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467544" y="1772816"/>
            <a:ext cx="3888432" cy="1368152"/>
          </a:xfrm>
          <a:prstGeom prst="rect">
            <a:avLst/>
          </a:prstGeom>
          <a:solidFill>
            <a:srgbClr val="FFD1D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I sometimes fail in </a:t>
            </a:r>
            <a:b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altLang="zh-HK" sz="2800" b="1" dirty="0" smtClean="0">
                <a:solidFill>
                  <a:schemeClr val="accent2">
                    <a:lumMod val="75000"/>
                  </a:schemeClr>
                </a:solidFill>
                <a:latin typeface="Tw Cen MT" panose="020B0602020104020603" pitchFamily="34" charset="0"/>
              </a:rPr>
              <a:t>my dictations.</a:t>
            </a:r>
            <a:endParaRPr lang="zh-HK" altLang="en-US" sz="2800" b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8024" y="1772816"/>
            <a:ext cx="3888432" cy="1368152"/>
          </a:xfrm>
          <a:prstGeom prst="rect">
            <a:avLst/>
          </a:prstGeom>
          <a:solidFill>
            <a:srgbClr val="EAD5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I am often late for school.</a:t>
            </a:r>
            <a:endParaRPr lang="zh-HK" altLang="en-US" sz="2800" b="1" dirty="0">
              <a:solidFill>
                <a:srgbClr val="7030A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544" y="3337560"/>
            <a:ext cx="3888432" cy="1368152"/>
          </a:xfrm>
          <a:prstGeom prst="rect">
            <a:avLst/>
          </a:prstGeom>
          <a:solidFill>
            <a:srgbClr val="D1FFD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I want to make more friends.</a:t>
            </a:r>
            <a:endParaRPr lang="zh-HK" altLang="en-US" sz="2800" b="1" dirty="0">
              <a:solidFill>
                <a:srgbClr val="00B05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4664" y="3337560"/>
            <a:ext cx="3888432" cy="1368152"/>
          </a:xfrm>
          <a:prstGeom prst="rect">
            <a:avLst/>
          </a:prstGeom>
          <a:solidFill>
            <a:srgbClr val="FFEAD5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 have too much work </a:t>
            </a:r>
            <a:b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 do.</a:t>
            </a:r>
            <a:endParaRPr lang="zh-HK" altLang="en-US" sz="28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7544" y="4961344"/>
            <a:ext cx="3888432" cy="1368152"/>
          </a:xfrm>
          <a:prstGeom prst="rect">
            <a:avLst/>
          </a:prstGeom>
          <a:solidFill>
            <a:srgbClr val="FFFFB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 am short-sighted.</a:t>
            </a:r>
            <a:endParaRPr lang="zh-HK" altLang="en-US" sz="28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4664" y="4961344"/>
            <a:ext cx="3888432" cy="1368152"/>
          </a:xfrm>
          <a:prstGeom prst="rect">
            <a:avLst/>
          </a:prstGeom>
          <a:solidFill>
            <a:srgbClr val="D1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 feel nervous when </a:t>
            </a:r>
            <a:b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</a:br>
            <a:r>
              <a:rPr lang="en-US" altLang="zh-HK" sz="2800" b="1" dirty="0" smtClean="0">
                <a:solidFill>
                  <a:srgbClr val="0070C0"/>
                </a:solidFill>
                <a:latin typeface="Tw Cen MT" panose="020B0602020104020603" pitchFamily="34" charset="0"/>
              </a:rPr>
              <a:t>I stand in front of the class.</a:t>
            </a:r>
            <a:endParaRPr lang="zh-HK" altLang="en-US" sz="2800" b="1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HK" b="1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Round 1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A talks about his/her problem.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B gives him/her advice.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C listens and records the problem and the advice.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HK" b="1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Round 2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B talks about his/her problem.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C gives him/her advice.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A listens and records the problem and the advice.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HK" b="1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Round 3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C talks about his/her problem.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A gives him/her advice.</a:t>
            </a:r>
          </a:p>
          <a:p>
            <a:pPr lvl="1"/>
            <a:r>
              <a:rPr lang="en-US" altLang="zh-HK" sz="3200" dirty="0" smtClean="0">
                <a:latin typeface="Tw Cen MT" panose="020B0602020104020603" pitchFamily="34" charset="0"/>
              </a:rPr>
              <a:t>Student B listens and records the problem and the advice. 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Activity </a:t>
            </a:r>
            <a:r>
              <a:rPr lang="en-US" altLang="zh-HK" b="1" dirty="0">
                <a:latin typeface="Tw Cen MT" panose="020B0602020104020603" pitchFamily="34" charset="0"/>
              </a:rPr>
              <a:t>3</a:t>
            </a:r>
            <a:r>
              <a:rPr lang="en-US" altLang="zh-HK" b="1" dirty="0" smtClean="0">
                <a:latin typeface="Tw Cen MT" panose="020B0602020104020603" pitchFamily="34" charset="0"/>
              </a:rPr>
              <a:t>: Let’s help our friends!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/>
          </a:bodyPr>
          <a:lstStyle/>
          <a:p>
            <a:r>
              <a:rPr lang="en-US" altLang="zh-HK" b="1" dirty="0" smtClean="0">
                <a:solidFill>
                  <a:srgbClr val="00B050"/>
                </a:solidFill>
                <a:latin typeface="Tw Cen MT" panose="020B0602020104020603" pitchFamily="34" charset="0"/>
              </a:rPr>
              <a:t>Share your interesting ideas with the class!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1" y="2866628"/>
            <a:ext cx="6880623" cy="2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1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7329"/>
            <a:ext cx="2192278" cy="2859493"/>
          </a:xfr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8"/>
          <a:stretch/>
        </p:blipFill>
        <p:spPr>
          <a:xfrm>
            <a:off x="3707903" y="2057447"/>
            <a:ext cx="1747431" cy="1158930"/>
          </a:xfrm>
          <a:prstGeom prst="rect">
            <a:avLst/>
          </a:prstGeom>
        </p:spPr>
      </p:pic>
      <p:sp>
        <p:nvSpPr>
          <p:cNvPr id="11" name="圓角矩形圖說文字 10"/>
          <p:cNvSpPr/>
          <p:nvPr/>
        </p:nvSpPr>
        <p:spPr>
          <a:xfrm>
            <a:off x="3399900" y="3789040"/>
            <a:ext cx="5328592" cy="1656184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 the ___________ on your forehead.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56176" y="4005064"/>
            <a:ext cx="2207216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ice bag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51920" y="4005064"/>
            <a:ext cx="1296144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Put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1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2192278" cy="2859493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8"/>
          <a:stretch/>
        </p:blipFill>
        <p:spPr>
          <a:xfrm>
            <a:off x="3717033" y="4797152"/>
            <a:ext cx="2062896" cy="1368152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563888" y="1772816"/>
            <a:ext cx="5328592" cy="2232248"/>
          </a:xfrm>
          <a:prstGeom prst="wedgeRoundRectCallout">
            <a:avLst>
              <a:gd name="adj1" fmla="val -67738"/>
              <a:gd name="adj2" fmla="val 4298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</a:t>
            </a:r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told</a:t>
            </a:r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me </a:t>
            </a:r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to</a:t>
            </a:r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 _________ the ice bag on my forehead.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51920" y="2564904"/>
            <a:ext cx="1656000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put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 descr="man cartoon的圖片搜尋結果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01" y="3932365"/>
            <a:ext cx="2016224" cy="28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2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899592" y="1700808"/>
            <a:ext cx="5616624" cy="1008112"/>
          </a:xfrm>
          <a:prstGeom prst="wedgeRoundRectCallout">
            <a:avLst>
              <a:gd name="adj1" fmla="val 59212"/>
              <a:gd name="adj2" fmla="val -49201"/>
              <a:gd name="adj3" fmla="val 16667"/>
            </a:avLst>
          </a:prstGeom>
          <a:solidFill>
            <a:srgbClr val="F5F3F7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What’s the matter with you?</a:t>
            </a:r>
            <a:endParaRPr lang="zh-HK" altLang="en-US" sz="32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4" y="3212976"/>
            <a:ext cx="2556098" cy="2556098"/>
          </a:xfrm>
        </p:spPr>
      </p:pic>
      <p:sp>
        <p:nvSpPr>
          <p:cNvPr id="13" name="圓角矩形圖說文字 12"/>
          <p:cNvSpPr/>
          <p:nvPr/>
        </p:nvSpPr>
        <p:spPr>
          <a:xfrm>
            <a:off x="3459842" y="3933056"/>
            <a:ext cx="5360630" cy="1008112"/>
          </a:xfrm>
          <a:prstGeom prst="wedgeRoundRectCallout">
            <a:avLst>
              <a:gd name="adj1" fmla="val -57516"/>
              <a:gd name="adj2" fmla="val -1327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I have ______________.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072" y="4077072"/>
            <a:ext cx="2808312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 cough</a:t>
            </a:r>
            <a:endParaRPr lang="zh-HK" altLang="en-US" sz="32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2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68760"/>
            <a:ext cx="1832238" cy="2008305"/>
          </a:xfrm>
          <a:prstGeom prst="rect">
            <a:avLst/>
          </a:prstGeom>
        </p:spPr>
      </p:pic>
      <p:sp>
        <p:nvSpPr>
          <p:cNvPr id="14" name="雲朵形圖說文字 13"/>
          <p:cNvSpPr/>
          <p:nvPr/>
        </p:nvSpPr>
        <p:spPr>
          <a:xfrm>
            <a:off x="2673407" y="1628800"/>
            <a:ext cx="3816424" cy="2016224"/>
          </a:xfrm>
          <a:prstGeom prst="cloudCallout">
            <a:avLst>
              <a:gd name="adj1" fmla="val 61993"/>
              <a:gd name="adj2" fmla="val -41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圖說文字 10"/>
          <p:cNvSpPr/>
          <p:nvPr/>
        </p:nvSpPr>
        <p:spPr>
          <a:xfrm>
            <a:off x="3399900" y="3789040"/>
            <a:ext cx="5328592" cy="1656184"/>
          </a:xfrm>
          <a:prstGeom prst="wedgeRoundRectCallout">
            <a:avLst>
              <a:gd name="adj1" fmla="val 29671"/>
              <a:gd name="adj2" fmla="val -69310"/>
              <a:gd name="adj3" fmla="val 16667"/>
            </a:avLst>
          </a:prstGeom>
          <a:solidFill>
            <a:srgbClr val="FFF3E7"/>
          </a:solidFill>
          <a:ln w="38100">
            <a:solidFill>
              <a:srgbClr val="FF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 </a:t>
            </a:r>
            <a:r>
              <a:rPr lang="en-US" altLang="zh-HK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some </a:t>
            </a:r>
            <a:r>
              <a:rPr lang="en-US" altLang="zh-HK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___________.</a:t>
            </a:r>
            <a:endParaRPr lang="zh-HK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43" y="1952836"/>
            <a:ext cx="1368152" cy="136815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36064" y="4293096"/>
            <a:ext cx="1512000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Drink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41248" y="4293096"/>
            <a:ext cx="1847176" cy="468000"/>
          </a:xfrm>
          <a:prstGeom prst="rect">
            <a:avLst/>
          </a:prstGeom>
          <a:solidFill>
            <a:srgbClr val="D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hot water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9873"/>
            <a:ext cx="2554445" cy="255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7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>
                <a:latin typeface="Tw Cen MT" panose="020B0602020104020603" pitchFamily="34" charset="0"/>
              </a:rPr>
              <a:t>Case 2</a:t>
            </a:r>
            <a:endParaRPr lang="zh-HK" altLang="en-US" b="1" dirty="0">
              <a:latin typeface="Tw Cen MT" panose="020B0602020104020603" pitchFamily="34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8" name="內容版面配置區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4" y="1772816"/>
            <a:ext cx="2556098" cy="2556098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3563888" y="1916832"/>
            <a:ext cx="5328592" cy="2232248"/>
          </a:xfrm>
          <a:prstGeom prst="wedgeRoundRectCallout">
            <a:avLst>
              <a:gd name="adj1" fmla="val -64592"/>
              <a:gd name="adj2" fmla="val 5663"/>
              <a:gd name="adj3" fmla="val 16667"/>
            </a:avLst>
          </a:prstGeom>
          <a:solidFill>
            <a:srgbClr val="D1FFFF"/>
          </a:solidFill>
          <a:ln>
            <a:solidFill>
              <a:srgbClr val="006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altLang="zh-HK" sz="3200" b="1" dirty="0" smtClean="0">
                <a:solidFill>
                  <a:srgbClr val="006400"/>
                </a:solidFill>
                <a:latin typeface="Tw Cen MT" panose="020B0602020104020603" pitchFamily="34" charset="0"/>
              </a:rPr>
              <a:t>Doctor Baymax _____ me _________ some hot water.</a:t>
            </a:r>
            <a:endParaRPr lang="zh-HK" altLang="en-US" sz="3200" b="1" dirty="0">
              <a:solidFill>
                <a:srgbClr val="006400"/>
              </a:solidFill>
              <a:latin typeface="Tw Cen MT" panose="020B0602020104020603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60" y="4941168"/>
            <a:ext cx="1625352" cy="16253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51920" y="2996952"/>
            <a:ext cx="1656000" cy="468000"/>
          </a:xfrm>
          <a:prstGeom prst="rect">
            <a:avLst/>
          </a:prstGeom>
          <a:solidFill>
            <a:srgbClr val="D1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to</a:t>
            </a:r>
            <a:r>
              <a:rPr lang="en-US" altLang="zh-HK" sz="3200" b="1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 drink</a:t>
            </a:r>
            <a:endParaRPr lang="zh-HK" altLang="en-US" sz="32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44208" y="2420888"/>
            <a:ext cx="1080000" cy="468000"/>
          </a:xfrm>
          <a:prstGeom prst="rect">
            <a:avLst/>
          </a:prstGeom>
          <a:solidFill>
            <a:srgbClr val="FFF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told</a:t>
            </a:r>
            <a:endParaRPr lang="zh-HK" altLang="en-US" sz="32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11" y="4149079"/>
            <a:ext cx="2346698" cy="259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0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999</Words>
  <Application>Microsoft Office PowerPoint</Application>
  <PresentationFormat>On-screen Show (4:3)</PresentationFormat>
  <Paragraphs>235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新細明體</vt:lpstr>
      <vt:lpstr>Arial</vt:lpstr>
      <vt:lpstr>Calibri</vt:lpstr>
      <vt:lpstr>Microsoft New Tai Lue</vt:lpstr>
      <vt:lpstr>Tw Cen MT</vt:lpstr>
      <vt:lpstr>Office 佈景主題</vt:lpstr>
      <vt:lpstr>Be a helpful person! Reported Speech  (Senior Primary)</vt:lpstr>
      <vt:lpstr>Activity 1: See the doctor</vt:lpstr>
      <vt:lpstr>Activity 1: See the doctor</vt:lpstr>
      <vt:lpstr>Case 1</vt:lpstr>
      <vt:lpstr>Case 1</vt:lpstr>
      <vt:lpstr>Case 1</vt:lpstr>
      <vt:lpstr>Case 2</vt:lpstr>
      <vt:lpstr>Case 2</vt:lpstr>
      <vt:lpstr>Case 2</vt:lpstr>
      <vt:lpstr>Case 3</vt:lpstr>
      <vt:lpstr>Case 3</vt:lpstr>
      <vt:lpstr>Case 3</vt:lpstr>
      <vt:lpstr>Case 4</vt:lpstr>
      <vt:lpstr>Case 4</vt:lpstr>
      <vt:lpstr>Case 4</vt:lpstr>
      <vt:lpstr>Case 5</vt:lpstr>
      <vt:lpstr>Case 5</vt:lpstr>
      <vt:lpstr>Case 5</vt:lpstr>
      <vt:lpstr>Case 6</vt:lpstr>
      <vt:lpstr>Case 6</vt:lpstr>
      <vt:lpstr>Case 6</vt:lpstr>
      <vt:lpstr>Activity 2: Be a helpful monitor</vt:lpstr>
      <vt:lpstr>Activity 2: Be a helpful monitor</vt:lpstr>
      <vt:lpstr>Activity 2: Be a helpful monitor</vt:lpstr>
      <vt:lpstr>Students’ memos</vt:lpstr>
      <vt:lpstr>Mr. Poon’s response</vt:lpstr>
      <vt:lpstr>Students’ memos</vt:lpstr>
      <vt:lpstr>Mr. Poon’s response</vt:lpstr>
      <vt:lpstr>Students’ memos</vt:lpstr>
      <vt:lpstr>Mr. Poon’s response</vt:lpstr>
      <vt:lpstr>Students’ memos</vt:lpstr>
      <vt:lpstr>Mr. Poon’s response</vt:lpstr>
      <vt:lpstr>Reporting instructions</vt:lpstr>
      <vt:lpstr>Reporting instructions</vt:lpstr>
      <vt:lpstr>Reporting instructions</vt:lpstr>
      <vt:lpstr>Reporting instructions</vt:lpstr>
      <vt:lpstr>Activity 3: Let’s help our friends!</vt:lpstr>
      <vt:lpstr>Activity 3: Let’s help our friends!</vt:lpstr>
      <vt:lpstr>Activity 3: Let’s help our friends!</vt:lpstr>
      <vt:lpstr>Some of our problems…</vt:lpstr>
      <vt:lpstr>Some of our problems…</vt:lpstr>
      <vt:lpstr>Activity 3: Let’s help our friends!</vt:lpstr>
      <vt:lpstr>Activity 3: Let’s help our friends!</vt:lpstr>
      <vt:lpstr>Activity 3: Let’s help our friends!</vt:lpstr>
      <vt:lpstr>Activity 3: Let’s help our friends!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Jason Poon</dc:creator>
  <cp:lastModifiedBy>LEE, Fung King Jackie</cp:lastModifiedBy>
  <cp:revision>109</cp:revision>
  <dcterms:created xsi:type="dcterms:W3CDTF">2016-05-30T06:11:20Z</dcterms:created>
  <dcterms:modified xsi:type="dcterms:W3CDTF">2016-07-05T04:13:14Z</dcterms:modified>
</cp:coreProperties>
</file>