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1"/>
      <p:bold r:id="rId12"/>
    </p:embeddedFont>
    <p:embeddedFont>
      <p:font typeface="Source Code Pro" panose="020B0604020202020204" charset="0"/>
      <p:regular r:id="rId13"/>
      <p:bold r:id="rId14"/>
    </p:embeddedFont>
    <p:embeddedFont>
      <p:font typeface="Oswald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 Fung King Jackie" initials="LFKJ" lastIdx="2" clrIdx="0">
    <p:extLst>
      <p:ext uri="{19B8F6BF-5375-455C-9EA6-DF929625EA0E}">
        <p15:presenceInfo xmlns:p15="http://schemas.microsoft.com/office/powerpoint/2012/main" userId="S-1-5-21-362188173-1902112676-2242252349-88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ED4"/>
    <a:srgbClr val="D71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58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47569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0560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512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146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8872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0401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1737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837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12000"/>
            </a:lvl1pPr>
            <a:lvl2pPr lvl="1" rtl="0">
              <a:spcBef>
                <a:spcPts val="0"/>
              </a:spcBef>
              <a:buSzPct val="100000"/>
              <a:defRPr sz="12000"/>
            </a:lvl2pPr>
            <a:lvl3pPr lvl="2" rtl="0">
              <a:spcBef>
                <a:spcPts val="0"/>
              </a:spcBef>
              <a:buSzPct val="100000"/>
              <a:defRPr sz="12000"/>
            </a:lvl3pPr>
            <a:lvl4pPr lvl="3" rtl="0">
              <a:spcBef>
                <a:spcPts val="0"/>
              </a:spcBef>
              <a:buSzPct val="100000"/>
              <a:defRPr sz="12000"/>
            </a:lvl4pPr>
            <a:lvl5pPr lvl="4" rtl="0">
              <a:spcBef>
                <a:spcPts val="0"/>
              </a:spcBef>
              <a:buSzPct val="100000"/>
              <a:defRPr sz="12000"/>
            </a:lvl5pPr>
            <a:lvl6pPr lvl="5" rtl="0">
              <a:spcBef>
                <a:spcPts val="0"/>
              </a:spcBef>
              <a:buSzPct val="100000"/>
              <a:defRPr sz="12000"/>
            </a:lvl6pPr>
            <a:lvl7pPr lvl="6" rtl="0">
              <a:spcBef>
                <a:spcPts val="0"/>
              </a:spcBef>
              <a:buSzPct val="100000"/>
              <a:defRPr sz="12000"/>
            </a:lvl7pPr>
            <a:lvl8pPr lvl="7" rtl="0">
              <a:spcBef>
                <a:spcPts val="0"/>
              </a:spcBef>
              <a:buSzPct val="100000"/>
              <a:defRPr sz="12000"/>
            </a:lvl8pPr>
            <a:lvl9pPr lvl="8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 lang="zh-TW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zh-TW"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IQionV6BP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Subject pronouns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791" y="3877733"/>
            <a:ext cx="5577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Siu, Ka </a:t>
            </a:r>
            <a:r>
              <a:rPr lang="en-US" sz="2400" dirty="0" smtClean="0"/>
              <a:t>Ka</a:t>
            </a:r>
            <a:r>
              <a:rPr lang="en-US" sz="2400" dirty="0" smtClean="0"/>
              <a:t> Katy; </a:t>
            </a:r>
            <a:r>
              <a:rPr lang="en-US" sz="2400" dirty="0" smtClean="0"/>
              <a:t>Lee,</a:t>
            </a:r>
            <a:r>
              <a:rPr lang="en-US" sz="2400" dirty="0" smtClean="0"/>
              <a:t> Fung King Jackie</a:t>
            </a:r>
          </a:p>
          <a:p>
            <a:r>
              <a:rPr lang="en-US" sz="2400" dirty="0" smtClean="0"/>
              <a:t>The Education University of Hong Kong</a:t>
            </a:r>
            <a:endParaRPr lang="en-US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700" y="409150"/>
            <a:ext cx="47625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6850" y="261850"/>
            <a:ext cx="3594425" cy="35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1865525" y="3704000"/>
            <a:ext cx="4628400" cy="1160700"/>
          </a:xfrm>
          <a:prstGeom prst="cloudCallout">
            <a:avLst>
              <a:gd name="adj1" fmla="val 29460"/>
              <a:gd name="adj2" fmla="val -100786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2400" b="1">
                <a:solidFill>
                  <a:srgbClr val="FF00FF"/>
                </a:solidFill>
              </a:rPr>
              <a:t>What is this word?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dirty="0"/>
              <a:t>Let’s listen to a song about a family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235925" y="1203575"/>
            <a:ext cx="85206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 dirty="0">
                <a:solidFill>
                  <a:srgbClr val="FF00FF"/>
                </a:solidFill>
              </a:rPr>
              <a:t>Do you know this family?</a:t>
            </a:r>
          </a:p>
          <a:p>
            <a:pPr lvl="0">
              <a:spcBef>
                <a:spcPts val="0"/>
              </a:spcBef>
              <a:buNone/>
            </a:pPr>
            <a:r>
              <a:rPr lang="zh-TW" sz="1200" u="sng" dirty="0">
                <a:solidFill>
                  <a:schemeClr val="hlink"/>
                </a:solidFill>
                <a:hlinkClick r:id="rId3"/>
              </a:rPr>
              <a:t>https://www.youtube.com/watch?v=BIQionV6BPw</a:t>
            </a:r>
          </a:p>
          <a:p>
            <a:pPr lvl="0">
              <a:spcBef>
                <a:spcPts val="0"/>
              </a:spcBef>
              <a:buNone/>
            </a:pPr>
            <a:endParaRPr sz="1200" dirty="0"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 l="15957" t="13127" r="38436" b="41571"/>
          <a:stretch/>
        </p:blipFill>
        <p:spPr>
          <a:xfrm>
            <a:off x="84350" y="2161375"/>
            <a:ext cx="4651848" cy="259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2650" y="2181112"/>
            <a:ext cx="4104700" cy="2559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1923" y="410762"/>
            <a:ext cx="5951277" cy="44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94725" y="410775"/>
            <a:ext cx="2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zh-TW" dirty="0" smtClean="0"/>
              <a:t>The </a:t>
            </a:r>
            <a:r>
              <a:rPr lang="zh-TW" dirty="0" smtClean="0"/>
              <a:t>Simpson </a:t>
            </a:r>
            <a:endParaRPr lang="zh-TW" dirty="0"/>
          </a:p>
          <a:p>
            <a:pPr lvl="0">
              <a:spcBef>
                <a:spcPts val="0"/>
              </a:spcBef>
              <a:buNone/>
            </a:pPr>
            <a:r>
              <a:rPr lang="zh-TW" dirty="0"/>
              <a:t>Family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4100" y="1519087"/>
            <a:ext cx="828824" cy="82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6">
            <a:off x="5430275" y="2736089"/>
            <a:ext cx="502474" cy="502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67600">
            <a:off x="6279999" y="2276087"/>
            <a:ext cx="733500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3675" y="2276087"/>
            <a:ext cx="733500" cy="7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2129587" y="1747500"/>
            <a:ext cx="989700" cy="37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1800"/>
              <a:t>Daddy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3133650" y="658125"/>
            <a:ext cx="1188000" cy="37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1800"/>
              <a:t>Mommy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4871225" y="1519100"/>
            <a:ext cx="989700" cy="661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1800"/>
              <a:t>Sister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zh-TW" sz="1800"/>
              <a:t>(Lisa)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6898775" y="1700125"/>
            <a:ext cx="1188000" cy="733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1800"/>
              <a:t>Brother (Bart)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7725" y="1614423"/>
            <a:ext cx="733500" cy="733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6">
            <a:off x="4057163" y="2320514"/>
            <a:ext cx="502474" cy="50246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5932752" y="3238575"/>
            <a:ext cx="1188000" cy="372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1800"/>
              <a:t>Maggie</a:t>
            </a:r>
          </a:p>
        </p:txBody>
      </p:sp>
      <p:cxnSp>
        <p:nvCxnSpPr>
          <p:cNvPr id="95" name="Shape 95"/>
          <p:cNvCxnSpPr/>
          <p:nvPr/>
        </p:nvCxnSpPr>
        <p:spPr>
          <a:xfrm rot="10800000" flipH="1">
            <a:off x="1655663" y="2600159"/>
            <a:ext cx="2401499" cy="3609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6" name="Shape 96"/>
          <p:cNvCxnSpPr/>
          <p:nvPr/>
        </p:nvCxnSpPr>
        <p:spPr>
          <a:xfrm rot="10800000" flipH="1">
            <a:off x="1776612" y="3213300"/>
            <a:ext cx="3703800" cy="5589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7" name="Shape 97"/>
          <p:cNvSpPr txBox="1"/>
          <p:nvPr/>
        </p:nvSpPr>
        <p:spPr>
          <a:xfrm>
            <a:off x="361494" y="2589060"/>
            <a:ext cx="1528082" cy="4575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1800" dirty="0" smtClean="0"/>
              <a:t>Lucky</a:t>
            </a:r>
            <a:r>
              <a:rPr lang="en-US" altLang="zh-TW" sz="1800" dirty="0" smtClean="0"/>
              <a:t> (a dog)</a:t>
            </a:r>
            <a:endParaRPr lang="zh-TW" sz="1800" dirty="0"/>
          </a:p>
        </p:txBody>
      </p:sp>
      <p:sp>
        <p:nvSpPr>
          <p:cNvPr id="98" name="Shape 98"/>
          <p:cNvSpPr txBox="1"/>
          <p:nvPr/>
        </p:nvSpPr>
        <p:spPr>
          <a:xfrm>
            <a:off x="287867" y="3610575"/>
            <a:ext cx="1488760" cy="3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1800" dirty="0" smtClean="0"/>
              <a:t>Mary</a:t>
            </a:r>
            <a:r>
              <a:rPr lang="en-US" altLang="zh-TW" sz="1800" dirty="0" smtClean="0"/>
              <a:t> (a cat)</a:t>
            </a:r>
            <a:endParaRPr lang="zh-TW"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My family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82775" y="1282275"/>
            <a:ext cx="8520600" cy="35823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dirty="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am </a:t>
            </a:r>
            <a:r>
              <a:rPr lang="en-US" altLang="zh-TW" dirty="0" smtClean="0">
                <a:latin typeface="Comic Sans MS"/>
                <a:ea typeface="Comic Sans MS"/>
                <a:cs typeface="Comic Sans MS"/>
                <a:sym typeface="Comic Sans MS"/>
              </a:rPr>
              <a:t>M</a:t>
            </a:r>
            <a:r>
              <a:rPr lang="zh-TW" dirty="0" smtClean="0">
                <a:latin typeface="Comic Sans MS"/>
                <a:ea typeface="Comic Sans MS"/>
                <a:cs typeface="Comic Sans MS"/>
                <a:sym typeface="Comic Sans MS"/>
              </a:rPr>
              <a:t>aggie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r>
              <a:rPr lang="zh-TW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mother and father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love me very much. </a:t>
            </a:r>
            <a:r>
              <a:rPr lang="zh-TW" dirty="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mother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is a nurse. </a:t>
            </a:r>
            <a:r>
              <a:rPr lang="zh-TW" dirty="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mother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loves helping people. </a:t>
            </a:r>
            <a:r>
              <a:rPr lang="zh-TW" dirty="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mother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works together with </a:t>
            </a:r>
            <a:r>
              <a:rPr lang="zh-TW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father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r>
              <a:rPr lang="zh-TW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father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is a doctor. </a:t>
            </a:r>
            <a:r>
              <a:rPr lang="zh-TW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father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is very hardworking. </a:t>
            </a:r>
            <a:r>
              <a:rPr lang="zh-TW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father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saves people’s lives.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TW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mother and father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love </a:t>
            </a:r>
            <a:r>
              <a:rPr lang="zh-TW" dirty="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sister and brother 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too. </a:t>
            </a:r>
            <a:r>
              <a:rPr lang="zh-TW" dirty="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sister and brother</a:t>
            </a:r>
            <a:r>
              <a:rPr lang="zh-TW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always play with me. </a:t>
            </a:r>
            <a:r>
              <a:rPr lang="zh-TW" dirty="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sister and brother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teach me ABC every night. </a:t>
            </a:r>
            <a:r>
              <a:rPr lang="zh-TW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father, my mother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zh-TW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dirty="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sister, my brother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zh-TW" dirty="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love </a:t>
            </a:r>
            <a:r>
              <a:rPr lang="zh-TW" dirty="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pets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- Lucky and Mary too.</a:t>
            </a:r>
            <a:r>
              <a:rPr lang="zh-TW" dirty="0">
                <a:solidFill>
                  <a:srgbClr val="3BD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dirty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Lucky</a:t>
            </a:r>
            <a:r>
              <a:rPr lang="zh-TW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is a dog. </a:t>
            </a:r>
            <a:r>
              <a:rPr lang="zh-TW" dirty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Lucky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loves bones best. </a:t>
            </a:r>
            <a:r>
              <a:rPr lang="zh-TW" dirty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Mary 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is a cat. </a:t>
            </a:r>
            <a:r>
              <a:rPr lang="zh-TW" dirty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Mary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likes fish best. 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150" y="2280574"/>
            <a:ext cx="1893124" cy="104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7225" y="47374"/>
            <a:ext cx="1013361" cy="128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82775" y="1678780"/>
            <a:ext cx="1231713" cy="321469"/>
          </a:xfrm>
          <a:prstGeom prst="rect">
            <a:avLst/>
          </a:prstGeom>
          <a:solidFill>
            <a:srgbClr val="D715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43350" y="1678779"/>
            <a:ext cx="1152526" cy="321470"/>
          </a:xfrm>
          <a:prstGeom prst="rect">
            <a:avLst/>
          </a:prstGeom>
          <a:solidFill>
            <a:srgbClr val="D715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80275" y="1979677"/>
            <a:ext cx="1063075" cy="300897"/>
          </a:xfrm>
          <a:prstGeom prst="rect">
            <a:avLst/>
          </a:prstGeom>
          <a:solidFill>
            <a:srgbClr val="2A2E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82349" y="1979677"/>
            <a:ext cx="1049629" cy="327295"/>
          </a:xfrm>
          <a:prstGeom prst="rect">
            <a:avLst/>
          </a:prstGeom>
          <a:solidFill>
            <a:srgbClr val="2A2E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80338" y="3643191"/>
            <a:ext cx="2344668" cy="32480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7093" y="3667096"/>
            <a:ext cx="8215514" cy="655701"/>
            <a:chOff x="467093" y="3667096"/>
            <a:chExt cx="8215514" cy="655701"/>
          </a:xfrm>
        </p:grpSpPr>
        <p:sp>
          <p:nvSpPr>
            <p:cNvPr id="11" name="Rectangle 10"/>
            <p:cNvSpPr/>
            <p:nvPr/>
          </p:nvSpPr>
          <p:spPr>
            <a:xfrm>
              <a:off x="467093" y="3967993"/>
              <a:ext cx="5069641" cy="35480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</a:t>
              </a:r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15737" y="3667096"/>
              <a:ext cx="666870" cy="30089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163414" y="4331145"/>
            <a:ext cx="603244" cy="2629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183139" y="4331145"/>
            <a:ext cx="603244" cy="2629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dirty="0"/>
              <a:t>My family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82775" y="1282275"/>
            <a:ext cx="8520600" cy="35823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This is Sam. </a:t>
            </a:r>
            <a:r>
              <a:rPr lang="zh-TW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mother and father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loves me very much. </a:t>
            </a:r>
            <a:r>
              <a:rPr lang="zh-TW" dirty="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mother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is a nurse. </a:t>
            </a:r>
            <a:r>
              <a:rPr lang="zh-TW" b="1" dirty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loves helping people. </a:t>
            </a:r>
            <a:r>
              <a:rPr lang="zh-TW" b="1" dirty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works together with </a:t>
            </a:r>
            <a:r>
              <a:rPr lang="zh-TW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father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r>
              <a:rPr lang="zh-TW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father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is a doctor. </a:t>
            </a:r>
            <a:r>
              <a:rPr lang="zh-TW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is very hardworking. </a:t>
            </a:r>
            <a:r>
              <a:rPr lang="zh-TW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saves people’s lives.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TW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mother and father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love </a:t>
            </a:r>
            <a:r>
              <a:rPr lang="zh-TW" dirty="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sister and brother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too. </a:t>
            </a:r>
            <a:r>
              <a:rPr lang="zh-TW" dirty="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sister and brother</a:t>
            </a:r>
            <a:r>
              <a:rPr lang="zh-TW" dirty="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always play with me. </a:t>
            </a:r>
            <a:r>
              <a:rPr lang="zh-TW" b="1" dirty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teach me ABC every night. </a:t>
            </a:r>
            <a:r>
              <a:rPr lang="zh-TW" b="1" dirty="0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_____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love 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pets - Lucky and Mary too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r>
              <a:rPr lang="zh-TW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Lucky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is a dog.</a:t>
            </a:r>
            <a:r>
              <a:rPr lang="zh-TW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b="1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loves bones best.</a:t>
            </a:r>
            <a:r>
              <a:rPr lang="zh-TW" dirty="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Mary</a:t>
            </a:r>
            <a:r>
              <a:rPr lang="zh-TW" dirty="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a cat</a:t>
            </a:r>
            <a:r>
              <a:rPr lang="zh-TW" dirty="0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r>
              <a:rPr lang="zh-TW" b="1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r>
              <a:rPr lang="zh-TW" dirty="0">
                <a:latin typeface="Comic Sans MS"/>
                <a:ea typeface="Comic Sans MS"/>
                <a:cs typeface="Comic Sans MS"/>
                <a:sym typeface="Comic Sans MS"/>
              </a:rPr>
              <a:t> likes playing with me! 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453025" y="1555325"/>
            <a:ext cx="863700" cy="5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400" b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3466800" y="1555325"/>
            <a:ext cx="863700" cy="2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b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2603100" y="1836125"/>
            <a:ext cx="863700" cy="5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5564225" y="1836125"/>
            <a:ext cx="863700" cy="5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He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2603100" y="3198225"/>
            <a:ext cx="1077000" cy="5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b="1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603775" y="3811775"/>
            <a:ext cx="562200" cy="5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b="1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It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6343225" y="3198225"/>
            <a:ext cx="863700" cy="5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b="1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We</a:t>
            </a:r>
          </a:p>
        </p:txBody>
      </p:sp>
      <p:sp>
        <p:nvSpPr>
          <p:cNvPr id="120" name="Shape 120"/>
          <p:cNvSpPr/>
          <p:nvPr/>
        </p:nvSpPr>
        <p:spPr>
          <a:xfrm>
            <a:off x="2422525" y="484500"/>
            <a:ext cx="562200" cy="488700"/>
          </a:xfrm>
          <a:prstGeom prst="wedgeRectCallout">
            <a:avLst>
              <a:gd name="adj1" fmla="val -274818"/>
              <a:gd name="adj2" fmla="val 187078"/>
            </a:avLst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2400" dirty="0">
                <a:solidFill>
                  <a:srgbClr val="212121"/>
                </a:solidFill>
                <a:highlight>
                  <a:srgbClr val="FFFFFF"/>
                </a:highlight>
              </a:rPr>
              <a:t>她</a:t>
            </a:r>
          </a:p>
        </p:txBody>
      </p:sp>
      <p:sp>
        <p:nvSpPr>
          <p:cNvPr id="121" name="Shape 121"/>
          <p:cNvSpPr/>
          <p:nvPr/>
        </p:nvSpPr>
        <p:spPr>
          <a:xfrm>
            <a:off x="3466800" y="793575"/>
            <a:ext cx="562200" cy="488700"/>
          </a:xfrm>
          <a:prstGeom prst="wedgeRectCallout">
            <a:avLst>
              <a:gd name="adj1" fmla="val -135828"/>
              <a:gd name="adj2" fmla="val 184904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2400" dirty="0">
                <a:solidFill>
                  <a:srgbClr val="212121"/>
                </a:solidFill>
                <a:highlight>
                  <a:srgbClr val="FFFFFF"/>
                </a:highlight>
              </a:rPr>
              <a:t>他</a:t>
            </a:r>
          </a:p>
        </p:txBody>
      </p:sp>
      <p:sp>
        <p:nvSpPr>
          <p:cNvPr id="122" name="Shape 122"/>
          <p:cNvSpPr/>
          <p:nvPr/>
        </p:nvSpPr>
        <p:spPr>
          <a:xfrm>
            <a:off x="3165300" y="2380325"/>
            <a:ext cx="863700" cy="488700"/>
          </a:xfrm>
          <a:prstGeom prst="wedgeRectCallout">
            <a:avLst>
              <a:gd name="adj1" fmla="val -42503"/>
              <a:gd name="adj2" fmla="val 147580"/>
            </a:avLst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2400" dirty="0">
                <a:solidFill>
                  <a:srgbClr val="212121"/>
                </a:solidFill>
                <a:highlight>
                  <a:srgbClr val="FFFFFF"/>
                </a:highlight>
              </a:rPr>
              <a:t>他們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7330225" y="2445275"/>
            <a:ext cx="863700" cy="488700"/>
          </a:xfrm>
          <a:prstGeom prst="wedgeRectCallout">
            <a:avLst>
              <a:gd name="adj1" fmla="val -88225"/>
              <a:gd name="adj2" fmla="val 150517"/>
            </a:avLst>
          </a:prstGeom>
          <a:noFill/>
          <a:ln w="38100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rgbClr val="741B47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2400" dirty="0">
                <a:solidFill>
                  <a:srgbClr val="741B47"/>
                </a:solidFill>
                <a:highlight>
                  <a:srgbClr val="FFFFFF"/>
                </a:highlight>
              </a:rPr>
              <a:t>我們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rgbClr val="741B47"/>
              </a:solidFill>
              <a:highlight>
                <a:srgbClr val="FFFFFF"/>
              </a:highlight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4469575" y="4254750"/>
            <a:ext cx="562200" cy="488700"/>
          </a:xfrm>
          <a:prstGeom prst="wedgeRectCallout">
            <a:avLst>
              <a:gd name="adj1" fmla="val -26763"/>
              <a:gd name="adj2" fmla="val -101642"/>
            </a:avLst>
          </a:prstGeom>
          <a:noFill/>
          <a:ln w="3810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rgbClr val="741B47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2400" dirty="0">
                <a:solidFill>
                  <a:srgbClr val="212121"/>
                </a:solidFill>
                <a:highlight>
                  <a:srgbClr val="FFFFFF"/>
                </a:highlight>
              </a:rPr>
              <a:t>牠</a:t>
            </a:r>
            <a:endParaRPr lang="zh-TW" sz="2400" dirty="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rgbClr val="741B47"/>
              </a:solidFill>
              <a:highlight>
                <a:srgbClr val="FFFFFF"/>
              </a:highlight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4361975" y="3508625"/>
            <a:ext cx="562200" cy="54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b="1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It</a:t>
            </a:r>
          </a:p>
        </p:txBody>
      </p:sp>
      <p:sp>
        <p:nvSpPr>
          <p:cNvPr id="126" name="Shape 126"/>
          <p:cNvSpPr/>
          <p:nvPr/>
        </p:nvSpPr>
        <p:spPr>
          <a:xfrm>
            <a:off x="662525" y="4520800"/>
            <a:ext cx="562200" cy="488700"/>
          </a:xfrm>
          <a:prstGeom prst="wedgeRectCallout">
            <a:avLst>
              <a:gd name="adj1" fmla="val -26763"/>
              <a:gd name="adj2" fmla="val -101642"/>
            </a:avLst>
          </a:prstGeom>
          <a:noFill/>
          <a:ln w="3810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rgbClr val="741B47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altLang="en-US" sz="2400" dirty="0">
                <a:solidFill>
                  <a:srgbClr val="212121"/>
                </a:solidFill>
                <a:highlight>
                  <a:srgbClr val="FFFFFF"/>
                </a:highlight>
              </a:rPr>
              <a:t>牠</a:t>
            </a:r>
            <a:endParaRPr lang="zh-TW" sz="2400" dirty="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rgbClr val="741B47"/>
              </a:solidFill>
              <a:highlight>
                <a:srgbClr val="FFFFFF"/>
              </a:highlight>
            </a:endParaRP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3928" y="-7380"/>
            <a:ext cx="931474" cy="1472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  <p:bldP spid="123" grpId="0" animBg="1"/>
      <p:bldP spid="124" grpId="0" animBg="1"/>
      <p:bldP spid="1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4100" y="1937597"/>
            <a:ext cx="4299675" cy="32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6040500" y="125972"/>
            <a:ext cx="3001800" cy="1816206"/>
          </a:xfrm>
          <a:prstGeom prst="wedgeEllipseCallout">
            <a:avLst>
              <a:gd name="adj1" fmla="val -46090"/>
              <a:gd name="adj2" fmla="val 53591"/>
            </a:avLst>
          </a:prstGeom>
          <a:solidFill>
            <a:srgbClr val="EAD1DC"/>
          </a:solidFill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4" name="Shape 134"/>
          <p:cNvSpPr txBox="1"/>
          <p:nvPr/>
        </p:nvSpPr>
        <p:spPr>
          <a:xfrm>
            <a:off x="6549600" y="726875"/>
            <a:ext cx="1983600" cy="119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1800" b="1" dirty="0"/>
              <a:t>Hi! Maggie. How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zh-TW" sz="1800" b="1" dirty="0"/>
              <a:t>are _____?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38475" y="147575"/>
            <a:ext cx="3001800" cy="1773000"/>
            <a:chOff x="738475" y="147575"/>
            <a:chExt cx="3001800" cy="1773000"/>
          </a:xfrm>
        </p:grpSpPr>
        <p:grpSp>
          <p:nvGrpSpPr>
            <p:cNvPr id="5" name="Group 4"/>
            <p:cNvGrpSpPr/>
            <p:nvPr/>
          </p:nvGrpSpPr>
          <p:grpSpPr>
            <a:xfrm>
              <a:off x="738475" y="147575"/>
              <a:ext cx="3001800" cy="1773000"/>
              <a:chOff x="738475" y="147575"/>
              <a:chExt cx="3001800" cy="1773000"/>
            </a:xfrm>
          </p:grpSpPr>
          <p:sp>
            <p:nvSpPr>
              <p:cNvPr id="135" name="Shape 135"/>
              <p:cNvSpPr/>
              <p:nvPr/>
            </p:nvSpPr>
            <p:spPr>
              <a:xfrm>
                <a:off x="738475" y="147575"/>
                <a:ext cx="3001800" cy="1773000"/>
              </a:xfrm>
              <a:prstGeom prst="wedgeEllipseCallout">
                <a:avLst>
                  <a:gd name="adj1" fmla="val 48466"/>
                  <a:gd name="adj2" fmla="val 64774"/>
                </a:avLst>
              </a:prstGeom>
              <a:solidFill>
                <a:srgbClr val="CFE2F3"/>
              </a:solidFill>
              <a:ln w="762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  <p:sp>
            <p:nvSpPr>
              <p:cNvPr id="136" name="Shape 136"/>
              <p:cNvSpPr txBox="1"/>
              <p:nvPr/>
            </p:nvSpPr>
            <p:spPr>
              <a:xfrm>
                <a:off x="864029" y="609775"/>
                <a:ext cx="2750700" cy="119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>
                  <a:spcBef>
                    <a:spcPts val="0"/>
                  </a:spcBef>
                  <a:buNone/>
                </a:pPr>
                <a:r>
                  <a:rPr lang="zh-TW" sz="2000" b="1" dirty="0"/>
                  <a:t>Hi! Jenny. ___  am fine. Thank you. </a:t>
                </a:r>
              </a:p>
            </p:txBody>
          </p:sp>
        </p:grpSp>
        <p:sp>
          <p:nvSpPr>
            <p:cNvPr id="138" name="Shape 138"/>
            <p:cNvSpPr txBox="1"/>
            <p:nvPr/>
          </p:nvSpPr>
          <p:spPr>
            <a:xfrm>
              <a:off x="2473229" y="574669"/>
              <a:ext cx="579300" cy="386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zh-TW" sz="2400" b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</a:t>
              </a:r>
            </a:p>
          </p:txBody>
        </p:sp>
      </p:grpSp>
      <p:sp>
        <p:nvSpPr>
          <p:cNvPr id="139" name="Shape 139"/>
          <p:cNvSpPr txBox="1"/>
          <p:nvPr/>
        </p:nvSpPr>
        <p:spPr>
          <a:xfrm>
            <a:off x="7331884" y="944939"/>
            <a:ext cx="865800" cy="3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</a:p>
        </p:txBody>
      </p:sp>
      <p:sp>
        <p:nvSpPr>
          <p:cNvPr id="140" name="Shape 140"/>
          <p:cNvSpPr/>
          <p:nvPr/>
        </p:nvSpPr>
        <p:spPr>
          <a:xfrm>
            <a:off x="3239132" y="-13293"/>
            <a:ext cx="562200" cy="488700"/>
          </a:xfrm>
          <a:prstGeom prst="wedgeRectCallout">
            <a:avLst>
              <a:gd name="adj1" fmla="val -154554"/>
              <a:gd name="adj2" fmla="val 93687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2400">
                <a:solidFill>
                  <a:srgbClr val="212121"/>
                </a:solidFill>
                <a:highlight>
                  <a:srgbClr val="FFFFFF"/>
                </a:highlight>
              </a:rPr>
              <a:t>我</a:t>
            </a:r>
          </a:p>
        </p:txBody>
      </p:sp>
      <p:sp>
        <p:nvSpPr>
          <p:cNvPr id="141" name="Shape 141"/>
          <p:cNvSpPr/>
          <p:nvPr/>
        </p:nvSpPr>
        <p:spPr>
          <a:xfrm>
            <a:off x="7331884" y="-62635"/>
            <a:ext cx="562200" cy="488700"/>
          </a:xfrm>
          <a:prstGeom prst="wedgeRectCallout">
            <a:avLst>
              <a:gd name="adj1" fmla="val 4263"/>
              <a:gd name="adj2" fmla="val 198579"/>
            </a:avLst>
          </a:prstGeom>
          <a:solidFill>
            <a:srgbClr val="FFFFFF"/>
          </a:solidFill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2400" dirty="0">
                <a:solidFill>
                  <a:srgbClr val="212121"/>
                </a:solidFill>
                <a:highlight>
                  <a:srgbClr val="FFFFFF"/>
                </a:highlight>
              </a:rPr>
              <a:t>你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49600" y="2007689"/>
            <a:ext cx="3090940" cy="2100016"/>
            <a:chOff x="6549600" y="2007689"/>
            <a:chExt cx="3090940" cy="21000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9600" y="2007689"/>
              <a:ext cx="3090940" cy="2100016"/>
            </a:xfrm>
            <a:prstGeom prst="rect">
              <a:avLst/>
            </a:prstGeom>
          </p:spPr>
        </p:pic>
        <p:sp>
          <p:nvSpPr>
            <p:cNvPr id="13" name="Shape 134"/>
            <p:cNvSpPr txBox="1"/>
            <p:nvPr/>
          </p:nvSpPr>
          <p:spPr>
            <a:xfrm>
              <a:off x="7134301" y="2417347"/>
              <a:ext cx="1983600" cy="1193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altLang="zh-TW" sz="1800" b="1" dirty="0" smtClean="0"/>
                <a:t>Will you</a:t>
              </a:r>
              <a:r>
                <a:rPr lang="zh-TW" sz="1800" b="1" dirty="0" smtClean="0"/>
                <a:t> </a:t>
              </a:r>
              <a:r>
                <a:rPr lang="zh-TW" sz="1800" b="1" dirty="0"/>
                <a:t>come to my home and play </a:t>
              </a:r>
              <a:r>
                <a:rPr lang="zh-TW" sz="1800" b="1" dirty="0" smtClean="0"/>
                <a:t>tonight</a:t>
              </a:r>
              <a:r>
                <a:rPr lang="en-US" altLang="zh-TW" sz="1800" b="1" dirty="0" smtClean="0"/>
                <a:t>?</a:t>
              </a:r>
              <a:endParaRPr lang="zh-TW" sz="18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2054943"/>
            <a:ext cx="3001800" cy="2352300"/>
            <a:chOff x="0" y="2054943"/>
            <a:chExt cx="3001800" cy="2352300"/>
          </a:xfrm>
        </p:grpSpPr>
        <p:sp>
          <p:nvSpPr>
            <p:cNvPr id="14" name="Shape 135"/>
            <p:cNvSpPr/>
            <p:nvPr/>
          </p:nvSpPr>
          <p:spPr>
            <a:xfrm>
              <a:off x="0" y="2054943"/>
              <a:ext cx="3001800" cy="2352300"/>
            </a:xfrm>
            <a:prstGeom prst="wedgeEllipseCallout">
              <a:avLst>
                <a:gd name="adj1" fmla="val 48466"/>
                <a:gd name="adj2" fmla="val 64774"/>
              </a:avLst>
            </a:prstGeom>
            <a:solidFill>
              <a:srgbClr val="CFE2F3"/>
            </a:solidFill>
            <a:ln w="762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/>
              <a:r>
                <a:rPr lang="en-US" altLang="zh-TW" sz="2000" b="1" dirty="0" smtClean="0"/>
                <a:t>I’d love to. But </a:t>
              </a:r>
              <a:r>
                <a:rPr lang="en-US" altLang="zh-TW" sz="2000" b="1" dirty="0"/>
                <a:t>____ </a:t>
              </a:r>
              <a:r>
                <a:rPr lang="en-US" altLang="zh-TW" sz="2000" b="1" dirty="0" smtClean="0"/>
                <a:t>can’t come. </a:t>
              </a:r>
              <a:r>
                <a:rPr lang="en-US" altLang="zh-TW" sz="2000" b="1" dirty="0"/>
                <a:t>I have to visit grandpa and grandma.  </a:t>
              </a:r>
              <a:endParaRPr lang="zh-TW" altLang="en-US" sz="20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47424" y="2711392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I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3957"/>
          <a:stretch/>
        </p:blipFill>
        <p:spPr>
          <a:xfrm>
            <a:off x="1" y="1955799"/>
            <a:ext cx="5242656" cy="306885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19877">
            <a:off x="5360873" y="2906427"/>
            <a:ext cx="1855690" cy="180002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588222"/>
            <a:ext cx="1799686" cy="2618543"/>
          </a:xfrm>
          <a:prstGeom prst="rect">
            <a:avLst/>
          </a:prstGeom>
        </p:spPr>
      </p:pic>
      <p:sp>
        <p:nvSpPr>
          <p:cNvPr id="7" name="Shape 120"/>
          <p:cNvSpPr/>
          <p:nvPr/>
        </p:nvSpPr>
        <p:spPr>
          <a:xfrm>
            <a:off x="4233506" y="1671903"/>
            <a:ext cx="750988" cy="428641"/>
          </a:xfrm>
          <a:prstGeom prst="wedgeRectCallout">
            <a:avLst>
              <a:gd name="adj1" fmla="val -35415"/>
              <a:gd name="adj2" fmla="val 185865"/>
            </a:avLst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solidFill>
                  <a:srgbClr val="212121"/>
                </a:solidFill>
                <a:highlight>
                  <a:srgbClr val="FFFFFF"/>
                </a:highlight>
              </a:rPr>
              <a:t>She</a:t>
            </a:r>
            <a:endParaRPr lang="zh-TW" sz="2400" dirty="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  <p:sp>
        <p:nvSpPr>
          <p:cNvPr id="9" name="Shape 121"/>
          <p:cNvSpPr/>
          <p:nvPr/>
        </p:nvSpPr>
        <p:spPr>
          <a:xfrm>
            <a:off x="2803404" y="1738312"/>
            <a:ext cx="622315" cy="488700"/>
          </a:xfrm>
          <a:prstGeom prst="wedgeRectCallout">
            <a:avLst>
              <a:gd name="adj1" fmla="val -107762"/>
              <a:gd name="adj2" fmla="val 155471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solidFill>
                  <a:srgbClr val="212121"/>
                </a:solidFill>
                <a:highlight>
                  <a:srgbClr val="FFFFFF"/>
                </a:highlight>
              </a:rPr>
              <a:t>He</a:t>
            </a:r>
            <a:endParaRPr lang="zh-TW" sz="2400" dirty="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  <p:sp>
        <p:nvSpPr>
          <p:cNvPr id="10" name="Shape 122"/>
          <p:cNvSpPr/>
          <p:nvPr/>
        </p:nvSpPr>
        <p:spPr>
          <a:xfrm>
            <a:off x="3214377" y="612959"/>
            <a:ext cx="863700" cy="500642"/>
          </a:xfrm>
          <a:prstGeom prst="wedgeRectCallout">
            <a:avLst>
              <a:gd name="adj1" fmla="val 228318"/>
              <a:gd name="adj2" fmla="val 4183"/>
            </a:avLst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solidFill>
                  <a:srgbClr val="212121"/>
                </a:solidFill>
                <a:highlight>
                  <a:srgbClr val="FFFFFF"/>
                </a:highlight>
              </a:rPr>
              <a:t>They</a:t>
            </a:r>
            <a:endParaRPr lang="zh-TW" sz="2400" dirty="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  <p:sp>
        <p:nvSpPr>
          <p:cNvPr id="11" name="Shape 123"/>
          <p:cNvSpPr/>
          <p:nvPr/>
        </p:nvSpPr>
        <p:spPr>
          <a:xfrm>
            <a:off x="240669" y="2588221"/>
            <a:ext cx="740533" cy="488700"/>
          </a:xfrm>
          <a:prstGeom prst="wedgeRectCallout">
            <a:avLst>
              <a:gd name="adj1" fmla="val 89362"/>
              <a:gd name="adj2" fmla="val 118982"/>
            </a:avLst>
          </a:prstGeom>
          <a:noFill/>
          <a:ln w="38100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rgbClr val="741B47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solidFill>
                  <a:srgbClr val="741B47"/>
                </a:solidFill>
                <a:highlight>
                  <a:srgbClr val="FFFFFF"/>
                </a:highlight>
              </a:rPr>
              <a:t>We</a:t>
            </a:r>
            <a:endParaRPr lang="zh-TW" sz="2400" dirty="0">
              <a:solidFill>
                <a:srgbClr val="741B47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rgbClr val="741B47"/>
              </a:solidFill>
              <a:highlight>
                <a:srgbClr val="FFFFFF"/>
              </a:highlight>
            </a:endParaRPr>
          </a:p>
        </p:txBody>
      </p:sp>
      <p:sp>
        <p:nvSpPr>
          <p:cNvPr id="13" name="Shape 126"/>
          <p:cNvSpPr/>
          <p:nvPr/>
        </p:nvSpPr>
        <p:spPr>
          <a:xfrm>
            <a:off x="2591265" y="4377397"/>
            <a:ext cx="721291" cy="488700"/>
          </a:xfrm>
          <a:prstGeom prst="wedgeRectCallout">
            <a:avLst>
              <a:gd name="adj1" fmla="val 120076"/>
              <a:gd name="adj2" fmla="val 24499"/>
            </a:avLst>
          </a:prstGeom>
          <a:solidFill>
            <a:schemeClr val="bg1"/>
          </a:solidFill>
          <a:ln w="3810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rgbClr val="741B47"/>
              </a:solidFill>
              <a:highlight>
                <a:srgbClr val="FFFFFF"/>
              </a:highlight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solidFill>
                  <a:srgbClr val="212121"/>
                </a:solidFill>
                <a:highlight>
                  <a:srgbClr val="FFFFFF"/>
                </a:highlight>
              </a:rPr>
              <a:t>It</a:t>
            </a:r>
            <a:endParaRPr lang="zh-TW" sz="2400" dirty="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rgbClr val="741B47"/>
              </a:solidFill>
              <a:highlight>
                <a:srgbClr val="FFFFFF"/>
              </a:highlight>
            </a:endParaRPr>
          </a:p>
        </p:txBody>
      </p:sp>
      <p:sp>
        <p:nvSpPr>
          <p:cNvPr id="14" name="Shape 120"/>
          <p:cNvSpPr/>
          <p:nvPr/>
        </p:nvSpPr>
        <p:spPr>
          <a:xfrm>
            <a:off x="6097660" y="2033153"/>
            <a:ext cx="471056" cy="488700"/>
          </a:xfrm>
          <a:prstGeom prst="wedgeRectCallout">
            <a:avLst>
              <a:gd name="adj1" fmla="val 35890"/>
              <a:gd name="adj2" fmla="val 159747"/>
            </a:avLst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solidFill>
                  <a:srgbClr val="21212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TW" sz="2400" dirty="0">
              <a:solidFill>
                <a:srgbClr val="212121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20"/>
          <p:cNvSpPr/>
          <p:nvPr/>
        </p:nvSpPr>
        <p:spPr>
          <a:xfrm>
            <a:off x="7125547" y="1917409"/>
            <a:ext cx="787969" cy="488700"/>
          </a:xfrm>
          <a:prstGeom prst="wedgeRectCallout">
            <a:avLst>
              <a:gd name="adj1" fmla="val 53577"/>
              <a:gd name="adj2" fmla="val 189180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solidFill>
                  <a:srgbClr val="212121"/>
                </a:solidFill>
                <a:highlight>
                  <a:srgbClr val="FFFFFF"/>
                </a:highlight>
                <a:latin typeface="+mn-lt"/>
                <a:cs typeface="Times New Roman" panose="02020603050405020304" pitchFamily="18" charset="0"/>
              </a:rPr>
              <a:t>You</a:t>
            </a:r>
            <a:endParaRPr lang="zh-TW" sz="2400" dirty="0">
              <a:solidFill>
                <a:srgbClr val="212121"/>
              </a:solidFill>
              <a:highlight>
                <a:srgbClr val="FFFFFF"/>
              </a:highligh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左大括弧 2"/>
          <p:cNvSpPr/>
          <p:nvPr/>
        </p:nvSpPr>
        <p:spPr>
          <a:xfrm>
            <a:off x="1489940" y="1354043"/>
            <a:ext cx="382255" cy="4073090"/>
          </a:xfrm>
          <a:prstGeom prst="leftBrace">
            <a:avLst>
              <a:gd name="adj1" fmla="val 8333"/>
              <a:gd name="adj2" fmla="val 5021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026" name="Picture 2" descr="doraemon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067" y="105527"/>
            <a:ext cx="2870200" cy="160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1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446</Words>
  <Application>Microsoft Office PowerPoint</Application>
  <PresentationFormat>On-screen Show (16:9)</PresentationFormat>
  <Paragraphs>71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Times New Roman</vt:lpstr>
      <vt:lpstr>Arial</vt:lpstr>
      <vt:lpstr>Comic Sans MS</vt:lpstr>
      <vt:lpstr>Source Code Pro</vt:lpstr>
      <vt:lpstr>Oswald</vt:lpstr>
      <vt:lpstr>新細明體</vt:lpstr>
      <vt:lpstr>modern-writer</vt:lpstr>
      <vt:lpstr>Subject pronouns</vt:lpstr>
      <vt:lpstr>PowerPoint Presentation</vt:lpstr>
      <vt:lpstr>Let’s listen to a song about a family</vt:lpstr>
      <vt:lpstr>The Simpson  Family</vt:lpstr>
      <vt:lpstr>My family</vt:lpstr>
      <vt:lpstr>My family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pronouns</dc:title>
  <cp:lastModifiedBy>LEE, Fung King Jackie</cp:lastModifiedBy>
  <cp:revision>11</cp:revision>
  <dcterms:modified xsi:type="dcterms:W3CDTF">2016-07-02T06:01:34Z</dcterms:modified>
</cp:coreProperties>
</file>