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97" r:id="rId4"/>
    <p:sldId id="257" r:id="rId5"/>
    <p:sldId id="299" r:id="rId6"/>
    <p:sldId id="376" r:id="rId7"/>
    <p:sldId id="300" r:id="rId8"/>
    <p:sldId id="377" r:id="rId9"/>
    <p:sldId id="301" r:id="rId10"/>
    <p:sldId id="378" r:id="rId11"/>
    <p:sldId id="302" r:id="rId12"/>
    <p:sldId id="379" r:id="rId13"/>
    <p:sldId id="303" r:id="rId14"/>
    <p:sldId id="380" r:id="rId15"/>
    <p:sldId id="271" r:id="rId16"/>
    <p:sldId id="305" r:id="rId17"/>
    <p:sldId id="306" r:id="rId18"/>
    <p:sldId id="363" r:id="rId19"/>
    <p:sldId id="307" r:id="rId20"/>
    <p:sldId id="371" r:id="rId21"/>
    <p:sldId id="372" r:id="rId22"/>
    <p:sldId id="373" r:id="rId23"/>
    <p:sldId id="374" r:id="rId24"/>
    <p:sldId id="375" r:id="rId25"/>
    <p:sldId id="283" r:id="rId26"/>
    <p:sldId id="314" r:id="rId27"/>
    <p:sldId id="315" r:id="rId28"/>
    <p:sldId id="313" r:id="rId29"/>
    <p:sldId id="364" r:id="rId30"/>
    <p:sldId id="365" r:id="rId31"/>
    <p:sldId id="366" r:id="rId32"/>
    <p:sldId id="367" r:id="rId33"/>
    <p:sldId id="368" r:id="rId34"/>
    <p:sldId id="369" r:id="rId35"/>
    <p:sldId id="370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00"/>
    <a:srgbClr val="D1FFD1"/>
    <a:srgbClr val="FF8080"/>
    <a:srgbClr val="FFE1E1"/>
    <a:srgbClr val="FF8000"/>
    <a:srgbClr val="FFFFD1"/>
    <a:srgbClr val="FFFFB4"/>
    <a:srgbClr val="E1E1FF"/>
    <a:srgbClr val="D1D1FF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727" autoAdjust="0"/>
  </p:normalViewPr>
  <p:slideViewPr>
    <p:cSldViewPr>
      <p:cViewPr>
        <p:scale>
          <a:sx n="70" d="100"/>
          <a:sy n="70" d="100"/>
        </p:scale>
        <p:origin x="-600" y="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CAB23-6B66-4536-B0B8-E00A5CA6F5ED}" type="datetimeFigureOut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0A98-4CB6-426D-9FFE-356E986D76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6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383B-3688-437C-872E-7D061E66A93B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744416" cy="365125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1186-7920-4050-A8C3-F5923A409FC8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1F5-0A75-431C-90CA-77BA5B9F8F64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/>
          <a:p>
            <a:fld id="{0D54DDBE-2A15-4E45-9EFA-8C415128E0E5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824064" cy="365125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1666528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B701-001B-40E1-862E-7A09A8FD55CF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0AFA-1F36-46E8-9A1D-6B8FEB5B9D34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CF86-8A62-4704-9B6C-0BD5328DBE4A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071D-AD18-4913-AE38-20AD1D23B7CC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CCE3-91FD-41C3-8125-E84EADCB4EB2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816424" cy="365125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631D-2C87-49A9-8276-F245A245FC67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29A8-44C4-4C93-A118-05179AA6583F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072D-736C-4160-AD76-F4C8576D9336}" type="datetime1">
              <a:rPr lang="zh-TW" altLang="en-US" smtClean="0"/>
              <a:t>2017/5/11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h9CkVnAD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h9CkVnAD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6024" y="1700808"/>
            <a:ext cx="7772400" cy="1152128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latin typeface="Comic Sans MS" panose="030F0702030302020204" pitchFamily="66" charset="0"/>
              </a:rPr>
              <a:t>The Bike Lesson</a:t>
            </a:r>
            <a:br>
              <a:rPr lang="en-US" altLang="zh-TW" sz="3200" b="1" dirty="0" smtClean="0">
                <a:latin typeface="Comic Sans MS" panose="030F0702030302020204" pitchFamily="66" charset="0"/>
              </a:rPr>
            </a:br>
            <a:r>
              <a:rPr lang="en-US" altLang="zh-TW" sz="3200" dirty="0" smtClean="0">
                <a:latin typeface="Comic Sans MS" panose="030F0702030302020204" pitchFamily="66" charset="0"/>
              </a:rPr>
              <a:t>(written by Stan and Jan </a:t>
            </a:r>
            <a:r>
              <a:rPr lang="en-US" altLang="zh-TW" sz="3200" dirty="0" err="1" smtClean="0">
                <a:latin typeface="Comic Sans MS" panose="030F0702030302020204" pitchFamily="66" charset="0"/>
              </a:rPr>
              <a:t>Berenstain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)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237626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Lesson 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2" t="4983" r="9934" b="17717"/>
          <a:stretch/>
        </p:blipFill>
        <p:spPr>
          <a:xfrm>
            <a:off x="6012160" y="2780928"/>
            <a:ext cx="2232248" cy="22764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16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888" y="404664"/>
            <a:ext cx="2934271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7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latin typeface="Comic Sans MS" panose="030F0702030302020204" pitchFamily="66" charset="0"/>
              </a:rPr>
              <a:t>Continue to listen to the story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1:33 – 2:04.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6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23528" y="5301208"/>
            <a:ext cx="5868044" cy="1322705"/>
          </a:xfrm>
          <a:prstGeom prst="roundRect">
            <a:avLst/>
          </a:prstGeom>
          <a:solidFill>
            <a:srgbClr val="D1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can you see in the picture?</a:t>
            </a:r>
          </a:p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do you think </a:t>
            </a:r>
            <a:r>
              <a:rPr lang="en-US" altLang="zh-TW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Dad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will do?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4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latin typeface="Comic Sans MS" panose="030F0702030302020204" pitchFamily="66" charset="0"/>
              </a:rPr>
              <a:t>Continue to listen to the story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2:04 – 2:45.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Your Turn!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900" dirty="0" smtClean="0">
                <a:latin typeface="Comic Sans MS" panose="030F0702030302020204" pitchFamily="66" charset="0"/>
              </a:rPr>
              <a:t>Get into groups of 4.</a:t>
            </a:r>
          </a:p>
          <a:p>
            <a:endParaRPr lang="en-US" altLang="zh-TW" sz="2900" dirty="0">
              <a:latin typeface="Comic Sans MS" panose="030F0702030302020204" pitchFamily="66" charset="0"/>
            </a:endParaRPr>
          </a:p>
          <a:p>
            <a:r>
              <a:rPr lang="en-US" altLang="zh-TW" sz="2900" dirty="0" smtClean="0">
                <a:latin typeface="Comic Sans MS" panose="030F0702030302020204" pitchFamily="66" charset="0"/>
              </a:rPr>
              <a:t>Two of you will be </a:t>
            </a:r>
            <a:r>
              <a:rPr lang="en-US" altLang="zh-TW" sz="2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Small Bear</a:t>
            </a:r>
            <a:r>
              <a:rPr lang="en-US" altLang="zh-TW" sz="2900" dirty="0" smtClean="0">
                <a:latin typeface="Comic Sans MS" panose="030F0702030302020204" pitchFamily="66" charset="0"/>
              </a:rPr>
              <a:t>.  </a:t>
            </a:r>
            <a:br>
              <a:rPr lang="en-US" altLang="zh-TW" sz="2900" dirty="0" smtClean="0">
                <a:latin typeface="Comic Sans MS" panose="030F0702030302020204" pitchFamily="66" charset="0"/>
              </a:rPr>
            </a:br>
            <a:r>
              <a:rPr lang="en-US" altLang="zh-TW" sz="2900" dirty="0" smtClean="0">
                <a:latin typeface="Comic Sans MS" panose="030F0702030302020204" pitchFamily="66" charset="0"/>
              </a:rPr>
              <a:t>Two of you will be </a:t>
            </a:r>
            <a:r>
              <a:rPr lang="en-US" altLang="zh-TW" sz="29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Dad</a:t>
            </a:r>
            <a:r>
              <a:rPr lang="en-US" altLang="zh-TW" sz="29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900" dirty="0">
              <a:latin typeface="Comic Sans MS" panose="030F0702030302020204" pitchFamily="66" charset="0"/>
            </a:endParaRPr>
          </a:p>
          <a:p>
            <a:r>
              <a:rPr lang="en-US" altLang="zh-TW" sz="2900" dirty="0" smtClean="0">
                <a:latin typeface="Comic Sans MS" panose="030F0702030302020204" pitchFamily="66" charset="0"/>
              </a:rPr>
              <a:t>Act the assigned scene </a:t>
            </a:r>
            <a:br>
              <a:rPr lang="en-US" altLang="zh-TW" sz="2900" dirty="0" smtClean="0">
                <a:latin typeface="Comic Sans MS" panose="030F0702030302020204" pitchFamily="66" charset="0"/>
              </a:rPr>
            </a:br>
            <a:r>
              <a:rPr lang="en-US" altLang="zh-TW" sz="2900" dirty="0" smtClean="0">
                <a:latin typeface="Comic Sans MS" panose="030F0702030302020204" pitchFamily="66" charset="0"/>
              </a:rPr>
              <a:t>in front of the class!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36" y="3212976"/>
            <a:ext cx="2848896" cy="3316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latin typeface="Comic Sans MS" panose="030F0702030302020204" pitchFamily="66" charset="0"/>
              </a:rPr>
              <a:t>Let’s read about the following lessons</a:t>
            </a:r>
            <a:endParaRPr lang="zh-TW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latin typeface="Comic Sans MS" panose="030F0702030302020204" pitchFamily="66" charset="0"/>
              </a:rPr>
              <a:t>Continue to listen to the story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2:45 – 6:42.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7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Activity 1: Reader’s Theatre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Comic Sans MS" panose="030F0702030302020204" pitchFamily="66" charset="0"/>
              </a:rPr>
              <a:t>Get into groups of 4.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Each group will read a lesson.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07748"/>
              </p:ext>
            </p:extLst>
          </p:nvPr>
        </p:nvGraphicFramePr>
        <p:xfrm>
          <a:off x="899592" y="3356992"/>
          <a:ext cx="7416824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4680520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Lesson 4 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28-32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Lesson 5 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</a:t>
                      </a:r>
                      <a:r>
                        <a:rPr lang="en-US" altLang="zh-TW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33-40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Lesson 6 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41-50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Lesson 7 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51-59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1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Activity 1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Comic Sans MS" panose="030F0702030302020204" pitchFamily="66" charset="0"/>
              </a:rPr>
              <a:t>Share the part you read with the class.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You will be either </a:t>
            </a:r>
            <a:r>
              <a:rPr lang="en-US" altLang="zh-TW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Small Bear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 or </a:t>
            </a:r>
            <a:r>
              <a:rPr lang="en-US" altLang="zh-TW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Dad</a:t>
            </a:r>
            <a:r>
              <a:rPr lang="en-US" altLang="zh-TW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2800" dirty="0"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latin typeface="Comic Sans MS" panose="030F0702030302020204" pitchFamily="66" charset="0"/>
              </a:rPr>
              <a:t>Other groups give comments </a:t>
            </a:r>
            <a:br>
              <a:rPr lang="en-US" altLang="zh-TW" sz="2800" dirty="0" smtClean="0">
                <a:latin typeface="Comic Sans MS" panose="030F0702030302020204" pitchFamily="66" charset="0"/>
              </a:rPr>
            </a:br>
            <a:r>
              <a:rPr lang="en-US" altLang="zh-TW" sz="2800" dirty="0" smtClean="0">
                <a:latin typeface="Comic Sans MS" panose="030F0702030302020204" pitchFamily="66" charset="0"/>
              </a:rPr>
              <a:t>to the presenters.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76" y="3353220"/>
            <a:ext cx="2848896" cy="3316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2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Peer evaluation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2420888"/>
            <a:ext cx="792088" cy="792088"/>
          </a:xfrm>
          <a:prstGeom prst="rect">
            <a:avLst/>
          </a:prstGeom>
          <a:solidFill>
            <a:srgbClr val="FFFFB4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44092" y="2420888"/>
            <a:ext cx="7276380" cy="792088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tell the story clearly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zh-TW" alt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4092" y="1412776"/>
            <a:ext cx="7276380" cy="792088"/>
          </a:xfrm>
          <a:prstGeom prst="rect">
            <a:avLst/>
          </a:prstGeom>
          <a:solidFill>
            <a:srgbClr val="D1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Did your classmates…</a:t>
            </a:r>
            <a:endParaRPr lang="zh-TW" altLang="en-US" sz="2800" dirty="0">
              <a:solidFill>
                <a:srgbClr val="004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3429000"/>
            <a:ext cx="792088" cy="792088"/>
          </a:xfrm>
          <a:prstGeom prst="rect">
            <a:avLst/>
          </a:prstGeom>
          <a:solidFill>
            <a:srgbClr val="FFFFB4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4092" y="3429000"/>
            <a:ext cx="7276380" cy="792088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speak loudly?</a:t>
            </a:r>
            <a:endParaRPr lang="zh-TW" alt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4437112"/>
            <a:ext cx="792088" cy="792088"/>
          </a:xfrm>
          <a:prstGeom prst="rect">
            <a:avLst/>
          </a:prstGeom>
          <a:solidFill>
            <a:srgbClr val="FFFFB4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544092" y="4437112"/>
            <a:ext cx="7276380" cy="792088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look at you when they were speaking?</a:t>
            </a:r>
            <a:endParaRPr lang="zh-TW" alt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5445224"/>
            <a:ext cx="792088" cy="792088"/>
          </a:xfrm>
          <a:prstGeom prst="rect">
            <a:avLst/>
          </a:prstGeom>
          <a:solidFill>
            <a:srgbClr val="FFFFB4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44092" y="5445224"/>
            <a:ext cx="7276380" cy="792088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gestures and movements?</a:t>
            </a:r>
            <a:endParaRPr lang="zh-TW" alt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4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064" y="260648"/>
            <a:ext cx="3888432" cy="2016224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Look, Ma!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I can ride it!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See!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Dad had some very good lessons for 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again…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2900" dirty="0" smtClean="0">
                <a:latin typeface="Comic Sans MS" panose="030F0702030302020204" pitchFamily="66" charset="0"/>
              </a:rPr>
              <a:t>Let’s read pages 2 – 11.</a:t>
            </a:r>
          </a:p>
          <a:p>
            <a:endParaRPr lang="en-US" altLang="zh-TW" sz="2900" dirty="0">
              <a:latin typeface="Comic Sans MS" panose="030F0702030302020204" pitchFamily="66" charset="0"/>
            </a:endParaRPr>
          </a:p>
          <a:p>
            <a:r>
              <a:rPr lang="en-US" altLang="zh-TW" sz="2900" dirty="0" smtClean="0">
                <a:latin typeface="Comic Sans MS" panose="030F0702030302020204" pitchFamily="66" charset="0"/>
              </a:rPr>
              <a:t>Pay attention to the words in </a:t>
            </a:r>
            <a:r>
              <a:rPr lang="en-US" altLang="zh-TW" sz="2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altLang="zh-TW" sz="29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99284"/>
            <a:ext cx="2448272" cy="29978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9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324"/>
            <a:ext cx="4772834" cy="6597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48064" y="5273913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000" dirty="0" smtClean="0">
                <a:solidFill>
                  <a:srgbClr val="FF8000"/>
                </a:solidFill>
                <a:latin typeface="Comic Sans MS" panose="030F0702030302020204" pitchFamily="66" charset="0"/>
              </a:rPr>
              <a:t>Acknowledgement to:</a:t>
            </a:r>
          </a:p>
          <a:p>
            <a:r>
              <a:rPr lang="en-GB" altLang="zh-TW" sz="2000" dirty="0" smtClean="0">
                <a:solidFill>
                  <a:srgbClr val="FF8000"/>
                </a:solidFill>
                <a:latin typeface="Comic Sans MS" panose="030F0702030302020204" pitchFamily="66" charset="0"/>
                <a:hlinkClick r:id="rId3"/>
              </a:rPr>
              <a:t>https</a:t>
            </a:r>
            <a:r>
              <a:rPr lang="en-GB" altLang="zh-TW" sz="2000" dirty="0">
                <a:solidFill>
                  <a:srgbClr val="FF8000"/>
                </a:solidFill>
                <a:latin typeface="Comic Sans MS" panose="030F0702030302020204" pitchFamily="66" charset="0"/>
                <a:hlinkClick r:id="rId3"/>
              </a:rPr>
              <a:t>://</a:t>
            </a:r>
            <a:r>
              <a:rPr lang="en-GB" altLang="zh-TW" sz="2000" dirty="0" smtClean="0">
                <a:solidFill>
                  <a:srgbClr val="FF8000"/>
                </a:solidFill>
                <a:latin typeface="Comic Sans MS" panose="030F0702030302020204" pitchFamily="66" charset="0"/>
                <a:hlinkClick r:id="rId3"/>
              </a:rPr>
              <a:t>www.youtube.com/watch?v=RHh9CkVnADI</a:t>
            </a:r>
            <a:endParaRPr lang="en-GB" altLang="zh-TW" sz="2000" dirty="0" smtClean="0">
              <a:solidFill>
                <a:srgbClr val="FF8000"/>
              </a:solidFill>
              <a:latin typeface="Comic Sans MS" panose="030F0702030302020204" pitchFamily="66" charset="0"/>
            </a:endParaRPr>
          </a:p>
          <a:p>
            <a:endParaRPr lang="zh-TW" altLang="en-US" sz="2000" dirty="0">
              <a:solidFill>
                <a:srgbClr val="FF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7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20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980728"/>
            <a:ext cx="3600400" cy="1440160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Come here, Small Bear.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Here is something </a:t>
            </a:r>
            <a:b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will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4283968" y="332656"/>
            <a:ext cx="2952328" cy="1080120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Look, Ma, look!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brand-new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bike</a:t>
            </a: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3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340768"/>
            <a:ext cx="3600400" cy="1800200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Thanks, Dad! Thanks!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 me, you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say</a:t>
            </a: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am going to ride it </a:t>
            </a:r>
            <a:b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right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away</a:t>
            </a: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0" name="矩形 9"/>
          <p:cNvSpPr/>
          <p:nvPr/>
        </p:nvSpPr>
        <p:spPr>
          <a:xfrm>
            <a:off x="4572000" y="980728"/>
            <a:ext cx="2952328" cy="1080120"/>
          </a:xfrm>
          <a:prstGeom prst="rect">
            <a:avLst/>
          </a:prstGeom>
          <a:solidFill>
            <a:srgbClr val="FFF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 yet, not yet,</a:t>
            </a:r>
            <a:r>
              <a:rPr lang="en-US" altLang="zh-TW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 yet, my son…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7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24336" cy="42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827584" y="872716"/>
            <a:ext cx="3888432" cy="1800200"/>
          </a:xfrm>
          <a:prstGeom prst="wedgeRoundRectCallout">
            <a:avLst>
              <a:gd name="adj1" fmla="val 81069"/>
              <a:gd name="adj2" fmla="val 42041"/>
              <a:gd name="adj3" fmla="val 16667"/>
            </a:avLst>
          </a:prstGeom>
          <a:solidFill>
            <a:srgbClr val="D1FFD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First come the lessons,</a:t>
            </a:r>
            <a:r>
              <a:rPr lang="en-US" altLang="zh-TW" sz="2500" dirty="0">
                <a:solidFill>
                  <a:srgbClr val="004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/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then the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How to get on is </a:t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lesson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8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4752528" cy="362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611560" y="908720"/>
            <a:ext cx="3600400" cy="1152128"/>
          </a:xfrm>
          <a:prstGeom prst="wedgeRoundRectCallout">
            <a:avLst>
              <a:gd name="adj1" fmla="val 40896"/>
              <a:gd name="adj2" fmla="val 115410"/>
              <a:gd name="adj3" fmla="val 16667"/>
            </a:avLst>
          </a:prstGeom>
          <a:solidFill>
            <a:srgbClr val="D1FFD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Lesson one? </a:t>
            </a:r>
          </a:p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Is this lesson one?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8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77" y="2492896"/>
            <a:ext cx="5407078" cy="4176464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611560" y="548680"/>
            <a:ext cx="3600400" cy="2160240"/>
          </a:xfrm>
          <a:prstGeom prst="wedgeRoundRectCallout">
            <a:avLst>
              <a:gd name="adj1" fmla="val -21"/>
              <a:gd name="adj2" fmla="val 70143"/>
              <a:gd name="adj3" fmla="val 16667"/>
            </a:avLst>
          </a:prstGeom>
          <a:solidFill>
            <a:srgbClr val="D1FFD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Yes.</a:t>
            </a:r>
          </a:p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That is what </a:t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you should not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 </a:t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So let that be a </a:t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lesson to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5181450" y="332656"/>
            <a:ext cx="3600400" cy="1944216"/>
          </a:xfrm>
          <a:prstGeom prst="wedgeRoundRectCallout">
            <a:avLst>
              <a:gd name="adj1" fmla="val -14131"/>
              <a:gd name="adj2" fmla="val 91895"/>
              <a:gd name="adj3" fmla="val 16667"/>
            </a:avLst>
          </a:prstGeom>
          <a:solidFill>
            <a:srgbClr val="D1FFD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Yes it was, Dad.</a:t>
            </a:r>
          </a:p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Now I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That was a very good </a:t>
            </a:r>
            <a:b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</a:b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lesson for </a:t>
            </a:r>
            <a:r>
              <a:rPr lang="en-US" altLang="zh-TW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r>
              <a:rPr lang="en-US" altLang="zh-TW" sz="2500" dirty="0" smtClean="0">
                <a:solidFill>
                  <a:srgbClr val="004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3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Activity 2 Task A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>
                <a:latin typeface="Comic Sans MS" panose="030F0702030302020204" pitchFamily="66" charset="0"/>
              </a:rPr>
              <a:t>Fill in the blanks with suitable words.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b="1" u="sng" dirty="0" smtClean="0">
                <a:latin typeface="Comic Sans MS" panose="030F0702030302020204" pitchFamily="66" charset="0"/>
              </a:rPr>
              <a:t>Don’t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 read the book when you are working!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You may use these words: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zh-TW" sz="3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56188"/>
              </p:ext>
            </p:extLst>
          </p:nvPr>
        </p:nvGraphicFramePr>
        <p:xfrm>
          <a:off x="952974" y="4365104"/>
          <a:ext cx="7238053" cy="819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457"/>
                <a:gridCol w="1447457"/>
                <a:gridCol w="1447457"/>
                <a:gridCol w="1447457"/>
                <a:gridCol w="1448225"/>
              </a:tblGrid>
              <a:tr h="819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away</a:t>
                      </a:r>
                      <a:endParaRPr lang="zh-TW" sz="3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bike</a:t>
                      </a:r>
                      <a:endParaRPr lang="zh-TW" sz="3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me</a:t>
                      </a:r>
                      <a:endParaRPr lang="zh-TW" sz="3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one</a:t>
                      </a:r>
                      <a:endParaRPr lang="zh-TW" sz="3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you</a:t>
                      </a:r>
                      <a:endParaRPr lang="zh-TW" sz="3000" b="1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PMingLiU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Task </a:t>
            </a:r>
            <a:r>
              <a:rPr lang="en-US" altLang="zh-TW" b="1" dirty="0" smtClean="0">
                <a:latin typeface="Comic Sans MS" panose="030F0702030302020204" pitchFamily="66" charset="0"/>
              </a:rPr>
              <a:t>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>
                <a:latin typeface="Comic Sans MS" panose="030F0702030302020204" pitchFamily="66" charset="0"/>
              </a:rPr>
              <a:t>Form </a:t>
            </a:r>
            <a:r>
              <a:rPr lang="en-US" altLang="zh-TW" sz="3000" b="1" u="sng" dirty="0" smtClean="0">
                <a:latin typeface="Comic Sans MS" panose="030F0702030302020204" pitchFamily="66" charset="0"/>
              </a:rPr>
              <a:t>5 groups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Each group will read the pages as follows: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91487"/>
              </p:ext>
            </p:extLst>
          </p:nvPr>
        </p:nvGraphicFramePr>
        <p:xfrm>
          <a:off x="899592" y="3356992"/>
          <a:ext cx="7416824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468052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Group A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12-21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Group B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</a:t>
                      </a:r>
                      <a:r>
                        <a:rPr lang="en-US" altLang="zh-TW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22-29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Group</a:t>
                      </a:r>
                      <a:r>
                        <a:rPr lang="en-US" altLang="zh-TW" sz="2800" b="1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C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30-41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Group D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42-51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Group E</a:t>
                      </a:r>
                      <a:endParaRPr lang="zh-TW" altLang="en-US" sz="2800" b="1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pages 52-61</a:t>
                      </a:r>
                      <a:endParaRPr lang="zh-TW" altLang="en-US" sz="2800" b="1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Task </a:t>
            </a:r>
            <a:r>
              <a:rPr lang="en-US" altLang="zh-TW" b="1" dirty="0" smtClean="0">
                <a:latin typeface="Comic Sans MS" panose="030F0702030302020204" pitchFamily="66" charset="0"/>
              </a:rPr>
              <a:t>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>
                <a:latin typeface="Comic Sans MS" panose="030F0702030302020204" pitchFamily="66" charset="0"/>
              </a:rPr>
              <a:t>Find the rhyming pairs on the pages.</a:t>
            </a:r>
          </a:p>
          <a:p>
            <a:pPr lvl="1"/>
            <a:r>
              <a:rPr lang="en-US" altLang="zh-TW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Rhyming pairs:</a:t>
            </a:r>
            <a:r>
              <a:rPr lang="en-US" altLang="zh-TW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words with the same ending sound (e.g. </a:t>
            </a:r>
            <a:r>
              <a:rPr lang="en-US" altLang="zh-TW" sz="3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TW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zh-TW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</a:t>
            </a:r>
            <a:r>
              <a:rPr lang="en-US" altLang="zh-TW" sz="3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Write the answers on the worksheet.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Discuss your answers with your groupmates.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6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000" dirty="0" smtClean="0">
                <a:latin typeface="Comic Sans MS" panose="030F0702030302020204" pitchFamily="66" charset="0"/>
              </a:rPr>
              <a:t>Now share your answers with the class!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996952"/>
            <a:ext cx="5832648" cy="22052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2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1)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29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1119"/>
            <a:ext cx="7632848" cy="550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7092280" y="1261119"/>
            <a:ext cx="504056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64088" y="1621159"/>
            <a:ext cx="504056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652168" y="2132856"/>
            <a:ext cx="432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148064" y="2420888"/>
            <a:ext cx="504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732240" y="2997000"/>
            <a:ext cx="504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572056" y="3293962"/>
            <a:ext cx="504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300192" y="4293096"/>
            <a:ext cx="576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644008" y="4661496"/>
            <a:ext cx="576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36264" y="5157240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292080" y="5517280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563888" y="6021336"/>
            <a:ext cx="432048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4644008" y="6309368"/>
            <a:ext cx="648072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4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324"/>
            <a:ext cx="4772834" cy="6597352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4918651" y="5589240"/>
            <a:ext cx="4104456" cy="936104"/>
            <a:chOff x="5004048" y="4293096"/>
            <a:chExt cx="4104456" cy="936104"/>
          </a:xfrm>
        </p:grpSpPr>
        <p:sp>
          <p:nvSpPr>
            <p:cNvPr id="13" name="雲朵形 12"/>
            <p:cNvSpPr/>
            <p:nvPr/>
          </p:nvSpPr>
          <p:spPr>
            <a:xfrm>
              <a:off x="5004048" y="4293096"/>
              <a:ext cx="4032448" cy="936104"/>
            </a:xfrm>
            <a:prstGeom prst="cloud">
              <a:avLst/>
            </a:prstGeom>
            <a:solidFill>
              <a:srgbClr val="D1FFD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40560" y="4365104"/>
              <a:ext cx="4067944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Can you ride a bike?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932040" y="116632"/>
            <a:ext cx="4104456" cy="1296144"/>
            <a:chOff x="5004048" y="116632"/>
            <a:chExt cx="4104456" cy="1296144"/>
          </a:xfrm>
        </p:grpSpPr>
        <p:sp>
          <p:nvSpPr>
            <p:cNvPr id="10" name="雲朵形 9"/>
            <p:cNvSpPr/>
            <p:nvPr/>
          </p:nvSpPr>
          <p:spPr>
            <a:xfrm>
              <a:off x="5004048" y="116632"/>
              <a:ext cx="4032448" cy="1296144"/>
            </a:xfrm>
            <a:prstGeom prst="cloud">
              <a:avLst/>
            </a:prstGeom>
            <a:solidFill>
              <a:srgbClr val="D1FFD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076056" y="404664"/>
              <a:ext cx="4032448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What is the title of the book?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932040" y="1484784"/>
            <a:ext cx="4032448" cy="1296144"/>
            <a:chOff x="5076056" y="1556792"/>
            <a:chExt cx="4032448" cy="1296144"/>
          </a:xfrm>
        </p:grpSpPr>
        <p:sp>
          <p:nvSpPr>
            <p:cNvPr id="11" name="雲朵形 10"/>
            <p:cNvSpPr/>
            <p:nvPr/>
          </p:nvSpPr>
          <p:spPr>
            <a:xfrm>
              <a:off x="5076056" y="1556792"/>
              <a:ext cx="4032448" cy="1296144"/>
            </a:xfrm>
            <a:prstGeom prst="cloud">
              <a:avLst/>
            </a:prstGeom>
            <a:solidFill>
              <a:srgbClr val="D1FFD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364088" y="1844824"/>
              <a:ext cx="3528392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What can you see on the cover?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932040" y="2852936"/>
            <a:ext cx="4032448" cy="1296144"/>
            <a:chOff x="5004048" y="2924944"/>
            <a:chExt cx="4032448" cy="1296144"/>
          </a:xfrm>
        </p:grpSpPr>
        <p:sp>
          <p:nvSpPr>
            <p:cNvPr id="12" name="雲朵形 11"/>
            <p:cNvSpPr/>
            <p:nvPr/>
          </p:nvSpPr>
          <p:spPr>
            <a:xfrm>
              <a:off x="5004048" y="2924944"/>
              <a:ext cx="4032448" cy="1296144"/>
            </a:xfrm>
            <a:prstGeom prst="cloud">
              <a:avLst/>
            </a:prstGeom>
            <a:solidFill>
              <a:srgbClr val="D1FFD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580112" y="3212976"/>
              <a:ext cx="3168352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What is the book about?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886672" y="4221088"/>
            <a:ext cx="4032448" cy="1296144"/>
            <a:chOff x="5004048" y="5517232"/>
            <a:chExt cx="4032448" cy="1296144"/>
          </a:xfrm>
        </p:grpSpPr>
        <p:sp>
          <p:nvSpPr>
            <p:cNvPr id="14" name="雲朵形 13"/>
            <p:cNvSpPr/>
            <p:nvPr/>
          </p:nvSpPr>
          <p:spPr>
            <a:xfrm>
              <a:off x="5004048" y="5517232"/>
              <a:ext cx="4032448" cy="1296144"/>
            </a:xfrm>
            <a:prstGeom prst="cloud">
              <a:avLst/>
            </a:prstGeom>
            <a:solidFill>
              <a:srgbClr val="D1FFD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202324" y="5775505"/>
              <a:ext cx="3635896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Have you ridden </a:t>
              </a:r>
              <a:b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</a:br>
              <a:r>
                <a:rPr lang="en-US" altLang="zh-TW" sz="28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a bike before?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1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2" y="1349920"/>
            <a:ext cx="8295536" cy="53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2)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30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6372200" y="1405135"/>
            <a:ext cx="720080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940152" y="1700808"/>
            <a:ext cx="504056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364136" y="2269231"/>
            <a:ext cx="432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220128" y="2629271"/>
            <a:ext cx="504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220072" y="3212976"/>
            <a:ext cx="504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796192" y="3573064"/>
            <a:ext cx="504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156176" y="4149080"/>
            <a:ext cx="576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220072" y="4437112"/>
            <a:ext cx="648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300192" y="5013176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652120" y="5373216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804248" y="5949280"/>
            <a:ext cx="360000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796136" y="6309368"/>
            <a:ext cx="1044000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1507"/>
            <a:ext cx="8784976" cy="35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3)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31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40152" y="2557263"/>
            <a:ext cx="576000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580168" y="2917303"/>
            <a:ext cx="468000" cy="439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084224" y="3501056"/>
            <a:ext cx="648016" cy="43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724128" y="3933104"/>
            <a:ext cx="720048" cy="43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308368" y="4437112"/>
            <a:ext cx="576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37381" y="4797176"/>
            <a:ext cx="554899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2" y="2060848"/>
            <a:ext cx="8651356" cy="341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3)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32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192296" y="1988840"/>
            <a:ext cx="68396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994136" y="2420888"/>
            <a:ext cx="648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796136" y="4293096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318136" y="4725192"/>
            <a:ext cx="612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4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3" y="1243013"/>
            <a:ext cx="7642594" cy="549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4)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33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868144" y="1232800"/>
            <a:ext cx="57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940152" y="1592840"/>
            <a:ext cx="540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516216" y="2060848"/>
            <a:ext cx="540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940216" y="2420888"/>
            <a:ext cx="576000" cy="4396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72168" y="2924992"/>
            <a:ext cx="612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400128" y="3293962"/>
            <a:ext cx="324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940152" y="3789088"/>
            <a:ext cx="360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220128" y="4077072"/>
            <a:ext cx="468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184136" y="4581128"/>
            <a:ext cx="504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904216" y="4941216"/>
            <a:ext cx="396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228184" y="5949328"/>
            <a:ext cx="504000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444272" y="6309368"/>
            <a:ext cx="576000" cy="43200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7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4" y="1238250"/>
            <a:ext cx="7707733" cy="55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Activity 2 </a:t>
            </a:r>
            <a:r>
              <a:rPr lang="en-US" altLang="zh-TW" b="1" dirty="0" smtClean="0">
                <a:latin typeface="Comic Sans MS" panose="030F0702030302020204" pitchFamily="66" charset="0"/>
              </a:rPr>
              <a:t>Task B (Group 5)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6084240" y="1304808"/>
            <a:ext cx="612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724128" y="1628800"/>
            <a:ext cx="540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364088" y="2996992"/>
            <a:ext cx="720152" cy="36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52184" y="2636912"/>
            <a:ext cx="576000" cy="39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832208" y="3498199"/>
            <a:ext cx="306000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130862" y="3789040"/>
            <a:ext cx="457362" cy="43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652120" y="5157192"/>
            <a:ext cx="450112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88224" y="5445224"/>
            <a:ext cx="468000" cy="432000"/>
          </a:xfrm>
          <a:prstGeom prst="ellipse">
            <a:avLst/>
          </a:prstGeom>
          <a:noFill/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580240" y="6021336"/>
            <a:ext cx="504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156176" y="6309320"/>
            <a:ext cx="396000" cy="432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More rhyming pairs…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35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600200"/>
            <a:ext cx="8229600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TW" sz="3000" dirty="0" smtClean="0">
                <a:latin typeface="Comic Sans MS" panose="030F0702030302020204" pitchFamily="66" charset="0"/>
              </a:rPr>
              <a:t>Do </a:t>
            </a:r>
            <a:r>
              <a:rPr lang="en-GB" altLang="zh-TW" sz="3000" dirty="0">
                <a:latin typeface="Comic Sans MS" panose="030F0702030302020204" pitchFamily="66" charset="0"/>
              </a:rPr>
              <a:t>you know other words that rhyme with the words above</a:t>
            </a:r>
            <a:r>
              <a:rPr lang="en-GB" altLang="zh-TW" sz="3000" dirty="0" smtClean="0">
                <a:latin typeface="Comic Sans MS" panose="030F0702030302020204" pitchFamily="66" charset="0"/>
              </a:rPr>
              <a:t>?</a:t>
            </a:r>
          </a:p>
          <a:p>
            <a:endParaRPr lang="en-GB" altLang="zh-TW" sz="3000" dirty="0">
              <a:latin typeface="Comic Sans MS" panose="030F0702030302020204" pitchFamily="66" charset="0"/>
            </a:endParaRPr>
          </a:p>
          <a:p>
            <a:r>
              <a:rPr lang="en-GB" altLang="zh-TW" sz="3000" dirty="0" smtClean="0">
                <a:latin typeface="Comic Sans MS" panose="030F0702030302020204" pitchFamily="66" charset="0"/>
              </a:rPr>
              <a:t>Can you write a short rhyme using one of the rhyming pairs?</a:t>
            </a:r>
            <a:endParaRPr lang="en-US" altLang="zh-TW" sz="3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1800200" cy="19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16" y="332655"/>
            <a:ext cx="139901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0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Comic Sans MS" panose="030F0702030302020204" pitchFamily="66" charset="0"/>
              </a:rPr>
              <a:t>Listen to the story first.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0:00 – 0:16.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07504" y="692696"/>
            <a:ext cx="6048672" cy="1800200"/>
          </a:xfrm>
          <a:prstGeom prst="roundRect">
            <a:avLst/>
          </a:prstGeom>
          <a:solidFill>
            <a:srgbClr val="D1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does </a:t>
            </a:r>
            <a:r>
              <a:rPr lang="en-US" altLang="zh-TW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Small Bear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want to do?</a:t>
            </a:r>
          </a:p>
          <a:p>
            <a:endParaRPr lang="en-US" altLang="zh-TW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will </a:t>
            </a:r>
            <a:r>
              <a:rPr lang="en-US" altLang="zh-TW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Dad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say?</a:t>
            </a:r>
            <a:endParaRPr lang="zh-TW" alt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5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 smtClean="0">
                <a:latin typeface="Comic Sans MS" panose="030F0702030302020204" pitchFamily="66" charset="0"/>
              </a:rPr>
              <a:t>Continue to listen to the story.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0:16 – 0:30.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888432" cy="365125"/>
          </a:xfrm>
        </p:spPr>
        <p:txBody>
          <a:bodyPr/>
          <a:lstStyle/>
          <a:p>
            <a:r>
              <a:rPr lang="en-US" altLang="zh-TW" dirty="0" smtClean="0"/>
              <a:t>Supervisors: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Jackie Lee,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Rebecca Chen,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Angel Ma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6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23528" y="980728"/>
            <a:ext cx="5040560" cy="1152128"/>
          </a:xfrm>
          <a:prstGeom prst="roundRect">
            <a:avLst/>
          </a:prstGeom>
          <a:solidFill>
            <a:srgbClr val="D1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does </a:t>
            </a:r>
            <a:r>
              <a:rPr lang="en-US" altLang="zh-TW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Small Bear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feel?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7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omic Sans MS" panose="030F0702030302020204" pitchFamily="66" charset="0"/>
              </a:rPr>
              <a:t>Let’s read the book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latin typeface="Comic Sans MS" panose="030F0702030302020204" pitchFamily="66" charset="0"/>
              </a:rPr>
              <a:t>Continue to listen to the story</a:t>
            </a:r>
            <a:r>
              <a:rPr lang="en-US" altLang="zh-TW" sz="3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i="1" dirty="0" smtClean="0">
                <a:latin typeface="Comic Sans MS" panose="030F0702030302020204" pitchFamily="66" charset="0"/>
              </a:rPr>
              <a:t>The Bike Lesson</a:t>
            </a:r>
            <a:r>
              <a:rPr lang="en-US" altLang="zh-TW" sz="3000" dirty="0">
                <a:latin typeface="Comic Sans MS" panose="030F0702030302020204" pitchFamily="66" charset="0"/>
              </a:rPr>
              <a:t/>
            </a:r>
            <a:br>
              <a:rPr lang="en-US" altLang="zh-TW" sz="3000" dirty="0">
                <a:latin typeface="Comic Sans MS" panose="030F0702030302020204" pitchFamily="66" charset="0"/>
              </a:rPr>
            </a:br>
            <a:r>
              <a:rPr lang="en-US" altLang="zh-TW" sz="22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altLang="zh-TW" sz="2200" dirty="0" smtClean="0">
                <a:latin typeface="Comic Sans MS" panose="030F0702030302020204" pitchFamily="66" charset="0"/>
                <a:hlinkClick r:id="rId2"/>
              </a:rPr>
              <a:t>www.youtube.com/watch?v=RHh9CkVnADI</a:t>
            </a:r>
            <a:endParaRPr lang="en-US" altLang="zh-TW" sz="2200" dirty="0" smtClean="0">
              <a:latin typeface="Comic Sans MS" panose="030F0702030302020204" pitchFamily="66" charset="0"/>
            </a:endParaRPr>
          </a:p>
          <a:p>
            <a:endParaRPr lang="en-US" altLang="zh-TW" sz="3000" dirty="0">
              <a:latin typeface="Comic Sans MS" panose="030F0702030302020204" pitchFamily="66" charset="0"/>
            </a:endParaRPr>
          </a:p>
          <a:p>
            <a:r>
              <a:rPr lang="en-US" altLang="zh-TW" sz="3000" dirty="0" smtClean="0">
                <a:latin typeface="Comic Sans MS" panose="030F0702030302020204" pitchFamily="66" charset="0"/>
              </a:rPr>
              <a:t>Read 0:30 – 1:33.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1600" smtClean="0">
                <a:solidFill>
                  <a:schemeClr val="tx1"/>
                </a:solidFill>
                <a:latin typeface="Comic Sans MS" panose="030F0702030302020204" pitchFamily="66" charset="0"/>
              </a:rPr>
              <a:t>9</a:t>
            </a:fld>
            <a:endParaRPr lang="zh-TW" altLang="en-US" sz="16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88132" y="5085184"/>
            <a:ext cx="6732140" cy="1322705"/>
          </a:xfrm>
          <a:prstGeom prst="roundRect">
            <a:avLst/>
          </a:prstGeom>
          <a:solidFill>
            <a:srgbClr val="D1FFD1"/>
          </a:solidFill>
          <a:ln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is </a:t>
            </a:r>
            <a:r>
              <a:rPr lang="en-US" altLang="zh-TW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Dad</a:t>
            </a:r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doing?</a:t>
            </a:r>
          </a:p>
          <a:p>
            <a:r>
              <a:rPr lang="en-US" altLang="zh-TW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do you think will happen next?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Supervisors: Dr Jackie Lee, Dr Rebecca Chen, Dr Angel Ma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0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1083</Words>
  <Application>Microsoft Office PowerPoint</Application>
  <PresentationFormat>On-screen Show (4:3)</PresentationFormat>
  <Paragraphs>222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佈景主題</vt:lpstr>
      <vt:lpstr>The Bike Lesson (written by Stan and Jan Berenstain)</vt:lpstr>
      <vt:lpstr>PowerPoint Presentation</vt:lpstr>
      <vt:lpstr>PowerPoint Presentation</vt:lpstr>
      <vt:lpstr>Let’s read the book</vt:lpstr>
      <vt:lpstr>PowerPoint Presentation</vt:lpstr>
      <vt:lpstr>Let’s read the book</vt:lpstr>
      <vt:lpstr>PowerPoint Presentation</vt:lpstr>
      <vt:lpstr>Let’s read the book</vt:lpstr>
      <vt:lpstr>PowerPoint Presentation</vt:lpstr>
      <vt:lpstr>Let’s read the book</vt:lpstr>
      <vt:lpstr>PowerPoint Presentation</vt:lpstr>
      <vt:lpstr>Let’s read the book</vt:lpstr>
      <vt:lpstr>Your Turn!</vt:lpstr>
      <vt:lpstr>Let’s read about the following lessons</vt:lpstr>
      <vt:lpstr>Activity 1: Reader’s Theatre</vt:lpstr>
      <vt:lpstr>Activity 1</vt:lpstr>
      <vt:lpstr>Peer evaluation</vt:lpstr>
      <vt:lpstr>PowerPoint Presentation</vt:lpstr>
      <vt:lpstr>Let’s read again…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 Task A</vt:lpstr>
      <vt:lpstr>Activity 2 Task B</vt:lpstr>
      <vt:lpstr>Activity 2 Task B</vt:lpstr>
      <vt:lpstr>Activity 2 Task B</vt:lpstr>
      <vt:lpstr>Activity 2 Task B (Group 1)</vt:lpstr>
      <vt:lpstr>Activity 2 Task B (Group 2)</vt:lpstr>
      <vt:lpstr>Activity 2 Task B (Group 3)</vt:lpstr>
      <vt:lpstr>Activity 2 Task B (Group 3)</vt:lpstr>
      <vt:lpstr>Activity 2 Task B (Group 4)</vt:lpstr>
      <vt:lpstr>Activity 2 Task B (Group 5)</vt:lpstr>
      <vt:lpstr>More rhyming pairs…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Poems (compiled by John Foster)</dc:title>
  <dc:creator>Jason Poon</dc:creator>
  <cp:lastModifiedBy>HKIEd</cp:lastModifiedBy>
  <cp:revision>61</cp:revision>
  <dcterms:created xsi:type="dcterms:W3CDTF">2017-02-22T11:50:58Z</dcterms:created>
  <dcterms:modified xsi:type="dcterms:W3CDTF">2017-05-11T13:08:24Z</dcterms:modified>
</cp:coreProperties>
</file>