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98" r:id="rId4"/>
    <p:sldId id="299" r:id="rId5"/>
    <p:sldId id="300" r:id="rId6"/>
    <p:sldId id="301" r:id="rId7"/>
    <p:sldId id="310" r:id="rId8"/>
    <p:sldId id="302" r:id="rId9"/>
    <p:sldId id="304" r:id="rId10"/>
    <p:sldId id="303" r:id="rId11"/>
    <p:sldId id="305" r:id="rId12"/>
    <p:sldId id="306" r:id="rId13"/>
    <p:sldId id="307" r:id="rId14"/>
    <p:sldId id="308" r:id="rId15"/>
    <p:sldId id="309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4"/>
    <a:srgbClr val="FF8000"/>
    <a:srgbClr val="FF8080"/>
    <a:srgbClr val="FFE1E1"/>
    <a:srgbClr val="EBEBFF"/>
    <a:srgbClr val="004000"/>
    <a:srgbClr val="D1FFD1"/>
    <a:srgbClr val="FFFFD1"/>
    <a:srgbClr val="E1E1FF"/>
    <a:srgbClr val="D1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60"/>
  </p:normalViewPr>
  <p:slideViewPr>
    <p:cSldViewPr>
      <p:cViewPr varScale="1">
        <p:scale>
          <a:sx n="46" d="100"/>
          <a:sy n="46" d="100"/>
        </p:scale>
        <p:origin x="-129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CAB23-6B66-4536-B0B8-E00A5CA6F5ED}" type="datetimeFigureOut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C0A98-4CB6-426D-9FFE-356E986D76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96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9972-C745-4725-AC46-BC0AC4573B69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C5D1-EE0B-4822-AA65-5B860C713A9A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894C-9782-4018-BCF7-7D924A4F501A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522512" cy="241002"/>
          </a:xfrm>
        </p:spPr>
        <p:txBody>
          <a:bodyPr/>
          <a:lstStyle/>
          <a:p>
            <a:fld id="{475240E7-C559-4A22-B707-3EB8740DC15C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483768" y="6351869"/>
            <a:ext cx="3960440" cy="501649"/>
          </a:xfrm>
        </p:spPr>
        <p:txBody>
          <a:bodyPr/>
          <a:lstStyle/>
          <a:p>
            <a:r>
              <a:rPr lang="en-US" altLang="zh-TW" dirty="0" smtClean="0"/>
              <a:t>Supervisors: </a:t>
            </a:r>
            <a:r>
              <a:rPr lang="en-US" altLang="zh-TW" dirty="0" err="1" smtClean="0"/>
              <a:t>Dr</a:t>
            </a:r>
            <a:r>
              <a:rPr lang="en-US" altLang="zh-TW" dirty="0" smtClean="0"/>
              <a:t> Jackie Lee, </a:t>
            </a:r>
            <a:r>
              <a:rPr lang="en-US" altLang="zh-TW" dirty="0" err="1" smtClean="0"/>
              <a:t>Dr</a:t>
            </a:r>
            <a:r>
              <a:rPr lang="en-US" altLang="zh-TW" dirty="0" smtClean="0"/>
              <a:t> Rebecca Chen, </a:t>
            </a:r>
            <a:r>
              <a:rPr lang="en-US" altLang="zh-TW" dirty="0" err="1" smtClean="0"/>
              <a:t>Dr</a:t>
            </a:r>
            <a:r>
              <a:rPr lang="en-US" altLang="zh-TW" dirty="0" smtClean="0"/>
              <a:t> Angel Ma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04248" y="6356351"/>
            <a:ext cx="1882552" cy="31301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BE37-92C7-4266-A502-6AD0E6C68473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0AC9-3D46-41CB-8DC4-B80A6CD040F1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C3A0-DCE3-469B-A72A-EA280BB0216E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F036B-C03F-41C4-8BFD-4226157E3A66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C835-A697-41AB-AEBB-96ED8EC645AA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BD71-88C2-42B4-82E3-3650AAAC21EB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DC8F-75AF-4A04-9793-EC78A3DFD4C1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E59F6-181D-4920-9B7C-AD5D698DF164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rp_I6-wmWE" TargetMode="External"/><Relationship Id="rId5" Type="http://schemas.openxmlformats.org/officeDocument/2006/relationships/hyperlink" Target="https://www.youtube.com/watch?v=DoSq9T6OejA" TargetMode="External"/><Relationship Id="rId4" Type="http://schemas.openxmlformats.org/officeDocument/2006/relationships/hyperlink" Target="https://www.youtube.com/watch?v=uPahaW6VDek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koVxBnnGk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683618"/>
          </a:xfrm>
        </p:spPr>
        <p:txBody>
          <a:bodyPr/>
          <a:lstStyle/>
          <a:p>
            <a:r>
              <a:rPr lang="en-US" altLang="zh-TW" sz="5000" b="1" dirty="0" smtClean="0">
                <a:latin typeface="Comic Sans MS" panose="030F0702030302020204" pitchFamily="66" charset="0"/>
              </a:rPr>
              <a:t>The Bike Lesson</a:t>
            </a:r>
            <a:r>
              <a:rPr lang="en-US" altLang="zh-TW" b="1" dirty="0" smtClean="0">
                <a:latin typeface="Comic Sans MS" panose="030F0702030302020204" pitchFamily="66" charset="0"/>
              </a:rPr>
              <a:t/>
            </a:r>
            <a:br>
              <a:rPr lang="en-US" altLang="zh-TW" b="1" dirty="0" smtClean="0">
                <a:latin typeface="Comic Sans MS" panose="030F0702030302020204" pitchFamily="66" charset="0"/>
              </a:rPr>
            </a:br>
            <a:r>
              <a:rPr lang="en-US" altLang="zh-TW" sz="3200" dirty="0" smtClean="0">
                <a:latin typeface="Comic Sans MS" panose="030F0702030302020204" pitchFamily="66" charset="0"/>
              </a:rPr>
              <a:t>(written by Stan and Jan </a:t>
            </a:r>
            <a:r>
              <a:rPr lang="en-US" altLang="zh-TW" sz="3200" dirty="0" err="1" smtClean="0">
                <a:latin typeface="Comic Sans MS" panose="030F0702030302020204" pitchFamily="66" charset="0"/>
              </a:rPr>
              <a:t>Berenstain</a:t>
            </a:r>
            <a:r>
              <a:rPr lang="en-US" altLang="zh-TW" sz="3200" dirty="0" smtClean="0">
                <a:latin typeface="Comic Sans MS" panose="030F0702030302020204" pitchFamily="66" charset="0"/>
              </a:rPr>
              <a:t>)</a:t>
            </a:r>
            <a:endParaRPr lang="zh-TW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4785" y="3066064"/>
            <a:ext cx="7772400" cy="2376264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Lesson 3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52" t="4983" r="9934" b="17717"/>
          <a:stretch/>
        </p:blipFill>
        <p:spPr>
          <a:xfrm>
            <a:off x="5994146" y="3226122"/>
            <a:ext cx="2016224" cy="205614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94" y="4779033"/>
            <a:ext cx="6169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16632"/>
            <a:ext cx="300632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02466" cy="501650"/>
          </a:xfrm>
        </p:spPr>
        <p:txBody>
          <a:bodyPr/>
          <a:lstStyle/>
          <a:p>
            <a:r>
              <a:rPr lang="en-US" altLang="zh-TW" dirty="0" smtClean="0"/>
              <a:t>Supervisors: </a:t>
            </a:r>
            <a:r>
              <a:rPr lang="en-US" altLang="zh-TW" dirty="0" err="1" smtClean="0"/>
              <a:t>Dr</a:t>
            </a:r>
            <a:r>
              <a:rPr lang="en-US" altLang="zh-TW" dirty="0" smtClean="0"/>
              <a:t> Jackie Lee, </a:t>
            </a:r>
            <a:r>
              <a:rPr lang="en-US" altLang="zh-TW" dirty="0" err="1" smtClean="0"/>
              <a:t>Dr</a:t>
            </a:r>
            <a:r>
              <a:rPr lang="en-US" altLang="zh-TW" dirty="0" smtClean="0"/>
              <a:t> Rebecca Chen, </a:t>
            </a:r>
            <a:r>
              <a:rPr lang="en-US" altLang="zh-TW" dirty="0" err="1" smtClean="0"/>
              <a:t>Dr</a:t>
            </a:r>
            <a:r>
              <a:rPr lang="en-US" altLang="zh-TW" dirty="0" smtClean="0"/>
              <a:t> Angel Ma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57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Other safe cycling tips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Comic Sans MS" panose="030F0702030302020204" pitchFamily="66" charset="0"/>
              </a:rPr>
              <a:t>Watch the clip </a:t>
            </a:r>
            <a:r>
              <a:rPr lang="en-US" altLang="zh-TW" sz="2800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0:53 – 1:08</a:t>
            </a:r>
            <a:r>
              <a:rPr lang="en-US" altLang="zh-TW" sz="28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altLang="zh-TW" sz="2800" dirty="0" smtClean="0">
              <a:latin typeface="Comic Sans MS" panose="030F0702030302020204" pitchFamily="66" charset="0"/>
            </a:endParaRPr>
          </a:p>
          <a:p>
            <a:r>
              <a:rPr lang="en-US" altLang="zh-TW" sz="2800" dirty="0" smtClean="0">
                <a:latin typeface="Comic Sans MS" panose="030F0702030302020204" pitchFamily="66" charset="0"/>
              </a:rPr>
              <a:t>We </a:t>
            </a:r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shouldn’t</a:t>
            </a:r>
            <a:r>
              <a:rPr lang="en-US" altLang="zh-TW" sz="2800" dirty="0" smtClean="0">
                <a:latin typeface="Comic Sans MS" panose="030F0702030302020204" pitchFamily="66" charset="0"/>
              </a:rPr>
              <a:t> wear dark clothes.  We </a:t>
            </a:r>
            <a:r>
              <a:rPr lang="en-US" altLang="zh-TW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should</a:t>
            </a:r>
            <a:r>
              <a:rPr lang="en-US" altLang="zh-TW" sz="2800" dirty="0" smtClean="0">
                <a:latin typeface="Comic Sans MS" panose="030F0702030302020204" pitchFamily="66" charset="0"/>
              </a:rPr>
              <a:t> wear bright clothes.</a:t>
            </a:r>
          </a:p>
          <a:p>
            <a:endParaRPr lang="en-US" altLang="zh-TW" sz="2800" dirty="0">
              <a:latin typeface="Comic Sans MS" panose="030F0702030302020204" pitchFamily="66" charset="0"/>
            </a:endParaRPr>
          </a:p>
          <a:p>
            <a:endParaRPr lang="en-US" altLang="zh-TW" sz="2800" dirty="0" smtClean="0">
              <a:latin typeface="Comic Sans MS" panose="030F0702030302020204" pitchFamily="66" charset="0"/>
            </a:endParaRPr>
          </a:p>
          <a:p>
            <a:endParaRPr lang="en-US" altLang="zh-TW" sz="2800" dirty="0">
              <a:latin typeface="Comic Sans MS" panose="030F0702030302020204" pitchFamily="66" charset="0"/>
            </a:endParaRPr>
          </a:p>
          <a:p>
            <a:endParaRPr lang="en-US" altLang="zh-TW" sz="28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71982" y="3861048"/>
            <a:ext cx="7800037" cy="2376000"/>
            <a:chOff x="755576" y="3861048"/>
            <a:chExt cx="7800037" cy="2376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71" t="20268" b="9341"/>
            <a:stretch/>
          </p:blipFill>
          <p:spPr bwMode="auto">
            <a:xfrm>
              <a:off x="755576" y="3861048"/>
              <a:ext cx="3373219" cy="23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861048"/>
              <a:ext cx="3263533" cy="23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向右箭號 4"/>
            <p:cNvSpPr/>
            <p:nvPr/>
          </p:nvSpPr>
          <p:spPr>
            <a:xfrm>
              <a:off x="4242817" y="4725144"/>
              <a:ext cx="936104" cy="648072"/>
            </a:xfrm>
            <a:prstGeom prst="rightArrow">
              <a:avLst/>
            </a:prstGeom>
            <a:solidFill>
              <a:srgbClr val="FF8080"/>
            </a:solidFill>
            <a:ln>
              <a:solidFill>
                <a:srgbClr val="FF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04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Other safe cycling tips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Comic Sans MS" panose="030F0702030302020204" pitchFamily="66" charset="0"/>
              </a:rPr>
              <a:t>Watch the clip </a:t>
            </a:r>
            <a:r>
              <a:rPr lang="en-US" altLang="zh-TW" sz="2800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1:08 – 1:30</a:t>
            </a:r>
            <a:r>
              <a:rPr lang="en-US" altLang="zh-TW" sz="28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altLang="zh-TW" sz="2800" dirty="0" smtClean="0">
              <a:latin typeface="Comic Sans MS" panose="030F0702030302020204" pitchFamily="66" charset="0"/>
            </a:endParaRPr>
          </a:p>
          <a:p>
            <a:r>
              <a:rPr lang="en-US" altLang="zh-TW" sz="2800" dirty="0" smtClean="0">
                <a:latin typeface="Comic Sans MS" panose="030F0702030302020204" pitchFamily="66" charset="0"/>
              </a:rPr>
              <a:t>We </a:t>
            </a:r>
            <a:r>
              <a:rPr lang="en-US" altLang="zh-TW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should</a:t>
            </a:r>
            <a:r>
              <a:rPr lang="en-US" altLang="zh-TW" sz="2800" dirty="0" smtClean="0">
                <a:latin typeface="Comic Sans MS" panose="030F0702030302020204" pitchFamily="66" charset="0"/>
              </a:rPr>
              <a:t> put the </a:t>
            </a:r>
            <a:br>
              <a:rPr lang="en-US" altLang="zh-TW" sz="2800" dirty="0" smtClean="0">
                <a:latin typeface="Comic Sans MS" panose="030F0702030302020204" pitchFamily="66" charset="0"/>
              </a:rPr>
            </a:br>
            <a:r>
              <a:rPr lang="en-US" altLang="zh-TW" sz="2800" dirty="0" smtClean="0">
                <a:latin typeface="Comic Sans MS" panose="030F0702030302020204" pitchFamily="66" charset="0"/>
              </a:rPr>
              <a:t>reflectors on the bike.</a:t>
            </a:r>
          </a:p>
          <a:p>
            <a:endParaRPr lang="en-US" altLang="zh-TW" sz="2800" dirty="0">
              <a:latin typeface="Comic Sans MS" panose="030F0702030302020204" pitchFamily="66" charset="0"/>
            </a:endParaRPr>
          </a:p>
          <a:p>
            <a:r>
              <a:rPr lang="en-US" altLang="zh-TW" sz="2800" dirty="0" smtClean="0">
                <a:latin typeface="Comic Sans MS" panose="030F0702030302020204" pitchFamily="66" charset="0"/>
              </a:rPr>
              <a:t>We </a:t>
            </a:r>
            <a:r>
              <a:rPr lang="en-US" altLang="zh-TW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should</a:t>
            </a:r>
            <a:r>
              <a:rPr lang="en-US" altLang="zh-TW" sz="2800" dirty="0" smtClean="0">
                <a:latin typeface="Comic Sans MS" panose="030F0702030302020204" pitchFamily="66" charset="0"/>
              </a:rPr>
              <a:t> wear our </a:t>
            </a:r>
            <a:br>
              <a:rPr lang="en-US" altLang="zh-TW" sz="2800" dirty="0" smtClean="0">
                <a:latin typeface="Comic Sans MS" panose="030F0702030302020204" pitchFamily="66" charset="0"/>
              </a:rPr>
            </a:br>
            <a:r>
              <a:rPr lang="en-US" altLang="zh-TW" sz="2800" dirty="0" smtClean="0">
                <a:latin typeface="Comic Sans MS" panose="030F0702030302020204" pitchFamily="66" charset="0"/>
              </a:rPr>
              <a:t>helmets.</a:t>
            </a:r>
          </a:p>
          <a:p>
            <a:endParaRPr lang="en-US" altLang="zh-TW" sz="2800" dirty="0">
              <a:latin typeface="Comic Sans MS" panose="030F0702030302020204" pitchFamily="66" charset="0"/>
            </a:endParaRPr>
          </a:p>
          <a:p>
            <a:endParaRPr lang="en-US" altLang="zh-TW" sz="2800" dirty="0" smtClean="0">
              <a:latin typeface="Comic Sans MS" panose="030F0702030302020204" pitchFamily="66" charset="0"/>
            </a:endParaRPr>
          </a:p>
          <a:p>
            <a:endParaRPr lang="en-US" altLang="zh-TW" sz="2800" dirty="0">
              <a:latin typeface="Comic Sans MS" panose="030F0702030302020204" pitchFamily="66" charset="0"/>
            </a:endParaRPr>
          </a:p>
          <a:p>
            <a:endParaRPr lang="en-US" altLang="zh-TW" sz="28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11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96" y="2348880"/>
            <a:ext cx="3996084" cy="389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單箭頭接點 7"/>
          <p:cNvCxnSpPr/>
          <p:nvPr/>
        </p:nvCxnSpPr>
        <p:spPr>
          <a:xfrm flipV="1">
            <a:off x="4175956" y="5373216"/>
            <a:ext cx="1548172" cy="64807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>
            <a:off x="6732240" y="2204864"/>
            <a:ext cx="720080" cy="64807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圓角矩形 14"/>
          <p:cNvSpPr/>
          <p:nvPr/>
        </p:nvSpPr>
        <p:spPr>
          <a:xfrm>
            <a:off x="1800224" y="5697252"/>
            <a:ext cx="2375731" cy="684076"/>
          </a:xfrm>
          <a:prstGeom prst="roundRect">
            <a:avLst/>
          </a:prstGeom>
          <a:solidFill>
            <a:srgbClr val="FFE1E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reflectors</a:t>
            </a:r>
            <a:endParaRPr lang="zh-TW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flipV="1">
            <a:off x="4175956" y="5373216"/>
            <a:ext cx="4212468" cy="64807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圓角矩形 21"/>
          <p:cNvSpPr/>
          <p:nvPr/>
        </p:nvSpPr>
        <p:spPr>
          <a:xfrm>
            <a:off x="6408204" y="1520788"/>
            <a:ext cx="2052228" cy="684076"/>
          </a:xfrm>
          <a:prstGeom prst="roundRect">
            <a:avLst/>
          </a:prstGeom>
          <a:solidFill>
            <a:srgbClr val="FFE1E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helmet</a:t>
            </a:r>
            <a:endParaRPr lang="zh-TW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99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Other safe cycling tips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Comic Sans MS" panose="030F0702030302020204" pitchFamily="66" charset="0"/>
              </a:rPr>
              <a:t>Watch the clip </a:t>
            </a:r>
            <a:r>
              <a:rPr lang="en-US" altLang="zh-TW" sz="2800" u="sng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2800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:08 – 2:26</a:t>
            </a:r>
            <a:r>
              <a:rPr lang="en-US" altLang="zh-TW" sz="28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altLang="zh-TW" sz="2800" dirty="0" smtClean="0">
              <a:latin typeface="Comic Sans MS" panose="030F0702030302020204" pitchFamily="66" charset="0"/>
            </a:endParaRPr>
          </a:p>
          <a:p>
            <a:r>
              <a:rPr lang="en-US" altLang="zh-TW" sz="2800" dirty="0" smtClean="0">
                <a:latin typeface="Comic Sans MS" panose="030F0702030302020204" pitchFamily="66" charset="0"/>
              </a:rPr>
              <a:t>We </a:t>
            </a:r>
            <a:r>
              <a:rPr lang="en-US" altLang="zh-TW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should</a:t>
            </a:r>
            <a:r>
              <a:rPr lang="en-US" altLang="zh-TW" sz="2800" dirty="0" smtClean="0">
                <a:latin typeface="Comic Sans MS" panose="030F0702030302020204" pitchFamily="66" charset="0"/>
              </a:rPr>
              <a:t> ride with an adult.</a:t>
            </a:r>
            <a:endParaRPr lang="en-US" altLang="zh-TW" sz="2800" dirty="0">
              <a:latin typeface="Comic Sans MS" panose="030F0702030302020204" pitchFamily="66" charset="0"/>
            </a:endParaRPr>
          </a:p>
          <a:p>
            <a:endParaRPr lang="en-US" altLang="zh-TW" sz="2800" dirty="0" smtClean="0">
              <a:latin typeface="Comic Sans MS" panose="030F0702030302020204" pitchFamily="66" charset="0"/>
            </a:endParaRPr>
          </a:p>
          <a:p>
            <a:endParaRPr lang="en-US" altLang="zh-TW" sz="2800" dirty="0">
              <a:latin typeface="Comic Sans MS" panose="030F0702030302020204" pitchFamily="66" charset="0"/>
            </a:endParaRPr>
          </a:p>
          <a:p>
            <a:endParaRPr lang="en-US" altLang="zh-TW" sz="28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12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024" y="3356992"/>
            <a:ext cx="5325776" cy="298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35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Other safe cycling tips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Comic Sans MS" panose="030F0702030302020204" pitchFamily="66" charset="0"/>
              </a:rPr>
              <a:t>Watch the clip </a:t>
            </a:r>
            <a:r>
              <a:rPr lang="en-US" altLang="zh-TW" sz="2800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2:26 – 2:35</a:t>
            </a:r>
            <a:r>
              <a:rPr lang="en-US" altLang="zh-TW" sz="28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altLang="zh-TW" sz="2800" dirty="0" smtClean="0">
              <a:latin typeface="Comic Sans MS" panose="030F0702030302020204" pitchFamily="66" charset="0"/>
            </a:endParaRPr>
          </a:p>
          <a:p>
            <a:r>
              <a:rPr lang="en-US" altLang="zh-TW" sz="2800" dirty="0" smtClean="0">
                <a:latin typeface="Comic Sans MS" panose="030F0702030302020204" pitchFamily="66" charset="0"/>
              </a:rPr>
              <a:t>We </a:t>
            </a:r>
            <a:r>
              <a:rPr lang="en-US" altLang="zh-TW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should</a:t>
            </a:r>
            <a:r>
              <a:rPr lang="en-US" altLang="zh-TW" sz="2800" dirty="0" smtClean="0">
                <a:latin typeface="Comic Sans MS" panose="030F0702030302020204" pitchFamily="66" charset="0"/>
              </a:rPr>
              <a:t> ride in a park.  (But we should also look for the signs!)</a:t>
            </a:r>
            <a:endParaRPr lang="en-US" altLang="zh-TW" sz="2800" dirty="0">
              <a:latin typeface="Comic Sans MS" panose="030F0702030302020204" pitchFamily="66" charset="0"/>
            </a:endParaRPr>
          </a:p>
          <a:p>
            <a:endParaRPr lang="en-US" altLang="zh-TW" sz="2800" dirty="0" smtClean="0">
              <a:latin typeface="Comic Sans MS" panose="030F0702030302020204" pitchFamily="66" charset="0"/>
            </a:endParaRPr>
          </a:p>
          <a:p>
            <a:endParaRPr lang="en-US" altLang="zh-TW" sz="2800" dirty="0">
              <a:latin typeface="Comic Sans MS" panose="030F0702030302020204" pitchFamily="66" charset="0"/>
            </a:endParaRPr>
          </a:p>
          <a:p>
            <a:endParaRPr lang="en-US" altLang="zh-TW" sz="28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13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506871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80" y="3356992"/>
            <a:ext cx="1440000" cy="144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25144"/>
            <a:ext cx="1440000" cy="1440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97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Other safe cycling tips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Comic Sans MS" panose="030F0702030302020204" pitchFamily="66" charset="0"/>
              </a:rPr>
              <a:t>Watch the clip </a:t>
            </a:r>
            <a:r>
              <a:rPr lang="en-US" altLang="zh-TW" sz="2800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2:26 – 2:35</a:t>
            </a:r>
            <a:r>
              <a:rPr lang="en-US" altLang="zh-TW" sz="28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altLang="zh-TW" sz="2800" dirty="0" smtClean="0">
              <a:latin typeface="Comic Sans MS" panose="030F0702030302020204" pitchFamily="66" charset="0"/>
            </a:endParaRPr>
          </a:p>
          <a:p>
            <a:r>
              <a:rPr lang="en-US" altLang="zh-TW" sz="2800" dirty="0" smtClean="0">
                <a:latin typeface="Comic Sans MS" panose="030F0702030302020204" pitchFamily="66" charset="0"/>
              </a:rPr>
              <a:t>We </a:t>
            </a:r>
            <a:r>
              <a:rPr lang="en-US" altLang="zh-TW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should</a:t>
            </a:r>
            <a:r>
              <a:rPr lang="en-US" altLang="zh-TW" sz="2800" dirty="0" smtClean="0">
                <a:latin typeface="Comic Sans MS" panose="030F0702030302020204" pitchFamily="66" charset="0"/>
              </a:rPr>
              <a:t> ride on roads when there are not many cars.</a:t>
            </a:r>
            <a:endParaRPr lang="en-US" altLang="zh-TW" sz="2800" dirty="0">
              <a:latin typeface="Comic Sans MS" panose="030F0702030302020204" pitchFamily="66" charset="0"/>
            </a:endParaRPr>
          </a:p>
          <a:p>
            <a:endParaRPr lang="en-US" altLang="zh-TW" sz="2800" dirty="0" smtClean="0">
              <a:latin typeface="Comic Sans MS" panose="030F0702030302020204" pitchFamily="66" charset="0"/>
            </a:endParaRPr>
          </a:p>
          <a:p>
            <a:endParaRPr lang="en-US" altLang="zh-TW" sz="2800" dirty="0">
              <a:latin typeface="Comic Sans MS" panose="030F0702030302020204" pitchFamily="66" charset="0"/>
            </a:endParaRPr>
          </a:p>
          <a:p>
            <a:endParaRPr lang="en-US" altLang="zh-TW" sz="28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14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62979"/>
            <a:ext cx="5040560" cy="277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96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Other safe cycling tips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Comic Sans MS" panose="030F0702030302020204" pitchFamily="66" charset="0"/>
              </a:rPr>
              <a:t>Watch the clip </a:t>
            </a:r>
            <a:r>
              <a:rPr lang="en-US" altLang="zh-TW" sz="2800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2:49 – 3:17</a:t>
            </a:r>
            <a:r>
              <a:rPr lang="en-US" altLang="zh-TW" sz="28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altLang="zh-TW" sz="2800" dirty="0" smtClean="0">
              <a:latin typeface="Comic Sans MS" panose="030F0702030302020204" pitchFamily="66" charset="0"/>
            </a:endParaRPr>
          </a:p>
          <a:p>
            <a:r>
              <a:rPr lang="en-US" altLang="zh-TW" sz="2800" dirty="0" smtClean="0">
                <a:latin typeface="Comic Sans MS" panose="030F0702030302020204" pitchFamily="66" charset="0"/>
              </a:rPr>
              <a:t>We </a:t>
            </a:r>
            <a:r>
              <a:rPr lang="en-US" altLang="zh-TW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should</a:t>
            </a:r>
            <a:r>
              <a:rPr lang="en-US" altLang="zh-TW" sz="2800" dirty="0" smtClean="0">
                <a:latin typeface="Comic Sans MS" panose="030F0702030302020204" pitchFamily="66" charset="0"/>
              </a:rPr>
              <a:t> look at the traffic lights.  We need to look and listen to what is around us.</a:t>
            </a:r>
            <a:endParaRPr lang="en-US" altLang="zh-TW" sz="2800" dirty="0">
              <a:latin typeface="Comic Sans MS" panose="030F0702030302020204" pitchFamily="66" charset="0"/>
            </a:endParaRPr>
          </a:p>
          <a:p>
            <a:endParaRPr lang="en-US" altLang="zh-TW" sz="2800" dirty="0" smtClean="0">
              <a:latin typeface="Comic Sans MS" panose="030F0702030302020204" pitchFamily="66" charset="0"/>
            </a:endParaRPr>
          </a:p>
          <a:p>
            <a:endParaRPr lang="en-US" altLang="zh-TW" sz="2800" dirty="0">
              <a:latin typeface="Comic Sans MS" panose="030F0702030302020204" pitchFamily="66" charset="0"/>
            </a:endParaRPr>
          </a:p>
          <a:p>
            <a:endParaRPr lang="en-US" altLang="zh-TW" sz="28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15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96170"/>
            <a:ext cx="5250954" cy="293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3347864" y="3696170"/>
            <a:ext cx="864096" cy="1152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713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Activity 1 Task B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16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1540" y="1484784"/>
            <a:ext cx="8280920" cy="2376264"/>
          </a:xfrm>
          <a:prstGeom prst="rect">
            <a:avLst/>
          </a:prstGeom>
          <a:solidFill>
            <a:srgbClr val="E1E1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When we are riding a bicycle…</a:t>
            </a:r>
          </a:p>
          <a:p>
            <a:endParaRPr lang="en-US" altLang="zh-TW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altLang="zh-TW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</a:t>
            </a:r>
            <a:r>
              <a:rPr lang="en-US" altLang="zh-TW" sz="3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should</a:t>
            </a:r>
            <a:r>
              <a:rPr lang="en-US" altLang="zh-TW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we do?</a:t>
            </a:r>
          </a:p>
          <a:p>
            <a:r>
              <a:rPr lang="en-US" altLang="zh-TW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</a:t>
            </a:r>
            <a:r>
              <a:rPr lang="en-US" altLang="zh-TW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shouldn’t</a:t>
            </a:r>
            <a:r>
              <a:rPr lang="en-US" altLang="zh-TW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we do?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423301" y="4221088"/>
            <a:ext cx="8280920" cy="1656184"/>
          </a:xfrm>
          <a:prstGeom prst="roundRect">
            <a:avLst/>
          </a:prstGeom>
          <a:solidFill>
            <a:srgbClr val="FFFFD1"/>
          </a:solidFill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Put the letters (C – H) in the correct boxes.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4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Worksheet 2 Task B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UcPeriod"/>
            </a:pPr>
            <a:r>
              <a:rPr lang="en-GB" altLang="zh-TW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Look at what is around us.  (example)</a:t>
            </a:r>
            <a:endParaRPr lang="zh-TW" altLang="zh-TW" sz="3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GB" altLang="zh-TW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Ride in a shopping centre.  (example)</a:t>
            </a:r>
            <a:endParaRPr lang="zh-TW" altLang="zh-TW" sz="3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GB" altLang="zh-TW" sz="3000" dirty="0">
                <a:latin typeface="Comic Sans MS" panose="030F0702030302020204" pitchFamily="66" charset="0"/>
              </a:rPr>
              <a:t>Ride a big bike.</a:t>
            </a:r>
            <a:endParaRPr lang="zh-TW" altLang="zh-TW" sz="3000" dirty="0">
              <a:latin typeface="Comic Sans MS" panose="030F0702030302020204" pitchFamily="66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GB" altLang="zh-TW" sz="3000" dirty="0">
                <a:latin typeface="Comic Sans MS" panose="030F0702030302020204" pitchFamily="66" charset="0"/>
              </a:rPr>
              <a:t>Wear bright clothes.</a:t>
            </a:r>
            <a:endParaRPr lang="zh-TW" altLang="zh-TW" sz="3000" dirty="0">
              <a:latin typeface="Comic Sans MS" panose="030F0702030302020204" pitchFamily="66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GB" altLang="zh-TW" sz="3000" dirty="0">
                <a:latin typeface="Comic Sans MS" panose="030F0702030302020204" pitchFamily="66" charset="0"/>
              </a:rPr>
              <a:t>Wear our helmet.</a:t>
            </a:r>
            <a:endParaRPr lang="zh-TW" altLang="zh-TW" sz="3000" dirty="0">
              <a:latin typeface="Comic Sans MS" panose="030F0702030302020204" pitchFamily="66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GB" altLang="zh-TW" sz="3000" dirty="0">
                <a:latin typeface="Comic Sans MS" panose="030F0702030302020204" pitchFamily="66" charset="0"/>
              </a:rPr>
              <a:t>Ride with our friends.</a:t>
            </a:r>
            <a:endParaRPr lang="zh-TW" altLang="zh-TW" sz="3000" dirty="0">
              <a:latin typeface="Comic Sans MS" panose="030F0702030302020204" pitchFamily="66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GB" altLang="zh-TW" sz="3000" dirty="0">
                <a:latin typeface="Comic Sans MS" panose="030F0702030302020204" pitchFamily="66" charset="0"/>
              </a:rPr>
              <a:t>Stop when we see a red signal. </a:t>
            </a:r>
            <a:endParaRPr lang="zh-TW" altLang="zh-TW" sz="3000" dirty="0">
              <a:latin typeface="Comic Sans MS" panose="030F0702030302020204" pitchFamily="66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GB" altLang="zh-TW" sz="3000" dirty="0">
                <a:latin typeface="Comic Sans MS" panose="030F0702030302020204" pitchFamily="66" charset="0"/>
              </a:rPr>
              <a:t>Ride on roads when there are many cars.</a:t>
            </a:r>
            <a:endParaRPr lang="zh-TW" altLang="zh-TW" sz="3000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17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0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Worksheet 2 Task B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7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UcPeriod"/>
            </a:pPr>
            <a:r>
              <a:rPr lang="en-GB" altLang="zh-TW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Look at what is around us.  (example</a:t>
            </a:r>
            <a:r>
              <a:rPr lang="en-GB" altLang="zh-TW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</a:p>
          <a:p>
            <a:pPr marL="514350" lvl="0" indent="-514350">
              <a:buFont typeface="+mj-lt"/>
              <a:buAutoNum type="alphaUcPeriod"/>
            </a:pPr>
            <a:endParaRPr lang="zh-TW" altLang="zh-TW" sz="3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GB" altLang="zh-TW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Ride in a shopping centre.  (example</a:t>
            </a:r>
            <a:r>
              <a:rPr lang="en-GB" altLang="zh-TW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endParaRPr lang="zh-TW" altLang="zh-TW" sz="3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18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15" y="1844904"/>
            <a:ext cx="690909" cy="72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15" y="3141048"/>
            <a:ext cx="720000" cy="720000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202307"/>
              </p:ext>
            </p:extLst>
          </p:nvPr>
        </p:nvGraphicFramePr>
        <p:xfrm>
          <a:off x="683569" y="4221088"/>
          <a:ext cx="7776863" cy="1872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509"/>
                <a:gridCol w="3278684"/>
                <a:gridCol w="608509"/>
                <a:gridCol w="3281161"/>
              </a:tblGrid>
              <a:tr h="6028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rgbClr val="004000"/>
                          </a:solidFill>
                          <a:effectLst/>
                          <a:latin typeface="Comic Sans MS" panose="030F0702030302020204" pitchFamily="66" charset="0"/>
                        </a:rPr>
                        <a:t>should</a:t>
                      </a:r>
                      <a:endParaRPr lang="zh-TW" sz="3000" dirty="0">
                        <a:solidFill>
                          <a:srgbClr val="004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shouldn’t</a:t>
                      </a:r>
                      <a:endParaRPr lang="zh-TW" sz="30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69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zh-TW" sz="30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effectLst/>
                          <a:latin typeface="Comic Sans MS" panose="030F0702030302020204" pitchFamily="66" charset="0"/>
                        </a:rPr>
                        <a:t>A</a:t>
                      </a:r>
                      <a:endParaRPr lang="zh-TW" sz="30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zh-TW" sz="30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effectLst/>
                          <a:latin typeface="Comic Sans MS" panose="030F0702030302020204" pitchFamily="66" charset="0"/>
                        </a:rPr>
                        <a:t>B</a:t>
                      </a:r>
                      <a:endParaRPr lang="zh-TW" sz="30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187624" y="5085184"/>
            <a:ext cx="576064" cy="648072"/>
          </a:xfrm>
          <a:prstGeom prst="rect">
            <a:avLst/>
          </a:prstGeom>
          <a:solidFill>
            <a:srgbClr val="FFFFB4"/>
          </a:solidFill>
          <a:ln>
            <a:solidFill>
              <a:srgbClr val="FFF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148064" y="5085184"/>
            <a:ext cx="576064" cy="648072"/>
          </a:xfrm>
          <a:prstGeom prst="rect">
            <a:avLst/>
          </a:prstGeom>
          <a:solidFill>
            <a:srgbClr val="FFFFB4"/>
          </a:solidFill>
          <a:ln>
            <a:solidFill>
              <a:srgbClr val="FFF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1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Worksheet 2 Task B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7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UcPeriod" startAt="3"/>
            </a:pPr>
            <a:r>
              <a:rPr lang="en-GB" altLang="zh-TW" sz="3000" dirty="0">
                <a:latin typeface="Comic Sans MS" panose="030F0702030302020204" pitchFamily="66" charset="0"/>
              </a:rPr>
              <a:t>Ride a big bike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.</a:t>
            </a:r>
          </a:p>
          <a:p>
            <a:pPr marL="514350" lvl="0" indent="-514350">
              <a:buFont typeface="+mj-lt"/>
              <a:buAutoNum type="alphaUcPeriod" startAt="3"/>
            </a:pPr>
            <a:endParaRPr lang="zh-TW" altLang="zh-TW" sz="3000" dirty="0">
              <a:latin typeface="Comic Sans MS" panose="030F0702030302020204" pitchFamily="66" charset="0"/>
            </a:endParaRPr>
          </a:p>
          <a:p>
            <a:pPr marL="514350" lvl="0" indent="-514350">
              <a:buFont typeface="+mj-lt"/>
              <a:buAutoNum type="alphaUcPeriod" startAt="3"/>
            </a:pPr>
            <a:r>
              <a:rPr lang="en-GB" altLang="zh-TW" sz="3000" dirty="0">
                <a:latin typeface="Comic Sans MS" panose="030F0702030302020204" pitchFamily="66" charset="0"/>
              </a:rPr>
              <a:t>Wear bright clothes.</a:t>
            </a:r>
            <a:endParaRPr lang="zh-TW" altLang="zh-TW" sz="3000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19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53016"/>
            <a:ext cx="690909" cy="72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00808"/>
            <a:ext cx="720000" cy="720000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876619"/>
              </p:ext>
            </p:extLst>
          </p:nvPr>
        </p:nvGraphicFramePr>
        <p:xfrm>
          <a:off x="683569" y="4221088"/>
          <a:ext cx="7776863" cy="1872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509"/>
                <a:gridCol w="3278684"/>
                <a:gridCol w="608509"/>
                <a:gridCol w="3281161"/>
              </a:tblGrid>
              <a:tr h="6028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rgbClr val="004000"/>
                          </a:solidFill>
                          <a:effectLst/>
                          <a:latin typeface="Comic Sans MS" panose="030F0702030302020204" pitchFamily="66" charset="0"/>
                        </a:rPr>
                        <a:t>should</a:t>
                      </a:r>
                      <a:endParaRPr lang="zh-TW" sz="3000" dirty="0">
                        <a:solidFill>
                          <a:srgbClr val="004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shouldn’t</a:t>
                      </a:r>
                      <a:endParaRPr lang="zh-TW" sz="30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69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zh-TW" sz="30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 smtClean="0">
                          <a:effectLst/>
                          <a:latin typeface="Comic Sans MS" panose="030F0702030302020204" pitchFamily="66" charset="0"/>
                        </a:rPr>
                        <a:t>A    D</a:t>
                      </a:r>
                      <a:endParaRPr lang="zh-TW" sz="30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zh-TW" sz="30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 smtClean="0">
                          <a:effectLst/>
                          <a:latin typeface="Comic Sans MS" panose="030F0702030302020204" pitchFamily="66" charset="0"/>
                        </a:rPr>
                        <a:t>B    C</a:t>
                      </a:r>
                      <a:endParaRPr lang="zh-TW" sz="30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051720" y="5085184"/>
            <a:ext cx="576064" cy="648072"/>
          </a:xfrm>
          <a:prstGeom prst="rect">
            <a:avLst/>
          </a:prstGeom>
          <a:solidFill>
            <a:srgbClr val="FFFFB4"/>
          </a:solidFill>
          <a:ln>
            <a:solidFill>
              <a:srgbClr val="FFF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940152" y="5085184"/>
            <a:ext cx="576064" cy="648072"/>
          </a:xfrm>
          <a:prstGeom prst="rect">
            <a:avLst/>
          </a:prstGeom>
          <a:solidFill>
            <a:srgbClr val="FFFFB4"/>
          </a:solidFill>
          <a:ln>
            <a:solidFill>
              <a:srgbClr val="FFF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35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Do you still remember…?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en-US" altLang="zh-TW" sz="3000" dirty="0" smtClean="0">
                <a:latin typeface="Comic Sans MS" panose="030F0702030302020204" pitchFamily="66" charset="0"/>
              </a:rPr>
              <a:t>What is the book about?</a:t>
            </a:r>
          </a:p>
          <a:p>
            <a:endParaRPr lang="en-US" altLang="zh-TW" sz="3000" dirty="0">
              <a:latin typeface="Comic Sans MS" panose="030F0702030302020204" pitchFamily="66" charset="0"/>
            </a:endParaRPr>
          </a:p>
          <a:p>
            <a:r>
              <a:rPr lang="en-US" altLang="zh-TW" sz="3000" dirty="0" smtClean="0">
                <a:latin typeface="Comic Sans MS" panose="030F0702030302020204" pitchFamily="66" charset="0"/>
              </a:rPr>
              <a:t>Who are the characters?</a:t>
            </a:r>
          </a:p>
          <a:p>
            <a:endParaRPr lang="en-US" altLang="zh-TW" sz="3000" dirty="0">
              <a:latin typeface="Comic Sans MS" panose="030F0702030302020204" pitchFamily="66" charset="0"/>
            </a:endParaRPr>
          </a:p>
          <a:p>
            <a:r>
              <a:rPr lang="en-US" altLang="zh-TW" sz="3000" dirty="0" smtClean="0">
                <a:latin typeface="Comic Sans MS" panose="030F0702030302020204" pitchFamily="66" charset="0"/>
              </a:rPr>
              <a:t>What do they do in the book?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28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Worksheet 2 Task B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7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UcPeriod" startAt="5"/>
            </a:pPr>
            <a:r>
              <a:rPr lang="en-GB" altLang="zh-TW" sz="3000" dirty="0" smtClean="0">
                <a:latin typeface="Comic Sans MS" panose="030F0702030302020204" pitchFamily="66" charset="0"/>
              </a:rPr>
              <a:t>Wear </a:t>
            </a:r>
            <a:r>
              <a:rPr lang="en-GB" altLang="zh-TW" sz="3000" dirty="0">
                <a:latin typeface="Comic Sans MS" panose="030F0702030302020204" pitchFamily="66" charset="0"/>
              </a:rPr>
              <a:t>our 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helmets.</a:t>
            </a:r>
            <a:endParaRPr lang="en-GB" altLang="zh-TW" sz="3000" dirty="0">
              <a:latin typeface="Comic Sans MS" panose="030F0702030302020204" pitchFamily="66" charset="0"/>
            </a:endParaRPr>
          </a:p>
          <a:p>
            <a:pPr marL="514350" lvl="0" indent="-514350">
              <a:buFont typeface="+mj-lt"/>
              <a:buAutoNum type="alphaUcPeriod" startAt="5"/>
            </a:pPr>
            <a:endParaRPr lang="en-GB" altLang="zh-TW" sz="3000" dirty="0" smtClean="0">
              <a:latin typeface="Comic Sans MS" panose="030F0702030302020204" pitchFamily="66" charset="0"/>
            </a:endParaRPr>
          </a:p>
          <a:p>
            <a:pPr marL="514350" lvl="0" indent="-514350">
              <a:buFont typeface="+mj-lt"/>
              <a:buAutoNum type="alphaUcPeriod" startAt="5"/>
            </a:pPr>
            <a:r>
              <a:rPr lang="en-GB" altLang="zh-TW" sz="3000" dirty="0" smtClean="0">
                <a:latin typeface="Comic Sans MS" panose="030F0702030302020204" pitchFamily="66" charset="0"/>
              </a:rPr>
              <a:t>Ride </a:t>
            </a:r>
            <a:r>
              <a:rPr lang="en-GB" altLang="zh-TW" sz="3000" dirty="0">
                <a:latin typeface="Comic Sans MS" panose="030F0702030302020204" pitchFamily="66" charset="0"/>
              </a:rPr>
              <a:t>with our friends.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20</a:t>
            </a:fld>
            <a:endParaRPr lang="zh-TW" alt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848" y="1628800"/>
            <a:ext cx="690909" cy="72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94" y="2909178"/>
            <a:ext cx="720000" cy="720000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479945"/>
              </p:ext>
            </p:extLst>
          </p:nvPr>
        </p:nvGraphicFramePr>
        <p:xfrm>
          <a:off x="683569" y="4221088"/>
          <a:ext cx="7776863" cy="1872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509"/>
                <a:gridCol w="3278684"/>
                <a:gridCol w="608509"/>
                <a:gridCol w="3281161"/>
              </a:tblGrid>
              <a:tr h="6028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rgbClr val="004000"/>
                          </a:solidFill>
                          <a:effectLst/>
                          <a:latin typeface="Comic Sans MS" panose="030F0702030302020204" pitchFamily="66" charset="0"/>
                        </a:rPr>
                        <a:t>should</a:t>
                      </a:r>
                      <a:endParaRPr lang="zh-TW" sz="3000" dirty="0">
                        <a:solidFill>
                          <a:srgbClr val="004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shouldn’t</a:t>
                      </a:r>
                      <a:endParaRPr lang="zh-TW" sz="30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69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zh-TW" sz="30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 smtClean="0">
                          <a:effectLst/>
                          <a:latin typeface="Comic Sans MS" panose="030F0702030302020204" pitchFamily="66" charset="0"/>
                        </a:rPr>
                        <a:t>A    D    E</a:t>
                      </a:r>
                      <a:endParaRPr lang="zh-TW" sz="30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zh-TW" sz="30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 smtClean="0">
                          <a:effectLst/>
                          <a:latin typeface="Comic Sans MS" panose="030F0702030302020204" pitchFamily="66" charset="0"/>
                        </a:rPr>
                        <a:t>B    C    F</a:t>
                      </a:r>
                      <a:endParaRPr lang="zh-TW" sz="30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2699792" y="5085184"/>
            <a:ext cx="576064" cy="648072"/>
          </a:xfrm>
          <a:prstGeom prst="rect">
            <a:avLst/>
          </a:prstGeom>
          <a:solidFill>
            <a:srgbClr val="FFFFB4"/>
          </a:solidFill>
          <a:ln>
            <a:solidFill>
              <a:srgbClr val="FFF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516216" y="5085184"/>
            <a:ext cx="576064" cy="648072"/>
          </a:xfrm>
          <a:prstGeom prst="rect">
            <a:avLst/>
          </a:prstGeom>
          <a:solidFill>
            <a:srgbClr val="FFFFB4"/>
          </a:solidFill>
          <a:ln>
            <a:solidFill>
              <a:srgbClr val="FFF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11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Worksheet 2 Task B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7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UcPeriod" startAt="7"/>
            </a:pPr>
            <a:r>
              <a:rPr lang="en-GB" altLang="zh-TW" sz="3000" dirty="0" smtClean="0">
                <a:latin typeface="Comic Sans MS" panose="030F0702030302020204" pitchFamily="66" charset="0"/>
              </a:rPr>
              <a:t>Stop </a:t>
            </a:r>
            <a:r>
              <a:rPr lang="en-GB" altLang="zh-TW" sz="3000" dirty="0">
                <a:latin typeface="Comic Sans MS" panose="030F0702030302020204" pitchFamily="66" charset="0"/>
              </a:rPr>
              <a:t>when we see a red signal. </a:t>
            </a:r>
          </a:p>
          <a:p>
            <a:pPr marL="514350" lvl="0" indent="-514350">
              <a:buFont typeface="+mj-lt"/>
              <a:buAutoNum type="alphaUcPeriod" startAt="7"/>
            </a:pPr>
            <a:endParaRPr lang="en-GB" altLang="zh-TW" sz="3000" dirty="0" smtClean="0">
              <a:latin typeface="Comic Sans MS" panose="030F0702030302020204" pitchFamily="66" charset="0"/>
            </a:endParaRPr>
          </a:p>
          <a:p>
            <a:pPr marL="514350" lvl="0" indent="-514350">
              <a:buFont typeface="+mj-lt"/>
              <a:buAutoNum type="alphaUcPeriod" startAt="7"/>
            </a:pPr>
            <a:r>
              <a:rPr lang="en-GB" altLang="zh-TW" sz="3000" dirty="0" smtClean="0">
                <a:latin typeface="Comic Sans MS" panose="030F0702030302020204" pitchFamily="66" charset="0"/>
              </a:rPr>
              <a:t>Ride </a:t>
            </a:r>
            <a:r>
              <a:rPr lang="en-GB" altLang="zh-TW" sz="3000" dirty="0">
                <a:latin typeface="Comic Sans MS" panose="030F0702030302020204" pitchFamily="66" charset="0"/>
              </a:rPr>
              <a:t>on roads when there are many cars.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21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72816"/>
            <a:ext cx="690909" cy="72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250033"/>
            <a:ext cx="720000" cy="720000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973339"/>
              </p:ext>
            </p:extLst>
          </p:nvPr>
        </p:nvGraphicFramePr>
        <p:xfrm>
          <a:off x="683569" y="4221088"/>
          <a:ext cx="7776863" cy="1872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509"/>
                <a:gridCol w="3278684"/>
                <a:gridCol w="608509"/>
                <a:gridCol w="3281161"/>
              </a:tblGrid>
              <a:tr h="6028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rgbClr val="004000"/>
                          </a:solidFill>
                          <a:effectLst/>
                          <a:latin typeface="Comic Sans MS" panose="030F0702030302020204" pitchFamily="66" charset="0"/>
                        </a:rPr>
                        <a:t>should</a:t>
                      </a:r>
                      <a:endParaRPr lang="zh-TW" sz="3000" dirty="0">
                        <a:solidFill>
                          <a:srgbClr val="004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shouldn’t</a:t>
                      </a:r>
                      <a:endParaRPr lang="zh-TW" sz="30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69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zh-TW" sz="30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 smtClean="0">
                          <a:effectLst/>
                          <a:latin typeface="Comic Sans MS" panose="030F0702030302020204" pitchFamily="66" charset="0"/>
                        </a:rPr>
                        <a:t>A    D    E    G</a:t>
                      </a:r>
                      <a:endParaRPr lang="zh-TW" sz="30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zh-TW" sz="30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 smtClean="0">
                          <a:effectLst/>
                          <a:latin typeface="Comic Sans MS" panose="030F0702030302020204" pitchFamily="66" charset="0"/>
                        </a:rPr>
                        <a:t>B    C    F    H</a:t>
                      </a:r>
                      <a:endParaRPr lang="zh-TW" sz="30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4"/>
                    </a:solidFill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3347864" y="5085184"/>
            <a:ext cx="576064" cy="648072"/>
          </a:xfrm>
          <a:prstGeom prst="rect">
            <a:avLst/>
          </a:prstGeom>
          <a:solidFill>
            <a:srgbClr val="FFFFB4"/>
          </a:solidFill>
          <a:ln>
            <a:solidFill>
              <a:srgbClr val="FFF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236296" y="5108016"/>
            <a:ext cx="576064" cy="648072"/>
          </a:xfrm>
          <a:prstGeom prst="rect">
            <a:avLst/>
          </a:prstGeom>
          <a:solidFill>
            <a:srgbClr val="FFFFB4"/>
          </a:solidFill>
          <a:ln>
            <a:solidFill>
              <a:srgbClr val="FFF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19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Worksheet 2 Task B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22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1540" y="1484784"/>
            <a:ext cx="8280920" cy="2376264"/>
          </a:xfrm>
          <a:prstGeom prst="rect">
            <a:avLst/>
          </a:prstGeom>
          <a:solidFill>
            <a:srgbClr val="E1E1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When we are riding a bicycle…</a:t>
            </a:r>
          </a:p>
          <a:p>
            <a:endParaRPr lang="en-US" altLang="zh-TW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altLang="zh-TW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</a:t>
            </a:r>
            <a:r>
              <a:rPr lang="en-US" altLang="zh-TW" sz="3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should</a:t>
            </a:r>
            <a:r>
              <a:rPr lang="en-US" altLang="zh-TW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we do?</a:t>
            </a:r>
          </a:p>
          <a:p>
            <a:r>
              <a:rPr lang="en-US" altLang="zh-TW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</a:t>
            </a:r>
            <a:r>
              <a:rPr lang="en-US" altLang="zh-TW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shouldn’t</a:t>
            </a:r>
            <a:r>
              <a:rPr lang="en-US" altLang="zh-TW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we do?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423301" y="4221088"/>
            <a:ext cx="8280920" cy="1656184"/>
          </a:xfrm>
          <a:prstGeom prst="roundRect">
            <a:avLst/>
          </a:prstGeom>
          <a:solidFill>
            <a:srgbClr val="FFFFD1"/>
          </a:solidFill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</a:t>
            </a:r>
            <a:r>
              <a:rPr lang="en-GB" altLang="zh-TW" sz="3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alk</a:t>
            </a:r>
            <a:r>
              <a:rPr lang="en-GB" altLang="zh-TW" sz="3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about </a:t>
            </a:r>
            <a:r>
              <a:rPr lang="en-GB" altLang="zh-TW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what we </a:t>
            </a:r>
            <a:r>
              <a:rPr lang="en-GB" altLang="zh-TW" sz="30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should</a:t>
            </a:r>
            <a:r>
              <a:rPr lang="en-GB" altLang="zh-TW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and </a:t>
            </a:r>
            <a:r>
              <a:rPr lang="en-GB" altLang="zh-TW" sz="3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shouldn’t</a:t>
            </a:r>
            <a:r>
              <a:rPr lang="en-GB" altLang="zh-TW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do when riding a bike.</a:t>
            </a:r>
            <a:endParaRPr lang="en-US" altLang="zh-TW" sz="30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39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Worksheet 2 Task B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23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圖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2490"/>
            <a:ext cx="2376264" cy="2660972"/>
          </a:xfrm>
          <a:prstGeom prst="rect">
            <a:avLst/>
          </a:prstGeom>
        </p:spPr>
      </p:pic>
      <p:sp>
        <p:nvSpPr>
          <p:cNvPr id="9" name="圓角矩形圖說文字 8"/>
          <p:cNvSpPr/>
          <p:nvPr/>
        </p:nvSpPr>
        <p:spPr>
          <a:xfrm>
            <a:off x="480321" y="1772816"/>
            <a:ext cx="5459831" cy="1368152"/>
          </a:xfrm>
          <a:prstGeom prst="wedgeRoundRectCallout">
            <a:avLst>
              <a:gd name="adj1" fmla="val 69466"/>
              <a:gd name="adj2" fmla="val 4716"/>
              <a:gd name="adj3" fmla="val 16667"/>
            </a:avLst>
          </a:prstGeom>
          <a:solidFill>
            <a:srgbClr val="EBEBFF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300" dirty="0">
                <a:solidFill>
                  <a:srgbClr val="002060"/>
                </a:solidFill>
                <a:effectLst/>
                <a:latin typeface="Comic Sans MS"/>
                <a:ea typeface="PMingLiU"/>
              </a:rPr>
              <a:t>We </a:t>
            </a:r>
            <a:r>
              <a:rPr lang="en-US" sz="3300" b="1" dirty="0">
                <a:solidFill>
                  <a:srgbClr val="00B050"/>
                </a:solidFill>
                <a:effectLst/>
                <a:latin typeface="Comic Sans MS"/>
                <a:ea typeface="PMingLiU"/>
              </a:rPr>
              <a:t>should</a:t>
            </a:r>
            <a:r>
              <a:rPr lang="en-US" sz="3300" dirty="0">
                <a:solidFill>
                  <a:srgbClr val="002060"/>
                </a:solidFill>
                <a:effectLst/>
                <a:latin typeface="Comic Sans MS"/>
                <a:ea typeface="PMingLiU"/>
              </a:rPr>
              <a:t> look at what is around us.</a:t>
            </a:r>
            <a:endParaRPr lang="zh-TW" sz="3300" dirty="0">
              <a:solidFill>
                <a:srgbClr val="002060"/>
              </a:solidFill>
              <a:effectLst/>
              <a:latin typeface="Arial"/>
              <a:ea typeface="PMingLiU"/>
            </a:endParaRPr>
          </a:p>
        </p:txBody>
      </p:sp>
      <p:pic>
        <p:nvPicPr>
          <p:cNvPr id="10" name="圖片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9"/>
          <a:stretch/>
        </p:blipFill>
        <p:spPr bwMode="auto">
          <a:xfrm>
            <a:off x="480321" y="3861048"/>
            <a:ext cx="2075455" cy="25450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2843808" y="4797152"/>
            <a:ext cx="5459831" cy="1368152"/>
          </a:xfrm>
          <a:prstGeom prst="wedgeRoundRectCallout">
            <a:avLst>
              <a:gd name="adj1" fmla="val -63227"/>
              <a:gd name="adj2" fmla="val -49266"/>
              <a:gd name="adj3" fmla="val 16667"/>
            </a:avLst>
          </a:prstGeom>
          <a:solidFill>
            <a:srgbClr val="FFFFD1"/>
          </a:solidFill>
          <a:ln w="38100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300" dirty="0">
                <a:solidFill>
                  <a:srgbClr val="002060"/>
                </a:solidFill>
                <a:latin typeface="Comic Sans MS"/>
                <a:ea typeface="PMingLiU"/>
              </a:rPr>
              <a:t>We </a:t>
            </a:r>
            <a:r>
              <a:rPr lang="en-GB" sz="3300" b="1" dirty="0">
                <a:solidFill>
                  <a:srgbClr val="FF0000"/>
                </a:solidFill>
                <a:latin typeface="Comic Sans MS"/>
                <a:ea typeface="PMingLiU"/>
              </a:rPr>
              <a:t>shouldn’t</a:t>
            </a:r>
            <a:r>
              <a:rPr lang="en-GB" sz="3300" dirty="0">
                <a:solidFill>
                  <a:srgbClr val="002060"/>
                </a:solidFill>
                <a:latin typeface="Comic Sans MS"/>
                <a:ea typeface="PMingLiU"/>
              </a:rPr>
              <a:t> ride in </a:t>
            </a:r>
            <a:r>
              <a:rPr lang="en-GB" sz="3300" dirty="0" smtClean="0">
                <a:solidFill>
                  <a:srgbClr val="002060"/>
                </a:solidFill>
                <a:latin typeface="Comic Sans MS"/>
                <a:ea typeface="PMingLiU"/>
              </a:rPr>
              <a:t/>
            </a:r>
            <a:br>
              <a:rPr lang="en-GB" sz="3300" dirty="0" smtClean="0">
                <a:solidFill>
                  <a:srgbClr val="002060"/>
                </a:solidFill>
                <a:latin typeface="Comic Sans MS"/>
                <a:ea typeface="PMingLiU"/>
              </a:rPr>
            </a:br>
            <a:r>
              <a:rPr lang="en-GB" sz="3300" dirty="0" smtClean="0">
                <a:solidFill>
                  <a:srgbClr val="002060"/>
                </a:solidFill>
                <a:latin typeface="Comic Sans MS"/>
                <a:ea typeface="PMingLiU"/>
              </a:rPr>
              <a:t>a </a:t>
            </a:r>
            <a:r>
              <a:rPr lang="en-GB" sz="3300" dirty="0">
                <a:solidFill>
                  <a:srgbClr val="002060"/>
                </a:solidFill>
                <a:latin typeface="Comic Sans MS"/>
                <a:ea typeface="PMingLiU"/>
              </a:rPr>
              <a:t>shopping centre.</a:t>
            </a:r>
            <a:endParaRPr lang="zh-TW" sz="3300" dirty="0">
              <a:solidFill>
                <a:srgbClr val="002060"/>
              </a:solidFill>
              <a:effectLst/>
              <a:latin typeface="Arial"/>
              <a:ea typeface="PMingLiU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66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Worksheet 2 Task B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24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圖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2490"/>
            <a:ext cx="2376264" cy="2660972"/>
          </a:xfrm>
          <a:prstGeom prst="rect">
            <a:avLst/>
          </a:prstGeom>
        </p:spPr>
      </p:pic>
      <p:sp>
        <p:nvSpPr>
          <p:cNvPr id="9" name="圓角矩形圖說文字 8"/>
          <p:cNvSpPr/>
          <p:nvPr/>
        </p:nvSpPr>
        <p:spPr>
          <a:xfrm>
            <a:off x="395536" y="1916832"/>
            <a:ext cx="5891879" cy="1152128"/>
          </a:xfrm>
          <a:prstGeom prst="wedgeRoundRectCallout">
            <a:avLst>
              <a:gd name="adj1" fmla="val 60448"/>
              <a:gd name="adj2" fmla="val 6001"/>
              <a:gd name="adj3" fmla="val 16667"/>
            </a:avLst>
          </a:prstGeom>
          <a:solidFill>
            <a:srgbClr val="EBEBFF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300" dirty="0">
                <a:solidFill>
                  <a:srgbClr val="002060"/>
                </a:solidFill>
                <a:effectLst/>
                <a:latin typeface="Comic Sans MS"/>
                <a:ea typeface="PMingLiU"/>
              </a:rPr>
              <a:t>We </a:t>
            </a:r>
            <a:r>
              <a:rPr lang="en-US" sz="3300" b="1" dirty="0" smtClean="0">
                <a:solidFill>
                  <a:srgbClr val="FF0000"/>
                </a:solidFill>
                <a:effectLst/>
                <a:latin typeface="Comic Sans MS"/>
                <a:ea typeface="PMingLiU"/>
              </a:rPr>
              <a:t>shouldn’t</a:t>
            </a:r>
            <a:r>
              <a:rPr lang="en-US" sz="3300" dirty="0" smtClean="0">
                <a:solidFill>
                  <a:srgbClr val="002060"/>
                </a:solidFill>
                <a:effectLst/>
                <a:latin typeface="Comic Sans MS"/>
                <a:ea typeface="PMingLiU"/>
              </a:rPr>
              <a:t> ride a big bike.</a:t>
            </a:r>
            <a:endParaRPr lang="zh-TW" sz="3300" dirty="0">
              <a:solidFill>
                <a:srgbClr val="002060"/>
              </a:solidFill>
              <a:effectLst/>
              <a:latin typeface="Arial"/>
              <a:ea typeface="PMingLiU"/>
            </a:endParaRPr>
          </a:p>
        </p:txBody>
      </p:sp>
      <p:pic>
        <p:nvPicPr>
          <p:cNvPr id="10" name="圖片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9"/>
          <a:stretch/>
        </p:blipFill>
        <p:spPr bwMode="auto">
          <a:xfrm>
            <a:off x="480321" y="3861048"/>
            <a:ext cx="2075455" cy="25450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2843808" y="4797152"/>
            <a:ext cx="5459831" cy="1368152"/>
          </a:xfrm>
          <a:prstGeom prst="wedgeRoundRectCallout">
            <a:avLst>
              <a:gd name="adj1" fmla="val -63227"/>
              <a:gd name="adj2" fmla="val -49266"/>
              <a:gd name="adj3" fmla="val 16667"/>
            </a:avLst>
          </a:prstGeom>
          <a:solidFill>
            <a:srgbClr val="FFFFD1"/>
          </a:solidFill>
          <a:ln w="38100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300" dirty="0">
                <a:solidFill>
                  <a:srgbClr val="002060"/>
                </a:solidFill>
                <a:latin typeface="Comic Sans MS"/>
                <a:ea typeface="PMingLiU"/>
              </a:rPr>
              <a:t>We </a:t>
            </a:r>
            <a:r>
              <a:rPr lang="en-GB" sz="3300" b="1" dirty="0" smtClean="0">
                <a:solidFill>
                  <a:srgbClr val="00B050"/>
                </a:solidFill>
                <a:latin typeface="Comic Sans MS"/>
                <a:ea typeface="PMingLiU"/>
              </a:rPr>
              <a:t>should</a:t>
            </a:r>
            <a:r>
              <a:rPr lang="en-GB" sz="3300" dirty="0" smtClean="0">
                <a:solidFill>
                  <a:srgbClr val="002060"/>
                </a:solidFill>
                <a:latin typeface="Comic Sans MS"/>
                <a:ea typeface="PMingLiU"/>
              </a:rPr>
              <a:t> wear </a:t>
            </a:r>
            <a:br>
              <a:rPr lang="en-GB" sz="3300" dirty="0" smtClean="0">
                <a:solidFill>
                  <a:srgbClr val="002060"/>
                </a:solidFill>
                <a:latin typeface="Comic Sans MS"/>
                <a:ea typeface="PMingLiU"/>
              </a:rPr>
            </a:br>
            <a:r>
              <a:rPr lang="en-GB" sz="3300" dirty="0" smtClean="0">
                <a:solidFill>
                  <a:srgbClr val="002060"/>
                </a:solidFill>
                <a:latin typeface="Comic Sans MS"/>
                <a:ea typeface="PMingLiU"/>
              </a:rPr>
              <a:t>bright clothes.</a:t>
            </a:r>
            <a:endParaRPr lang="zh-TW" sz="3300" dirty="0">
              <a:solidFill>
                <a:srgbClr val="002060"/>
              </a:solidFill>
              <a:effectLst/>
              <a:latin typeface="Arial"/>
              <a:ea typeface="PMingLiU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32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Worksheet 2 Task B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25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圖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2490"/>
            <a:ext cx="2376264" cy="2660972"/>
          </a:xfrm>
          <a:prstGeom prst="rect">
            <a:avLst/>
          </a:prstGeom>
        </p:spPr>
      </p:pic>
      <p:sp>
        <p:nvSpPr>
          <p:cNvPr id="9" name="圓角矩形圖說文字 8"/>
          <p:cNvSpPr/>
          <p:nvPr/>
        </p:nvSpPr>
        <p:spPr>
          <a:xfrm>
            <a:off x="251520" y="1916832"/>
            <a:ext cx="6120679" cy="1152128"/>
          </a:xfrm>
          <a:prstGeom prst="wedgeRoundRectCallout">
            <a:avLst>
              <a:gd name="adj1" fmla="val 59985"/>
              <a:gd name="adj2" fmla="val 3431"/>
              <a:gd name="adj3" fmla="val 16667"/>
            </a:avLst>
          </a:prstGeom>
          <a:solidFill>
            <a:srgbClr val="EBEBFF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300" dirty="0">
                <a:solidFill>
                  <a:srgbClr val="002060"/>
                </a:solidFill>
                <a:effectLst/>
                <a:latin typeface="Comic Sans MS"/>
                <a:ea typeface="PMingLiU"/>
              </a:rPr>
              <a:t>We </a:t>
            </a:r>
            <a:r>
              <a:rPr lang="en-US" sz="3300" b="1" dirty="0">
                <a:solidFill>
                  <a:srgbClr val="00B050"/>
                </a:solidFill>
                <a:effectLst/>
                <a:latin typeface="Comic Sans MS"/>
                <a:ea typeface="PMingLiU"/>
              </a:rPr>
              <a:t>should</a:t>
            </a:r>
            <a:r>
              <a:rPr lang="en-US" sz="3300" dirty="0">
                <a:solidFill>
                  <a:srgbClr val="002060"/>
                </a:solidFill>
                <a:effectLst/>
                <a:latin typeface="Comic Sans MS"/>
                <a:ea typeface="PMingLiU"/>
              </a:rPr>
              <a:t> </a:t>
            </a:r>
            <a:r>
              <a:rPr lang="en-US" sz="3300" dirty="0" smtClean="0">
                <a:solidFill>
                  <a:srgbClr val="002060"/>
                </a:solidFill>
                <a:effectLst/>
                <a:latin typeface="Comic Sans MS"/>
                <a:ea typeface="PMingLiU"/>
              </a:rPr>
              <a:t>wear our helmet.</a:t>
            </a:r>
            <a:endParaRPr lang="zh-TW" sz="3300" dirty="0">
              <a:solidFill>
                <a:srgbClr val="002060"/>
              </a:solidFill>
              <a:effectLst/>
              <a:latin typeface="Arial"/>
              <a:ea typeface="PMingLiU"/>
            </a:endParaRPr>
          </a:p>
        </p:txBody>
      </p:sp>
      <p:pic>
        <p:nvPicPr>
          <p:cNvPr id="10" name="圖片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9"/>
          <a:stretch/>
        </p:blipFill>
        <p:spPr bwMode="auto">
          <a:xfrm>
            <a:off x="480321" y="3861048"/>
            <a:ext cx="2075455" cy="25450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2843808" y="4797152"/>
            <a:ext cx="5459831" cy="1368152"/>
          </a:xfrm>
          <a:prstGeom prst="wedgeRoundRectCallout">
            <a:avLst>
              <a:gd name="adj1" fmla="val -63227"/>
              <a:gd name="adj2" fmla="val -49266"/>
              <a:gd name="adj3" fmla="val 16667"/>
            </a:avLst>
          </a:prstGeom>
          <a:solidFill>
            <a:srgbClr val="FFFFD1"/>
          </a:solidFill>
          <a:ln w="38100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300" dirty="0">
                <a:solidFill>
                  <a:srgbClr val="002060"/>
                </a:solidFill>
                <a:latin typeface="Comic Sans MS"/>
                <a:ea typeface="PMingLiU"/>
              </a:rPr>
              <a:t>We </a:t>
            </a:r>
            <a:r>
              <a:rPr lang="en-GB" sz="3300" b="1" dirty="0">
                <a:solidFill>
                  <a:srgbClr val="FF0000"/>
                </a:solidFill>
                <a:latin typeface="Comic Sans MS"/>
                <a:ea typeface="PMingLiU"/>
              </a:rPr>
              <a:t>shouldn’t</a:t>
            </a:r>
            <a:r>
              <a:rPr lang="en-GB" sz="3300" dirty="0">
                <a:solidFill>
                  <a:srgbClr val="002060"/>
                </a:solidFill>
                <a:latin typeface="Comic Sans MS"/>
                <a:ea typeface="PMingLiU"/>
              </a:rPr>
              <a:t> ride </a:t>
            </a:r>
            <a:r>
              <a:rPr lang="en-GB" sz="3300" dirty="0" smtClean="0">
                <a:solidFill>
                  <a:srgbClr val="002060"/>
                </a:solidFill>
                <a:latin typeface="Comic Sans MS"/>
                <a:ea typeface="PMingLiU"/>
              </a:rPr>
              <a:t>with our friends.</a:t>
            </a:r>
            <a:endParaRPr lang="zh-TW" sz="3300" dirty="0">
              <a:solidFill>
                <a:srgbClr val="002060"/>
              </a:solidFill>
              <a:effectLst/>
              <a:latin typeface="Arial"/>
              <a:ea typeface="PMingLiU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32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Worksheet 2 Task B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26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圖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2490"/>
            <a:ext cx="2376264" cy="2660972"/>
          </a:xfrm>
          <a:prstGeom prst="rect">
            <a:avLst/>
          </a:prstGeom>
        </p:spPr>
      </p:pic>
      <p:sp>
        <p:nvSpPr>
          <p:cNvPr id="9" name="圓角矩形圖說文字 8"/>
          <p:cNvSpPr/>
          <p:nvPr/>
        </p:nvSpPr>
        <p:spPr>
          <a:xfrm>
            <a:off x="480321" y="1772816"/>
            <a:ext cx="5459831" cy="1368152"/>
          </a:xfrm>
          <a:prstGeom prst="wedgeRoundRectCallout">
            <a:avLst>
              <a:gd name="adj1" fmla="val 69466"/>
              <a:gd name="adj2" fmla="val 4716"/>
              <a:gd name="adj3" fmla="val 16667"/>
            </a:avLst>
          </a:prstGeom>
          <a:solidFill>
            <a:srgbClr val="EBEBFF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300" dirty="0">
                <a:solidFill>
                  <a:srgbClr val="002060"/>
                </a:solidFill>
                <a:effectLst/>
                <a:latin typeface="Comic Sans MS"/>
                <a:ea typeface="PMingLiU"/>
              </a:rPr>
              <a:t>We </a:t>
            </a:r>
            <a:r>
              <a:rPr lang="en-US" sz="3300" b="1" dirty="0">
                <a:solidFill>
                  <a:srgbClr val="00B050"/>
                </a:solidFill>
                <a:effectLst/>
                <a:latin typeface="Comic Sans MS"/>
                <a:ea typeface="PMingLiU"/>
              </a:rPr>
              <a:t>should</a:t>
            </a:r>
            <a:r>
              <a:rPr lang="en-US" sz="3300" dirty="0">
                <a:solidFill>
                  <a:srgbClr val="002060"/>
                </a:solidFill>
                <a:effectLst/>
                <a:latin typeface="Comic Sans MS"/>
                <a:ea typeface="PMingLiU"/>
              </a:rPr>
              <a:t> </a:t>
            </a:r>
            <a:r>
              <a:rPr lang="en-US" sz="3300" dirty="0" smtClean="0">
                <a:solidFill>
                  <a:srgbClr val="002060"/>
                </a:solidFill>
                <a:effectLst/>
                <a:latin typeface="Comic Sans MS"/>
                <a:ea typeface="PMingLiU"/>
              </a:rPr>
              <a:t>stop when we see a red signal.</a:t>
            </a:r>
            <a:endParaRPr lang="zh-TW" sz="3300" dirty="0">
              <a:solidFill>
                <a:srgbClr val="002060"/>
              </a:solidFill>
              <a:effectLst/>
              <a:latin typeface="Arial"/>
              <a:ea typeface="PMingLiU"/>
            </a:endParaRPr>
          </a:p>
        </p:txBody>
      </p:sp>
      <p:pic>
        <p:nvPicPr>
          <p:cNvPr id="10" name="圖片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9"/>
          <a:stretch/>
        </p:blipFill>
        <p:spPr bwMode="auto">
          <a:xfrm>
            <a:off x="480321" y="3861048"/>
            <a:ext cx="2075455" cy="25450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2771800" y="4725144"/>
            <a:ext cx="6048672" cy="1368152"/>
          </a:xfrm>
          <a:prstGeom prst="wedgeRoundRectCallout">
            <a:avLst>
              <a:gd name="adj1" fmla="val -63227"/>
              <a:gd name="adj2" fmla="val -49266"/>
              <a:gd name="adj3" fmla="val 16667"/>
            </a:avLst>
          </a:prstGeom>
          <a:solidFill>
            <a:srgbClr val="FFFFD1"/>
          </a:solidFill>
          <a:ln w="38100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300" dirty="0">
                <a:solidFill>
                  <a:srgbClr val="002060"/>
                </a:solidFill>
                <a:latin typeface="Comic Sans MS"/>
                <a:ea typeface="PMingLiU"/>
              </a:rPr>
              <a:t>We </a:t>
            </a:r>
            <a:r>
              <a:rPr lang="en-GB" sz="3300" b="1" dirty="0">
                <a:solidFill>
                  <a:srgbClr val="FF0000"/>
                </a:solidFill>
                <a:latin typeface="Comic Sans MS"/>
                <a:ea typeface="PMingLiU"/>
              </a:rPr>
              <a:t>shouldn’t</a:t>
            </a:r>
            <a:r>
              <a:rPr lang="en-GB" sz="3300" dirty="0">
                <a:solidFill>
                  <a:srgbClr val="002060"/>
                </a:solidFill>
                <a:latin typeface="Comic Sans MS"/>
                <a:ea typeface="PMingLiU"/>
              </a:rPr>
              <a:t> </a:t>
            </a:r>
            <a:r>
              <a:rPr lang="en-GB" sz="3300" dirty="0" smtClean="0">
                <a:solidFill>
                  <a:srgbClr val="002060"/>
                </a:solidFill>
                <a:latin typeface="Comic Sans MS"/>
                <a:ea typeface="PMingLiU"/>
              </a:rPr>
              <a:t>ride on roads when there are many cars.</a:t>
            </a:r>
            <a:endParaRPr lang="zh-TW" sz="3300" dirty="0">
              <a:solidFill>
                <a:srgbClr val="002060"/>
              </a:solidFill>
              <a:effectLst/>
              <a:latin typeface="Arial"/>
              <a:ea typeface="PMingLiU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32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Do you do these…?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27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70" y="1409710"/>
            <a:ext cx="3096122" cy="175288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27" y="4149080"/>
            <a:ext cx="1651950" cy="1872208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5796136" y="2924944"/>
            <a:ext cx="3024336" cy="660287"/>
          </a:xfrm>
          <a:prstGeom prst="roundRect">
            <a:avLst/>
          </a:prstGeom>
          <a:solidFill>
            <a:srgbClr val="FFFFD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swimming</a:t>
            </a:r>
            <a:endParaRPr lang="zh-TW" altLang="en-US" sz="3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267966" y="5640244"/>
            <a:ext cx="2232026" cy="660287"/>
          </a:xfrm>
          <a:prstGeom prst="roundRect">
            <a:avLst/>
          </a:prstGeom>
          <a:solidFill>
            <a:srgbClr val="FFFFD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cooking</a:t>
            </a:r>
            <a:endParaRPr lang="zh-TW" altLang="en-US" sz="3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91880" y="4077072"/>
            <a:ext cx="5207563" cy="1347148"/>
          </a:xfrm>
          <a:prstGeom prst="rect">
            <a:avLst/>
          </a:prstGeom>
          <a:solidFill>
            <a:srgbClr val="EBEB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</a:t>
            </a:r>
            <a:r>
              <a:rPr lang="en-US" altLang="zh-TW" sz="3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should</a:t>
            </a:r>
            <a:r>
              <a:rPr lang="en-US" altLang="zh-TW" sz="3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/ </a:t>
            </a:r>
            <a:r>
              <a:rPr lang="en-US" altLang="zh-TW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shouldn’t</a:t>
            </a:r>
            <a:r>
              <a:rPr lang="en-US" altLang="zh-TW" sz="3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we do in these activities?</a:t>
            </a:r>
            <a:endParaRPr lang="zh-TW" altLang="en-US" sz="3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圖片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8" y="1287930"/>
            <a:ext cx="1944216" cy="2454866"/>
          </a:xfrm>
          <a:prstGeom prst="rect">
            <a:avLst/>
          </a:prstGeom>
        </p:spPr>
      </p:pic>
      <p:sp>
        <p:nvSpPr>
          <p:cNvPr id="14" name="圓角矩形 13"/>
          <p:cNvSpPr/>
          <p:nvPr/>
        </p:nvSpPr>
        <p:spPr>
          <a:xfrm>
            <a:off x="2244500" y="2870617"/>
            <a:ext cx="2615532" cy="990431"/>
          </a:xfrm>
          <a:prstGeom prst="roundRect">
            <a:avLst/>
          </a:prstGeom>
          <a:solidFill>
            <a:srgbClr val="FFFFD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crossing the road</a:t>
            </a:r>
            <a:endParaRPr lang="zh-TW" altLang="en-US" sz="3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5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28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6" y="2348880"/>
            <a:ext cx="319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6" y="4437112"/>
            <a:ext cx="3195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614737" y="606650"/>
            <a:ext cx="52830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altLang="zh-TW" sz="2600" b="1" i="1" dirty="0" smtClean="0">
                <a:latin typeface="Comic Sans MS" panose="030F0702030302020204" pitchFamily="66" charset="0"/>
              </a:rPr>
              <a:t>Road Safe</a:t>
            </a:r>
            <a:r>
              <a:rPr lang="en-GB" altLang="zh-TW" sz="2000" dirty="0">
                <a:latin typeface="Comic Sans MS" panose="030F0702030302020204" pitchFamily="66" charset="0"/>
              </a:rPr>
              <a:t/>
            </a:r>
            <a:br>
              <a:rPr lang="en-GB" altLang="zh-TW" sz="2000" dirty="0">
                <a:latin typeface="Comic Sans MS" panose="030F0702030302020204" pitchFamily="66" charset="0"/>
              </a:rPr>
            </a:br>
            <a:r>
              <a:rPr lang="en-GB" altLang="zh-TW" sz="2000" u="sng" dirty="0">
                <a:latin typeface="Comic Sans MS" panose="030F0702030302020204" pitchFamily="66" charset="0"/>
                <a:hlinkClick r:id="rId4"/>
              </a:rPr>
              <a:t>https://</a:t>
            </a:r>
            <a:r>
              <a:rPr lang="en-GB" altLang="zh-TW" sz="2000" u="sng" dirty="0" smtClean="0">
                <a:latin typeface="Comic Sans MS" panose="030F0702030302020204" pitchFamily="66" charset="0"/>
                <a:hlinkClick r:id="rId4"/>
              </a:rPr>
              <a:t>www.youtube.com/watch?v=uPahaW6VDek</a:t>
            </a:r>
            <a:endParaRPr lang="en-GB" altLang="zh-TW" sz="2000" dirty="0"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12953" y="4783114"/>
            <a:ext cx="5284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GB" altLang="zh-TW" sz="2600" b="1" i="1" dirty="0" smtClean="0">
                <a:latin typeface="Comic Sans MS" panose="030F0702030302020204" pitchFamily="66" charset="0"/>
              </a:rPr>
              <a:t>Kitchen </a:t>
            </a:r>
            <a:r>
              <a:rPr lang="en-GB" altLang="zh-TW" sz="2600" b="1" i="1" dirty="0">
                <a:latin typeface="Comic Sans MS" panose="030F0702030302020204" pitchFamily="66" charset="0"/>
              </a:rPr>
              <a:t>Safety For Kids</a:t>
            </a:r>
            <a:r>
              <a:rPr lang="en-GB" altLang="zh-TW" sz="2000" dirty="0">
                <a:latin typeface="Comic Sans MS" panose="030F0702030302020204" pitchFamily="66" charset="0"/>
              </a:rPr>
              <a:t/>
            </a:r>
            <a:br>
              <a:rPr lang="en-GB" altLang="zh-TW" sz="2000" dirty="0">
                <a:latin typeface="Comic Sans MS" panose="030F0702030302020204" pitchFamily="66" charset="0"/>
              </a:rPr>
            </a:br>
            <a:r>
              <a:rPr lang="en-GB" altLang="zh-TW" sz="2000" u="sng" dirty="0">
                <a:latin typeface="Comic Sans MS" panose="030F0702030302020204" pitchFamily="66" charset="0"/>
                <a:hlinkClick r:id="rId5"/>
              </a:rPr>
              <a:t>https://www.youtube.com/watch?v=DoSq9T6OejA</a:t>
            </a:r>
            <a:endParaRPr lang="en-GB" altLang="zh-TW" sz="2000" dirty="0">
              <a:latin typeface="Comic Sans MS" panose="030F0702030302020204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14737" y="2694882"/>
            <a:ext cx="5284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GB" altLang="zh-TW" sz="2600" b="1" i="1" dirty="0">
                <a:latin typeface="Comic Sans MS" panose="030F0702030302020204" pitchFamily="66" charset="0"/>
              </a:rPr>
              <a:t>Safety Rules of Swimming</a:t>
            </a:r>
            <a:r>
              <a:rPr lang="en-GB" altLang="zh-TW" sz="2000" dirty="0">
                <a:latin typeface="Comic Sans MS" panose="030F0702030302020204" pitchFamily="66" charset="0"/>
              </a:rPr>
              <a:t/>
            </a:r>
            <a:br>
              <a:rPr lang="en-GB" altLang="zh-TW" sz="2000" dirty="0">
                <a:latin typeface="Comic Sans MS" panose="030F0702030302020204" pitchFamily="66" charset="0"/>
              </a:rPr>
            </a:br>
            <a:r>
              <a:rPr lang="en-GB" altLang="zh-TW" sz="2000" u="sng" dirty="0">
                <a:latin typeface="Comic Sans MS" panose="030F0702030302020204" pitchFamily="66" charset="0"/>
                <a:hlinkClick r:id="rId6"/>
              </a:rPr>
              <a:t>https://www.youtube.com/watch?v=Xrp_I6-wmWE</a:t>
            </a:r>
            <a:endParaRPr lang="en-GB" altLang="zh-TW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5" y="166894"/>
            <a:ext cx="2701682" cy="198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11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Safe road crossing tips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29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GB" altLang="zh-TW" sz="3000" dirty="0" smtClean="0">
                <a:latin typeface="Comic Sans MS" panose="030F0702030302020204" pitchFamily="66" charset="0"/>
              </a:rPr>
              <a:t>Use the z______ crossing.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GB" altLang="zh-TW" sz="3000" dirty="0">
                <a:latin typeface="Comic Sans MS" panose="030F0702030302020204" pitchFamily="66" charset="0"/>
              </a:rPr>
              <a:t>C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_____ the railings.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GB" altLang="zh-TW" sz="3000" dirty="0" smtClean="0">
                <a:latin typeface="Comic Sans MS" panose="030F0702030302020204" pitchFamily="66" charset="0"/>
              </a:rPr>
              <a:t>Go when the red man is on.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GB" altLang="zh-TW" sz="3000" dirty="0">
                <a:latin typeface="Comic Sans MS" panose="030F0702030302020204" pitchFamily="66" charset="0"/>
              </a:rPr>
              <a:t>W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____ slowly when crossing the road.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GB" altLang="zh-TW" sz="3000" dirty="0">
                <a:latin typeface="Comic Sans MS" panose="030F0702030302020204" pitchFamily="66" charset="0"/>
              </a:rPr>
              <a:t>Run after a k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_____.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GB" altLang="zh-TW" sz="3000" dirty="0">
                <a:latin typeface="Comic Sans MS" panose="030F0702030302020204" pitchFamily="66" charset="0"/>
              </a:rPr>
              <a:t>Use the s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_______.</a:t>
            </a:r>
            <a:endParaRPr lang="zh-TW" altLang="en-US" sz="3000" dirty="0"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9792" y="1628800"/>
            <a:ext cx="165618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ebra</a:t>
            </a:r>
            <a:endParaRPr lang="zh-TW" altLang="en-US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9632" y="2276872"/>
            <a:ext cx="165618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limb</a:t>
            </a:r>
            <a:endParaRPr lang="zh-TW" altLang="en-US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36024" y="4941168"/>
            <a:ext cx="205200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ubway</a:t>
            </a:r>
            <a:endParaRPr lang="zh-TW" altLang="en-US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67824" y="3609088"/>
            <a:ext cx="162000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alk</a:t>
            </a:r>
            <a:endParaRPr lang="zh-TW" altLang="en-US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12040" y="4293096"/>
            <a:ext cx="162000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ite</a:t>
            </a:r>
            <a:endParaRPr lang="zh-TW" altLang="en-US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50" y="1628880"/>
            <a:ext cx="690909" cy="72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41016"/>
            <a:ext cx="720000" cy="7200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39" y="3573016"/>
            <a:ext cx="690909" cy="72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53" y="4941248"/>
            <a:ext cx="690909" cy="720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04" y="2924944"/>
            <a:ext cx="720000" cy="7200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9080"/>
            <a:ext cx="720000" cy="720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30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Let’s read the book again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en-US" altLang="zh-TW" sz="3000" dirty="0" smtClean="0">
                <a:latin typeface="Comic Sans MS" panose="030F0702030302020204" pitchFamily="66" charset="0"/>
              </a:rPr>
              <a:t>How many “Bike Lessons” </a:t>
            </a:r>
            <a:br>
              <a:rPr lang="en-US" altLang="zh-TW" sz="3000" dirty="0" smtClean="0">
                <a:latin typeface="Comic Sans MS" panose="030F0702030302020204" pitchFamily="66" charset="0"/>
              </a:rPr>
            </a:br>
            <a:r>
              <a:rPr lang="en-US" altLang="zh-TW" sz="3000" dirty="0" smtClean="0">
                <a:latin typeface="Comic Sans MS" panose="030F0702030302020204" pitchFamily="66" charset="0"/>
              </a:rPr>
              <a:t>are there?</a:t>
            </a:r>
            <a:endParaRPr lang="en-US" altLang="zh-TW" sz="3000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2776"/>
            <a:ext cx="3428296" cy="473883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89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Safe swimming tips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30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GB" altLang="zh-TW" sz="3000" dirty="0" smtClean="0">
                <a:latin typeface="Comic Sans MS" panose="030F0702030302020204" pitchFamily="66" charset="0"/>
              </a:rPr>
              <a:t>Bring </a:t>
            </a:r>
            <a:r>
              <a:rPr lang="en-GB" altLang="zh-TW" sz="3000" dirty="0">
                <a:latin typeface="Comic Sans MS" panose="030F0702030302020204" pitchFamily="66" charset="0"/>
              </a:rPr>
              <a:t>electrical devices or g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_____ </a:t>
            </a:r>
            <a:r>
              <a:rPr lang="en-GB" altLang="zh-TW" sz="3000" dirty="0">
                <a:latin typeface="Comic Sans MS" panose="030F0702030302020204" pitchFamily="66" charset="0"/>
              </a:rPr>
              <a:t>into the 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water.</a:t>
            </a:r>
            <a:endParaRPr lang="en-GB" altLang="zh-TW" sz="3000" dirty="0"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GB" altLang="zh-TW" sz="3000" dirty="0" smtClean="0">
                <a:latin typeface="Comic Sans MS" panose="030F0702030302020204" pitchFamily="66" charset="0"/>
              </a:rPr>
              <a:t>P___ </a:t>
            </a:r>
            <a:r>
              <a:rPr lang="en-GB" altLang="zh-TW" sz="3000" dirty="0">
                <a:latin typeface="Comic Sans MS" panose="030F0702030302020204" pitchFamily="66" charset="0"/>
              </a:rPr>
              <a:t>around the swimming pool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GB" altLang="zh-TW" sz="3000" dirty="0" smtClean="0">
                <a:latin typeface="Comic Sans MS" panose="030F0702030302020204" pitchFamily="66" charset="0"/>
              </a:rPr>
              <a:t>W___ </a:t>
            </a:r>
            <a:r>
              <a:rPr lang="en-GB" altLang="zh-TW" sz="3000" dirty="0">
                <a:latin typeface="Comic Sans MS" panose="030F0702030302020204" pitchFamily="66" charset="0"/>
              </a:rPr>
              <a:t>slowly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GB" altLang="zh-TW" sz="3000" dirty="0" smtClean="0">
                <a:latin typeface="Comic Sans MS" panose="030F0702030302020204" pitchFamily="66" charset="0"/>
              </a:rPr>
              <a:t>Hit </a:t>
            </a:r>
            <a:r>
              <a:rPr lang="en-GB" altLang="zh-TW" sz="3000" dirty="0">
                <a:latin typeface="Comic Sans MS" panose="030F0702030302020204" pitchFamily="66" charset="0"/>
              </a:rPr>
              <a:t>the water with our f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____.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GB" altLang="zh-TW" sz="3000" dirty="0" smtClean="0">
                <a:latin typeface="Comic Sans MS" panose="030F0702030302020204" pitchFamily="66" charset="0"/>
              </a:rPr>
              <a:t>S_____ </a:t>
            </a:r>
            <a:r>
              <a:rPr lang="en-GB" altLang="zh-TW" sz="3000" dirty="0">
                <a:latin typeface="Comic Sans MS" panose="030F0702030302020204" pitchFamily="66" charset="0"/>
              </a:rPr>
              <a:t>when someone is in trouble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GB" altLang="zh-TW" sz="3000" dirty="0" smtClean="0">
                <a:latin typeface="Comic Sans MS" panose="030F0702030302020204" pitchFamily="66" charset="0"/>
              </a:rPr>
              <a:t>Swim </a:t>
            </a:r>
            <a:r>
              <a:rPr lang="en-GB" altLang="zh-TW" sz="3000" dirty="0">
                <a:latin typeface="Comic Sans MS" panose="030F0702030302020204" pitchFamily="66" charset="0"/>
              </a:rPr>
              <a:t>alone.</a:t>
            </a:r>
            <a:endParaRPr lang="zh-TW" altLang="en-US" sz="3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zh-TW" altLang="en-US" sz="3000" dirty="0"/>
          </a:p>
        </p:txBody>
      </p:sp>
      <p:sp>
        <p:nvSpPr>
          <p:cNvPr id="7" name="矩形 6"/>
          <p:cNvSpPr/>
          <p:nvPr/>
        </p:nvSpPr>
        <p:spPr>
          <a:xfrm>
            <a:off x="5940152" y="1628800"/>
            <a:ext cx="165618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lass</a:t>
            </a:r>
            <a:endParaRPr lang="zh-TW" altLang="en-US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7624" y="2852936"/>
            <a:ext cx="165618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lay</a:t>
            </a:r>
            <a:endParaRPr lang="zh-TW" altLang="en-US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03648" y="3537080"/>
            <a:ext cx="165618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alk</a:t>
            </a:r>
            <a:endParaRPr lang="zh-TW" altLang="en-US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92080" y="4185152"/>
            <a:ext cx="165618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eet</a:t>
            </a:r>
            <a:endParaRPr lang="zh-TW" altLang="en-US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59632" y="4869160"/>
            <a:ext cx="165618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hout</a:t>
            </a:r>
            <a:endParaRPr lang="zh-TW" altLang="en-US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65" y="3501088"/>
            <a:ext cx="690909" cy="72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04" y="2204864"/>
            <a:ext cx="720000" cy="7200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79" y="4211524"/>
            <a:ext cx="690909" cy="72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942349"/>
            <a:ext cx="690909" cy="720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320" y="2852936"/>
            <a:ext cx="720000" cy="7200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19" y="5517232"/>
            <a:ext cx="720000" cy="720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6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Safe cooking tips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31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GB" altLang="zh-TW" sz="3000" dirty="0" smtClean="0">
                <a:latin typeface="Comic Sans MS" panose="030F0702030302020204" pitchFamily="66" charset="0"/>
              </a:rPr>
              <a:t>R___ </a:t>
            </a:r>
            <a:r>
              <a:rPr lang="en-GB" altLang="zh-TW" sz="3000" dirty="0">
                <a:latin typeface="Comic Sans MS" panose="030F0702030302020204" pitchFamily="66" charset="0"/>
              </a:rPr>
              <a:t>up our sleeves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GB" altLang="zh-TW" sz="3000" dirty="0" smtClean="0">
                <a:latin typeface="Comic Sans MS" panose="030F0702030302020204" pitchFamily="66" charset="0"/>
              </a:rPr>
              <a:t>W____ our </a:t>
            </a:r>
            <a:r>
              <a:rPr lang="en-GB" altLang="zh-TW" sz="3000" dirty="0">
                <a:latin typeface="Comic Sans MS" panose="030F0702030302020204" pitchFamily="66" charset="0"/>
              </a:rPr>
              <a:t>hands for 5 seconds only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GB" altLang="zh-TW" sz="3000" dirty="0" smtClean="0">
                <a:latin typeface="Comic Sans MS" panose="030F0702030302020204" pitchFamily="66" charset="0"/>
              </a:rPr>
              <a:t>Keep </a:t>
            </a:r>
            <a:r>
              <a:rPr lang="en-GB" altLang="zh-TW" sz="3000" dirty="0">
                <a:latin typeface="Comic Sans MS" panose="030F0702030302020204" pitchFamily="66" charset="0"/>
              </a:rPr>
              <a:t>the cooking surfaces c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_____.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GB" altLang="zh-TW" sz="3000" dirty="0" smtClean="0">
                <a:latin typeface="Comic Sans MS" panose="030F0702030302020204" pitchFamily="66" charset="0"/>
              </a:rPr>
              <a:t>Cook </a:t>
            </a:r>
            <a:r>
              <a:rPr lang="en-GB" altLang="zh-TW" sz="3000" dirty="0">
                <a:latin typeface="Comic Sans MS" panose="030F0702030302020204" pitchFamily="66" charset="0"/>
              </a:rPr>
              <a:t>without an a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____.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GB" altLang="zh-TW" sz="3000" dirty="0" smtClean="0">
                <a:latin typeface="Comic Sans MS" panose="030F0702030302020204" pitchFamily="66" charset="0"/>
              </a:rPr>
              <a:t>Be </a:t>
            </a:r>
            <a:r>
              <a:rPr lang="en-GB" altLang="zh-TW" sz="3000" dirty="0">
                <a:latin typeface="Comic Sans MS" panose="030F0702030302020204" pitchFamily="66" charset="0"/>
              </a:rPr>
              <a:t>c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_____ </a:t>
            </a:r>
            <a:r>
              <a:rPr lang="en-GB" altLang="zh-TW" sz="3000" dirty="0">
                <a:latin typeface="Comic Sans MS" panose="030F0702030302020204" pitchFamily="66" charset="0"/>
              </a:rPr>
              <a:t>with sharp knives and tools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GB" altLang="zh-TW" sz="3000" dirty="0" smtClean="0">
                <a:latin typeface="Comic Sans MS" panose="030F0702030302020204" pitchFamily="66" charset="0"/>
              </a:rPr>
              <a:t>T____ </a:t>
            </a:r>
            <a:r>
              <a:rPr lang="en-GB" altLang="zh-TW" sz="3000" dirty="0">
                <a:latin typeface="Comic Sans MS" panose="030F0702030302020204" pitchFamily="66" charset="0"/>
              </a:rPr>
              <a:t>off the appliances when we finish cooking.</a:t>
            </a:r>
            <a:endParaRPr lang="zh-TW" altLang="en-US" sz="3000" dirty="0"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1628800"/>
            <a:ext cx="165618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oll</a:t>
            </a:r>
            <a:endParaRPr lang="zh-TW" altLang="en-US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2312944"/>
            <a:ext cx="165618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ash</a:t>
            </a:r>
            <a:endParaRPr lang="zh-TW" altLang="en-US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40152" y="2961016"/>
            <a:ext cx="165618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lean</a:t>
            </a:r>
            <a:endParaRPr lang="zh-TW" altLang="en-US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39952" y="3609088"/>
            <a:ext cx="165618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dult</a:t>
            </a:r>
            <a:endParaRPr lang="zh-TW" altLang="en-US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63688" y="4293096"/>
            <a:ext cx="165618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areful</a:t>
            </a:r>
            <a:endParaRPr lang="zh-TW" altLang="en-US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59632" y="4941168"/>
            <a:ext cx="165618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urn</a:t>
            </a:r>
            <a:endParaRPr lang="zh-TW" altLang="en-US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690909" cy="72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40" y="2132856"/>
            <a:ext cx="720000" cy="7200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483" y="3068960"/>
            <a:ext cx="690909" cy="72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47" y="5589240"/>
            <a:ext cx="690909" cy="7200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68" y="3573016"/>
            <a:ext cx="720000" cy="7200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63" y="4221088"/>
            <a:ext cx="690909" cy="720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6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Let’s make a poster!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32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1547664" y="1396802"/>
            <a:ext cx="6048672" cy="4984526"/>
            <a:chOff x="1547664" y="1396802"/>
            <a:chExt cx="6048672" cy="4984526"/>
          </a:xfrm>
        </p:grpSpPr>
        <p:sp>
          <p:nvSpPr>
            <p:cNvPr id="5" name="矩形 4"/>
            <p:cNvSpPr/>
            <p:nvPr/>
          </p:nvSpPr>
          <p:spPr>
            <a:xfrm>
              <a:off x="1547664" y="1396802"/>
              <a:ext cx="6048672" cy="4984526"/>
            </a:xfrm>
            <a:prstGeom prst="rect">
              <a:avLst/>
            </a:prstGeom>
            <a:solidFill>
              <a:srgbClr val="FFFFD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1907704" y="1628800"/>
              <a:ext cx="5328592" cy="720080"/>
            </a:xfrm>
            <a:prstGeom prst="roundRect">
              <a:avLst/>
            </a:prstGeom>
            <a:solidFill>
              <a:srgbClr val="EBEB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000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Safe _________ tips</a:t>
              </a:r>
              <a:endParaRPr lang="zh-TW" altLang="en-US" sz="3000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9" name="直線接點 8"/>
            <p:cNvCxnSpPr/>
            <p:nvPr/>
          </p:nvCxnSpPr>
          <p:spPr>
            <a:xfrm>
              <a:off x="4572000" y="2564904"/>
              <a:ext cx="0" cy="367240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圓角矩形 9"/>
            <p:cNvSpPr/>
            <p:nvPr/>
          </p:nvSpPr>
          <p:spPr>
            <a:xfrm>
              <a:off x="1907703" y="2708920"/>
              <a:ext cx="2241401" cy="720080"/>
            </a:xfrm>
            <a:prstGeom prst="roundRect">
              <a:avLst/>
            </a:prstGeom>
            <a:solidFill>
              <a:srgbClr val="D1FFD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000" b="1" dirty="0" smtClean="0">
                  <a:solidFill>
                    <a:srgbClr val="004000"/>
                  </a:solidFill>
                  <a:latin typeface="Comic Sans MS" panose="030F0702030302020204" pitchFamily="66" charset="0"/>
                </a:rPr>
                <a:t>should</a:t>
              </a:r>
              <a:endParaRPr lang="zh-TW" altLang="en-US" sz="3000" b="1" dirty="0">
                <a:solidFill>
                  <a:srgbClr val="004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4994894" y="2708920"/>
              <a:ext cx="2241401" cy="720080"/>
            </a:xfrm>
            <a:prstGeom prst="roundRect">
              <a:avLst/>
            </a:prstGeom>
            <a:solidFill>
              <a:srgbClr val="FFE1E1"/>
            </a:solidFill>
            <a:ln>
              <a:solidFill>
                <a:srgbClr val="FF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0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shouldn’t</a:t>
              </a:r>
              <a:endParaRPr lang="zh-TW" altLang="en-US" sz="30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1" name="群組 20"/>
            <p:cNvGrpSpPr/>
            <p:nvPr/>
          </p:nvGrpSpPr>
          <p:grpSpPr>
            <a:xfrm>
              <a:off x="1907704" y="3789040"/>
              <a:ext cx="2407693" cy="936104"/>
              <a:chOff x="1907704" y="3789040"/>
              <a:chExt cx="2407693" cy="936104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907704" y="3789040"/>
                <a:ext cx="936104" cy="936104"/>
              </a:xfrm>
              <a:prstGeom prst="rect">
                <a:avLst/>
              </a:prstGeom>
              <a:solidFill>
                <a:srgbClr val="FF8000"/>
              </a:solidFill>
              <a:ln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4" name="直線接點 13"/>
              <p:cNvCxnSpPr/>
              <p:nvPr/>
            </p:nvCxnSpPr>
            <p:spPr>
              <a:xfrm>
                <a:off x="2987824" y="4077072"/>
                <a:ext cx="1327573" cy="0"/>
              </a:xfrm>
              <a:prstGeom prst="line">
                <a:avLst/>
              </a:prstGeom>
              <a:ln w="38100">
                <a:solidFill>
                  <a:srgbClr val="FF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2987824" y="4365104"/>
                <a:ext cx="1327573" cy="0"/>
              </a:xfrm>
              <a:prstGeom prst="line">
                <a:avLst/>
              </a:prstGeom>
              <a:ln w="38100">
                <a:solidFill>
                  <a:srgbClr val="FF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>
                <a:off x="2987824" y="4653136"/>
                <a:ext cx="1327573" cy="0"/>
              </a:xfrm>
              <a:prstGeom prst="line">
                <a:avLst/>
              </a:prstGeom>
              <a:ln w="38100">
                <a:solidFill>
                  <a:srgbClr val="FF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群組 21"/>
            <p:cNvGrpSpPr/>
            <p:nvPr/>
          </p:nvGrpSpPr>
          <p:grpSpPr>
            <a:xfrm>
              <a:off x="1907704" y="4941168"/>
              <a:ext cx="2407693" cy="936104"/>
              <a:chOff x="1907704" y="4941168"/>
              <a:chExt cx="2407693" cy="936104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907704" y="4941168"/>
                <a:ext cx="936104" cy="936104"/>
              </a:xfrm>
              <a:prstGeom prst="rect">
                <a:avLst/>
              </a:prstGeom>
              <a:solidFill>
                <a:srgbClr val="FF8000"/>
              </a:solidFill>
              <a:ln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8" name="直線接點 17"/>
              <p:cNvCxnSpPr/>
              <p:nvPr/>
            </p:nvCxnSpPr>
            <p:spPr>
              <a:xfrm>
                <a:off x="2987824" y="5229200"/>
                <a:ext cx="1327573" cy="0"/>
              </a:xfrm>
              <a:prstGeom prst="line">
                <a:avLst/>
              </a:prstGeom>
              <a:ln w="38100">
                <a:solidFill>
                  <a:srgbClr val="FF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>
                <a:off x="2987824" y="5517232"/>
                <a:ext cx="1327573" cy="0"/>
              </a:xfrm>
              <a:prstGeom prst="line">
                <a:avLst/>
              </a:prstGeom>
              <a:ln w="38100">
                <a:solidFill>
                  <a:srgbClr val="FF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/>
              <p:nvPr/>
            </p:nvCxnSpPr>
            <p:spPr>
              <a:xfrm>
                <a:off x="2987824" y="5805264"/>
                <a:ext cx="1327573" cy="0"/>
              </a:xfrm>
              <a:prstGeom prst="line">
                <a:avLst/>
              </a:prstGeom>
              <a:ln w="38100">
                <a:solidFill>
                  <a:srgbClr val="FF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群組 22"/>
            <p:cNvGrpSpPr/>
            <p:nvPr/>
          </p:nvGrpSpPr>
          <p:grpSpPr>
            <a:xfrm>
              <a:off x="4860032" y="3789040"/>
              <a:ext cx="2407693" cy="936104"/>
              <a:chOff x="1907704" y="3789040"/>
              <a:chExt cx="2407693" cy="936104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1907704" y="3789040"/>
                <a:ext cx="936104" cy="936104"/>
              </a:xfrm>
              <a:prstGeom prst="rect">
                <a:avLst/>
              </a:prstGeom>
              <a:solidFill>
                <a:srgbClr val="FF8000"/>
              </a:solidFill>
              <a:ln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5" name="直線接點 24"/>
              <p:cNvCxnSpPr/>
              <p:nvPr/>
            </p:nvCxnSpPr>
            <p:spPr>
              <a:xfrm>
                <a:off x="2987824" y="4077072"/>
                <a:ext cx="1327573" cy="0"/>
              </a:xfrm>
              <a:prstGeom prst="line">
                <a:avLst/>
              </a:prstGeom>
              <a:ln w="38100">
                <a:solidFill>
                  <a:srgbClr val="FF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25"/>
              <p:cNvCxnSpPr/>
              <p:nvPr/>
            </p:nvCxnSpPr>
            <p:spPr>
              <a:xfrm>
                <a:off x="2987824" y="4365104"/>
                <a:ext cx="1327573" cy="0"/>
              </a:xfrm>
              <a:prstGeom prst="line">
                <a:avLst/>
              </a:prstGeom>
              <a:ln w="38100">
                <a:solidFill>
                  <a:srgbClr val="FF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/>
              <p:cNvCxnSpPr/>
              <p:nvPr/>
            </p:nvCxnSpPr>
            <p:spPr>
              <a:xfrm>
                <a:off x="2987824" y="4653136"/>
                <a:ext cx="1327573" cy="0"/>
              </a:xfrm>
              <a:prstGeom prst="line">
                <a:avLst/>
              </a:prstGeom>
              <a:ln w="38100">
                <a:solidFill>
                  <a:srgbClr val="FF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群組 27"/>
            <p:cNvGrpSpPr/>
            <p:nvPr/>
          </p:nvGrpSpPr>
          <p:grpSpPr>
            <a:xfrm>
              <a:off x="4860032" y="4941168"/>
              <a:ext cx="2407693" cy="936104"/>
              <a:chOff x="1907704" y="4941168"/>
              <a:chExt cx="2407693" cy="936104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1907704" y="4941168"/>
                <a:ext cx="936104" cy="936104"/>
              </a:xfrm>
              <a:prstGeom prst="rect">
                <a:avLst/>
              </a:prstGeom>
              <a:solidFill>
                <a:srgbClr val="FF8000"/>
              </a:solidFill>
              <a:ln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0" name="直線接點 29"/>
              <p:cNvCxnSpPr/>
              <p:nvPr/>
            </p:nvCxnSpPr>
            <p:spPr>
              <a:xfrm>
                <a:off x="2987824" y="5229200"/>
                <a:ext cx="1327573" cy="0"/>
              </a:xfrm>
              <a:prstGeom prst="line">
                <a:avLst/>
              </a:prstGeom>
              <a:ln w="38100">
                <a:solidFill>
                  <a:srgbClr val="FF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/>
              <p:cNvCxnSpPr/>
              <p:nvPr/>
            </p:nvCxnSpPr>
            <p:spPr>
              <a:xfrm>
                <a:off x="2987824" y="5517232"/>
                <a:ext cx="1327573" cy="0"/>
              </a:xfrm>
              <a:prstGeom prst="line">
                <a:avLst/>
              </a:prstGeom>
              <a:ln w="38100">
                <a:solidFill>
                  <a:srgbClr val="FF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/>
              <p:cNvCxnSpPr/>
              <p:nvPr/>
            </p:nvCxnSpPr>
            <p:spPr>
              <a:xfrm>
                <a:off x="2987824" y="5805264"/>
                <a:ext cx="1327573" cy="0"/>
              </a:xfrm>
              <a:prstGeom prst="line">
                <a:avLst/>
              </a:prstGeom>
              <a:ln w="38100">
                <a:solidFill>
                  <a:srgbClr val="FF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圖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94" y="2492856"/>
            <a:ext cx="518182" cy="540000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456952"/>
            <a:ext cx="540000" cy="540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27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Let’s make a poster!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33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1600200"/>
            <a:ext cx="8229600" cy="4709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000" dirty="0" smtClean="0">
                <a:latin typeface="Comic Sans MS" panose="030F0702030302020204" pitchFamily="66" charset="0"/>
              </a:rPr>
              <a:t>Now share your poster with us!</a:t>
            </a:r>
            <a:endParaRPr lang="en-US" altLang="zh-TW" sz="3000" dirty="0">
              <a:latin typeface="Comic Sans MS" panose="030F0702030302020204" pitchFamily="66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2996952"/>
            <a:ext cx="5832648" cy="22052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78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Activity 1 Task A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1540" y="1484784"/>
            <a:ext cx="8280920" cy="2376264"/>
          </a:xfrm>
          <a:prstGeom prst="rect">
            <a:avLst/>
          </a:prstGeom>
          <a:solidFill>
            <a:srgbClr val="E1E1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When we are riding a bicycle…</a:t>
            </a:r>
          </a:p>
          <a:p>
            <a:endParaRPr lang="en-US" altLang="zh-TW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altLang="zh-TW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</a:t>
            </a:r>
            <a:r>
              <a:rPr lang="en-US" altLang="zh-TW" sz="3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should</a:t>
            </a:r>
            <a:r>
              <a:rPr lang="en-US" altLang="zh-TW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we do?</a:t>
            </a:r>
          </a:p>
          <a:p>
            <a:r>
              <a:rPr lang="en-US" altLang="zh-TW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</a:t>
            </a:r>
            <a:r>
              <a:rPr lang="en-US" altLang="zh-TW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shouldn’t</a:t>
            </a:r>
            <a:r>
              <a:rPr lang="en-US" altLang="zh-TW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we do?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423301" y="4221088"/>
            <a:ext cx="8280920" cy="1656184"/>
          </a:xfrm>
          <a:prstGeom prst="roundRect">
            <a:avLst/>
          </a:prstGeom>
          <a:solidFill>
            <a:srgbClr val="FFFFD1"/>
          </a:solidFill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Complete the summary in Task A.  You may use the words in the word box.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5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Safe Cycling Tips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altLang="zh-TW" sz="2800" dirty="0" smtClean="0">
                <a:latin typeface="Comic Sans MS" panose="030F0702030302020204" pitchFamily="66" charset="0"/>
              </a:rPr>
              <a:t>We </a:t>
            </a:r>
            <a:r>
              <a:rPr lang="en-GB" altLang="zh-TW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should</a:t>
            </a:r>
            <a:r>
              <a:rPr lang="en-GB" altLang="zh-TW" sz="2800" dirty="0">
                <a:latin typeface="Comic Sans MS" panose="030F0702030302020204" pitchFamily="66" charset="0"/>
              </a:rPr>
              <a:t> be careful when we </a:t>
            </a:r>
            <a:r>
              <a:rPr lang="en-GB" altLang="zh-TW" sz="2800" dirty="0" smtClean="0">
                <a:latin typeface="Comic Sans MS" panose="030F0702030302020204" pitchFamily="66" charset="0"/>
              </a:rPr>
              <a:t>__________ the </a:t>
            </a:r>
            <a:r>
              <a:rPr lang="en-GB" altLang="zh-TW" sz="2800" dirty="0">
                <a:latin typeface="Comic Sans MS" panose="030F0702030302020204" pitchFamily="66" charset="0"/>
              </a:rPr>
              <a:t>bike</a:t>
            </a:r>
            <a:r>
              <a:rPr lang="en-GB" altLang="zh-TW" sz="2800" dirty="0" smtClean="0"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GB" altLang="zh-TW" sz="28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zh-TW" sz="2800" dirty="0" smtClean="0">
                <a:latin typeface="Comic Sans MS" panose="030F0702030302020204" pitchFamily="66" charset="0"/>
              </a:rPr>
              <a:t>We </a:t>
            </a:r>
            <a:r>
              <a:rPr lang="en-GB" altLang="zh-TW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shouldn’t</a:t>
            </a:r>
            <a:r>
              <a:rPr lang="en-GB" altLang="zh-TW" sz="2800" dirty="0">
                <a:latin typeface="Comic Sans MS" panose="030F0702030302020204" pitchFamily="66" charset="0"/>
              </a:rPr>
              <a:t> ride too fast.  We </a:t>
            </a:r>
            <a:r>
              <a:rPr lang="en-GB" altLang="zh-TW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should</a:t>
            </a:r>
            <a:r>
              <a:rPr lang="en-GB" altLang="zh-TW" sz="2800" dirty="0">
                <a:latin typeface="Comic Sans MS" panose="030F0702030302020204" pitchFamily="66" charset="0"/>
              </a:rPr>
              <a:t> slow down </a:t>
            </a:r>
            <a:r>
              <a:rPr lang="en-GB" altLang="zh-TW" sz="2800" dirty="0" smtClean="0">
                <a:latin typeface="Comic Sans MS" panose="030F0702030302020204" pitchFamily="66" charset="0"/>
              </a:rPr>
              <a:t>or ______ </a:t>
            </a:r>
            <a:r>
              <a:rPr lang="en-GB" altLang="zh-TW" sz="2800" dirty="0">
                <a:latin typeface="Comic Sans MS" panose="030F0702030302020204" pitchFamily="66" charset="0"/>
              </a:rPr>
              <a:t>when we go down the slope.</a:t>
            </a:r>
          </a:p>
          <a:p>
            <a:pPr marL="514350" indent="-514350">
              <a:buFont typeface="+mj-lt"/>
              <a:buAutoNum type="arabicPeriod"/>
            </a:pPr>
            <a:endParaRPr lang="en-GB" altLang="zh-TW" sz="28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zh-TW" sz="2800" dirty="0" smtClean="0">
                <a:latin typeface="Comic Sans MS" panose="030F0702030302020204" pitchFamily="66" charset="0"/>
              </a:rPr>
              <a:t>We </a:t>
            </a:r>
            <a:r>
              <a:rPr lang="en-GB" altLang="zh-TW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should</a:t>
            </a:r>
            <a:r>
              <a:rPr lang="en-GB" altLang="zh-TW" sz="2800" dirty="0">
                <a:latin typeface="Comic Sans MS" panose="030F0702030302020204" pitchFamily="66" charset="0"/>
              </a:rPr>
              <a:t> </a:t>
            </a:r>
            <a:r>
              <a:rPr lang="en-GB" altLang="zh-TW" sz="2800" dirty="0" smtClean="0">
                <a:latin typeface="Comic Sans MS" panose="030F0702030302020204" pitchFamily="66" charset="0"/>
              </a:rPr>
              <a:t>_________ </a:t>
            </a:r>
            <a:r>
              <a:rPr lang="en-GB" altLang="zh-TW" sz="2800" dirty="0">
                <a:latin typeface="Comic Sans MS" panose="030F0702030302020204" pitchFamily="66" charset="0"/>
              </a:rPr>
              <a:t>the bike when we see a ‘danger’ sign.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28184" y="1520864"/>
            <a:ext cx="216024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get on</a:t>
            </a:r>
            <a:endParaRPr lang="zh-TW" alt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51720" y="3356992"/>
            <a:ext cx="216024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stop</a:t>
            </a:r>
            <a:endParaRPr lang="zh-TW" alt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43808" y="4401184"/>
            <a:ext cx="216024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get off</a:t>
            </a:r>
            <a:endParaRPr lang="zh-TW" alt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261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Safe Cycling Tips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GB" altLang="zh-TW" sz="3000" dirty="0" smtClean="0">
                <a:latin typeface="Comic Sans MS" panose="030F0702030302020204" pitchFamily="66" charset="0"/>
              </a:rPr>
              <a:t>We </a:t>
            </a:r>
            <a:r>
              <a:rPr lang="en-GB" altLang="zh-TW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shouldn’t</a:t>
            </a:r>
            <a:r>
              <a:rPr lang="en-GB" altLang="zh-TW" sz="3000" dirty="0">
                <a:latin typeface="Comic Sans MS" panose="030F0702030302020204" pitchFamily="66" charset="0"/>
              </a:rPr>
              <a:t> __________________ when we come to a puddle.</a:t>
            </a:r>
          </a:p>
          <a:p>
            <a:pPr marL="514350" indent="-514350">
              <a:buFont typeface="+mj-lt"/>
              <a:buAutoNum type="arabicPeriod" startAt="4"/>
            </a:pPr>
            <a:endParaRPr lang="en-GB" altLang="zh-TW" sz="30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GB" altLang="zh-TW" sz="3000" dirty="0" smtClean="0">
                <a:latin typeface="Comic Sans MS" panose="030F0702030302020204" pitchFamily="66" charset="0"/>
              </a:rPr>
              <a:t>We </a:t>
            </a:r>
            <a:r>
              <a:rPr lang="en-GB" altLang="zh-TW" sz="3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should</a:t>
            </a:r>
            <a:r>
              <a:rPr lang="en-GB" altLang="zh-TW" sz="3000" dirty="0">
                <a:latin typeface="Comic Sans MS" panose="030F0702030302020204" pitchFamily="66" charset="0"/>
              </a:rPr>
              <a:t> 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________ </a:t>
            </a:r>
            <a:r>
              <a:rPr lang="en-GB" altLang="zh-TW" sz="3000" dirty="0">
                <a:latin typeface="Comic Sans MS" panose="030F0702030302020204" pitchFamily="66" charset="0"/>
              </a:rPr>
              <a:t>when we go down a hill.</a:t>
            </a:r>
          </a:p>
          <a:p>
            <a:pPr marL="514350" indent="-514350">
              <a:buFont typeface="+mj-lt"/>
              <a:buAutoNum type="arabicPeriod" startAt="4"/>
            </a:pPr>
            <a:endParaRPr lang="en-GB" altLang="zh-TW" sz="30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GB" altLang="zh-TW" sz="3000" dirty="0" smtClean="0">
                <a:latin typeface="Comic Sans MS" panose="030F0702030302020204" pitchFamily="66" charset="0"/>
              </a:rPr>
              <a:t>We </a:t>
            </a:r>
            <a:r>
              <a:rPr lang="en-GB" altLang="zh-TW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shouldn’t</a:t>
            </a:r>
            <a:r>
              <a:rPr lang="en-GB" altLang="zh-TW" sz="3000" dirty="0">
                <a:latin typeface="Comic Sans MS" panose="030F0702030302020204" pitchFamily="66" charset="0"/>
              </a:rPr>
              <a:t> take any 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_______ </a:t>
            </a:r>
            <a:r>
              <a:rPr lang="en-GB" altLang="zh-TW" sz="3000" dirty="0">
                <a:latin typeface="Comic Sans MS" panose="030F0702030302020204" pitchFamily="66" charset="0"/>
              </a:rPr>
              <a:t>we like. </a:t>
            </a:r>
          </a:p>
          <a:p>
            <a:pPr marL="514350" indent="-514350">
              <a:buFont typeface="+mj-lt"/>
              <a:buAutoNum type="arabicPeriod" startAt="4"/>
            </a:pPr>
            <a:endParaRPr lang="en-GB" altLang="zh-TW" sz="30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GB" altLang="zh-TW" sz="3000" dirty="0" smtClean="0">
                <a:latin typeface="Comic Sans MS" panose="030F0702030302020204" pitchFamily="66" charset="0"/>
              </a:rPr>
              <a:t>We </a:t>
            </a:r>
            <a:r>
              <a:rPr lang="en-GB" altLang="zh-TW" sz="3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should</a:t>
            </a:r>
            <a:r>
              <a:rPr lang="en-GB" altLang="zh-TW" sz="3000" dirty="0">
                <a:latin typeface="Comic Sans MS" panose="030F0702030302020204" pitchFamily="66" charset="0"/>
              </a:rPr>
              <a:t> always ride on the 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___________.</a:t>
            </a:r>
            <a:endParaRPr lang="en-GB" altLang="zh-TW" sz="3000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7864" y="1484784"/>
            <a:ext cx="396044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ride right through</a:t>
            </a:r>
            <a:endParaRPr lang="zh-TW" alt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9792" y="2961024"/>
            <a:ext cx="216024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slow down</a:t>
            </a:r>
            <a:endParaRPr lang="zh-TW" alt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99992" y="3969136"/>
            <a:ext cx="216024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road</a:t>
            </a:r>
            <a:endParaRPr lang="zh-TW" alt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68144" y="5013176"/>
            <a:ext cx="2736304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left hand side</a:t>
            </a:r>
            <a:endParaRPr lang="zh-TW" alt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33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1540" y="476672"/>
            <a:ext cx="8280920" cy="1188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can use …</a:t>
            </a:r>
          </a:p>
        </p:txBody>
      </p:sp>
      <p:sp>
        <p:nvSpPr>
          <p:cNvPr id="8" name="矩形 7"/>
          <p:cNvSpPr/>
          <p:nvPr/>
        </p:nvSpPr>
        <p:spPr>
          <a:xfrm>
            <a:off x="431540" y="4653136"/>
            <a:ext cx="828092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when we talk about </a:t>
            </a:r>
            <a:r>
              <a:rPr lang="en-US" altLang="zh-TW" sz="4000" b="1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safety rules</a:t>
            </a:r>
            <a:r>
              <a:rPr lang="en-US" altLang="zh-TW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b="1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or acts</a:t>
            </a:r>
            <a:r>
              <a:rPr lang="en-US" altLang="zh-TW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539552" y="1772816"/>
            <a:ext cx="3492388" cy="1296144"/>
          </a:xfrm>
          <a:prstGeom prst="roundRect">
            <a:avLst/>
          </a:prstGeom>
          <a:solidFill>
            <a:srgbClr val="D1FFD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>should</a:t>
            </a:r>
            <a:endParaRPr lang="zh-TW" altLang="en-US" sz="5400" b="1" dirty="0">
              <a:solidFill>
                <a:srgbClr val="004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680012" y="1772816"/>
            <a:ext cx="3492388" cy="1296144"/>
          </a:xfrm>
          <a:prstGeom prst="roundRect">
            <a:avLst/>
          </a:prstGeom>
          <a:solidFill>
            <a:srgbClr val="FFE1E1"/>
          </a:solidFill>
          <a:ln>
            <a:solidFill>
              <a:srgbClr val="FF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shouldn’t</a:t>
            </a:r>
            <a:endParaRPr lang="zh-TW" altLang="en-US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16" y="2492896"/>
            <a:ext cx="1474244" cy="153631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08920"/>
            <a:ext cx="1746486" cy="174648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20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Other safe cycling tips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Comic Sans MS" panose="030F0702030302020204" pitchFamily="66" charset="0"/>
              </a:rPr>
              <a:t>Let’s watch another video and find out what we </a:t>
            </a:r>
            <a:r>
              <a:rPr lang="en-US" altLang="zh-TW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should</a:t>
            </a:r>
            <a:r>
              <a:rPr lang="en-US" altLang="zh-TW" sz="2800" dirty="0" smtClean="0">
                <a:latin typeface="Comic Sans MS" panose="030F0702030302020204" pitchFamily="66" charset="0"/>
              </a:rPr>
              <a:t> do and what we </a:t>
            </a:r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shouldn’t</a:t>
            </a:r>
            <a:r>
              <a:rPr lang="en-US" altLang="zh-TW" sz="2800" dirty="0" smtClean="0">
                <a:latin typeface="Comic Sans MS" panose="030F0702030302020204" pitchFamily="66" charset="0"/>
              </a:rPr>
              <a:t> do when we go cycling.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76" y="2780928"/>
            <a:ext cx="5300180" cy="29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699792" y="5909210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TW" sz="2000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GB" altLang="zh-TW" sz="2000" dirty="0" smtClean="0">
                <a:latin typeface="Comic Sans MS" panose="030F0702030302020204" pitchFamily="66" charset="0"/>
                <a:hlinkClick r:id="rId3"/>
              </a:rPr>
              <a:t>www.youtube.com/watch?v=dkoVxBnnGko</a:t>
            </a:r>
            <a:endParaRPr lang="zh-TW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01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Other safe cycling tips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19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Comic Sans MS" panose="030F0702030302020204" pitchFamily="66" charset="0"/>
              </a:rPr>
              <a:t>Watch the clip </a:t>
            </a:r>
            <a:r>
              <a:rPr lang="en-US" altLang="zh-TW" sz="2800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0:00 – 0:53</a:t>
            </a:r>
            <a:r>
              <a:rPr lang="en-US" altLang="zh-TW" sz="28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altLang="zh-TW" sz="2800" dirty="0" smtClean="0">
              <a:latin typeface="Comic Sans MS" panose="030F0702030302020204" pitchFamily="66" charset="0"/>
            </a:endParaRPr>
          </a:p>
          <a:p>
            <a:r>
              <a:rPr lang="en-US" altLang="zh-TW" sz="2800" dirty="0" smtClean="0">
                <a:latin typeface="Comic Sans MS" panose="030F0702030302020204" pitchFamily="66" charset="0"/>
              </a:rPr>
              <a:t>Children </a:t>
            </a:r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shouldn’t</a:t>
            </a:r>
            <a:r>
              <a:rPr lang="en-US" altLang="zh-TW" sz="2800" dirty="0" smtClean="0">
                <a:latin typeface="Comic Sans MS" panose="030F0702030302020204" pitchFamily="66" charset="0"/>
              </a:rPr>
              <a:t> ride a big bike.  They </a:t>
            </a:r>
            <a:r>
              <a:rPr lang="en-US" altLang="zh-TW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should</a:t>
            </a:r>
            <a:r>
              <a:rPr lang="en-US" altLang="zh-TW" sz="2800" dirty="0" smtClean="0">
                <a:latin typeface="Comic Sans MS" panose="030F0702030302020204" pitchFamily="66" charset="0"/>
              </a:rPr>
              <a:t> ride a bike with the right size.</a:t>
            </a:r>
          </a:p>
          <a:p>
            <a:endParaRPr lang="en-US" altLang="zh-TW" sz="2800" dirty="0">
              <a:latin typeface="Comic Sans MS" panose="030F0702030302020204" pitchFamily="66" charset="0"/>
            </a:endParaRPr>
          </a:p>
          <a:p>
            <a:endParaRPr lang="en-US" altLang="zh-TW" sz="2800" dirty="0" smtClean="0">
              <a:latin typeface="Comic Sans MS" panose="030F0702030302020204" pitchFamily="66" charset="0"/>
            </a:endParaRPr>
          </a:p>
          <a:p>
            <a:endParaRPr lang="en-US" altLang="zh-TW" sz="2800" dirty="0">
              <a:latin typeface="Comic Sans MS" panose="030F0702030302020204" pitchFamily="66" charset="0"/>
            </a:endParaRPr>
          </a:p>
          <a:p>
            <a:endParaRPr lang="en-US" altLang="zh-TW" sz="28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9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37023"/>
            <a:ext cx="5112568" cy="288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29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1346</Words>
  <Application>Microsoft Office PowerPoint</Application>
  <PresentationFormat>On-screen Show (4:3)</PresentationFormat>
  <Paragraphs>276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佈景主題</vt:lpstr>
      <vt:lpstr>The Bike Lesson (written by Stan and Jan Berenstain)</vt:lpstr>
      <vt:lpstr>Do you still remember…?</vt:lpstr>
      <vt:lpstr>Let’s read the book again</vt:lpstr>
      <vt:lpstr>Activity 1 Task A</vt:lpstr>
      <vt:lpstr>Safe Cycling Tips</vt:lpstr>
      <vt:lpstr>Safe Cycling Tips</vt:lpstr>
      <vt:lpstr>PowerPoint Presentation</vt:lpstr>
      <vt:lpstr>Other safe cycling tips</vt:lpstr>
      <vt:lpstr>Other safe cycling tips</vt:lpstr>
      <vt:lpstr>Other safe cycling tips</vt:lpstr>
      <vt:lpstr>Other safe cycling tips</vt:lpstr>
      <vt:lpstr>Other safe cycling tips</vt:lpstr>
      <vt:lpstr>Other safe cycling tips</vt:lpstr>
      <vt:lpstr>Other safe cycling tips</vt:lpstr>
      <vt:lpstr>Other safe cycling tips</vt:lpstr>
      <vt:lpstr>Activity 1 Task B</vt:lpstr>
      <vt:lpstr>Worksheet 2 Task B</vt:lpstr>
      <vt:lpstr>Worksheet 2 Task B</vt:lpstr>
      <vt:lpstr>Worksheet 2 Task B</vt:lpstr>
      <vt:lpstr>Worksheet 2 Task B</vt:lpstr>
      <vt:lpstr>Worksheet 2 Task B</vt:lpstr>
      <vt:lpstr>Worksheet 2 Task B</vt:lpstr>
      <vt:lpstr>Worksheet 2 Task B</vt:lpstr>
      <vt:lpstr>Worksheet 2 Task B</vt:lpstr>
      <vt:lpstr>Worksheet 2 Task B</vt:lpstr>
      <vt:lpstr>Worksheet 2 Task B</vt:lpstr>
      <vt:lpstr>Do you do these…?</vt:lpstr>
      <vt:lpstr>PowerPoint Presentation</vt:lpstr>
      <vt:lpstr>Safe road crossing tips</vt:lpstr>
      <vt:lpstr>Safe swimming tips</vt:lpstr>
      <vt:lpstr>Safe cooking tips</vt:lpstr>
      <vt:lpstr>Let’s make a poster!</vt:lpstr>
      <vt:lpstr>Let’s make a poster!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Poems (compiled by John Foster)</dc:title>
  <dc:creator>Jason Poon</dc:creator>
  <cp:lastModifiedBy>HKIEd</cp:lastModifiedBy>
  <cp:revision>61</cp:revision>
  <dcterms:created xsi:type="dcterms:W3CDTF">2017-02-22T11:50:58Z</dcterms:created>
  <dcterms:modified xsi:type="dcterms:W3CDTF">2017-05-11T13:11:17Z</dcterms:modified>
</cp:coreProperties>
</file>