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11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03" r:id="rId19"/>
    <p:sldId id="304" r:id="rId20"/>
    <p:sldId id="305" r:id="rId21"/>
    <p:sldId id="306" r:id="rId22"/>
    <p:sldId id="307" r:id="rId23"/>
    <p:sldId id="312" r:id="rId24"/>
    <p:sldId id="313" r:id="rId25"/>
    <p:sldId id="315" r:id="rId26"/>
    <p:sldId id="316" r:id="rId27"/>
    <p:sldId id="317" r:id="rId28"/>
    <p:sldId id="308" r:id="rId29"/>
    <p:sldId id="309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KIEd" initials="HKIE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1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66775-5FF2-BB41-9BDE-402FE2908F3B}" type="datetimeFigureOut">
              <a:rPr kumimoji="1" lang="zh-CN" altLang="en-US" smtClean="0"/>
              <a:pPr/>
              <a:t>2017/5/10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F007C-79D5-8D41-8909-A548E8C57D5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997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12374-9EF6-8943-94B2-C40DFD078985}" type="slidenum">
              <a:rPr kumimoji="1" lang="zh-CN" altLang="en-US" smtClean="0"/>
              <a:pPr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99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6E4D-9100-433E-A372-406F696D86FE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61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1DB-CD6F-4527-8F9D-B2149998FD4A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137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EDDD-383C-4A3D-A110-07482ED3DFED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803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600D-AAE1-40C9-A093-B0FDF0FF4056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81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4A19-BAEA-4C5A-A84F-DC4D989DC32B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91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DA9-5D8D-401D-BCBB-A52A76FA4E3D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765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00F3-6DA3-4425-8639-767C027AA623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734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1F9C-F55A-46B5-833A-875E2084F39F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16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A0A5-5B7F-45E4-9200-BF1B255B4D04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75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22A-9772-42CB-B169-7484C87A34BF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881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789C-9E5D-4593-9C4D-5E235E80875A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696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35636-8A90-4749-AA7F-E4BB29FDBBF6}" type="datetime1">
              <a:rPr kumimoji="1" lang="zh-CN" altLang="en-US" smtClean="0"/>
              <a:t>2017/5/10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70F4-02EB-FB42-8E41-2B5AF1B542C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21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google.com.hk/url?url=https://supplementpolice.com/cranberry-protein/&amp;rct=j&amp;frm=1&amp;q=&amp;esrc=s&amp;sa=U&amp;ved=0ahUKEwj9pLSlq-TTAhUJybwKHWZqBREQwW4IPDAT&amp;sig2=pHUK1aX_eLpj93SLh1l0Uw&amp;usg=AFQjCNEidd2GYfbUzsTj9NENuIhjQia65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hk/url?url=http://www.bbc.com/news/world-asia-31296029&amp;rct=j&amp;frm=1&amp;q=&amp;esrc=s&amp;sa=U&amp;ved=0ahUKEwiKksnLq-TTAhUDvLwKHdUDA-AQwW4IIjAG&amp;sig2=gsS2LZj7TPxPZ-nC6eEAaw&amp;usg=AFQjCNEL30sgQP7ODnOPRQhA71VGSSQxx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hk/url?url=https://zh.wikipedia.org/zh-hk/%25E8%25B1%25AC%25E8%2585%25B3%25E8%2596%2591&amp;rct=j&amp;frm=1&amp;q=&amp;esrc=s&amp;sa=U&amp;ved=0ahUKEwj2xf-UrOTTAhVNQLwKHSe6CPAQwW4IGjAC&amp;sig2=qROB8HOD7Rx4PcCt0HQonw&amp;usg=AFQjCNGnI3LeeXZawB4k2cV6x20VN4jIlA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q2tRfHu5s8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visnos.com/demos/clock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hk/url?url=https://jonbarron.org/childrens-health/rounder-cartoon-characters-and-overeating&amp;rct=j&amp;frm=1&amp;q=&amp;esrc=s&amp;sa=U&amp;ved=0ahUKEwjG_4D_p-TTAhUHVbwKHa0IBjEQwW4IHDAD&amp;sig2=voQ3dniz6akT0hTez4pE4g&amp;usg=AFQjCNHCT6RaE8EA4eJtzGF12_RP_oVhF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hk/url?url=https://www.pinterest.com/pin/565694403165752195/&amp;rct=j&amp;frm=1&amp;q=&amp;esrc=s&amp;sa=U&amp;ved=0ahUKEwjE6salqOTTAhUB2LwKHbuxArUQwW4IIDAF&amp;sig2=JkbEpIqYeqLLomYF2dNggw&amp;usg=AFQjCNFIpjVQBS5OqUHEG6HQd1gYXK8UD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url=http://cartoonsmix.com/cartoons/portly-man-cartoon.html&amp;rct=j&amp;frm=1&amp;q=&amp;esrc=s&amp;sa=U&amp;ved=0ahUKEwj25taAquTTAhVIi7wKHYhQA3IQwW4IHjAE&amp;sig2=5yJ8I8cPCB3XRtjXrT1Xeg&amp;usg=AFQjCNGyv86Jvlfw_7pEnU-br7LGPsuQL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542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b="1" dirty="0"/>
              <a:t>What’s the time, MR Wolf</a:t>
            </a:r>
            <a:r>
              <a:rPr lang="en-US" altLang="zh-TW" b="1" dirty="0" smtClean="0"/>
              <a:t>?</a:t>
            </a:r>
            <a:br>
              <a:rPr lang="en-US" altLang="zh-TW" b="1" dirty="0" smtClean="0"/>
            </a:br>
            <a:r>
              <a:rPr lang="en-US" altLang="zh-TW" b="1" dirty="0" smtClean="0"/>
              <a:t>(by Carol Jones)</a:t>
            </a:r>
            <a:r>
              <a:rPr lang="en-US" altLang="zh-TW" b="1" dirty="0" smtClean="0"/>
              <a:t> </a:t>
            </a:r>
            <a:r>
              <a:rPr lang="zh-TW" altLang="zh-TW" dirty="0"/>
              <a:t/>
            </a:r>
            <a:br>
              <a:rPr lang="zh-TW" altLang="zh-TW" dirty="0"/>
            </a:b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774161"/>
            <a:ext cx="6400800" cy="1548938"/>
          </a:xfrm>
        </p:spPr>
        <p:txBody>
          <a:bodyPr>
            <a:normAutofit fontScale="92500"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Zheng</a:t>
            </a:r>
            <a:r>
              <a:rPr lang="en-US" altLang="zh-TW" b="1" dirty="0">
                <a:solidFill>
                  <a:schemeClr val="tx1"/>
                </a:solidFill>
              </a:rPr>
              <a:t>, Shuping Nichole; Zhu, Yi Chloe</a:t>
            </a:r>
            <a:endParaRPr lang="zh-TW" altLang="zh-TW" dirty="0">
              <a:solidFill>
                <a:schemeClr val="tx1"/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The Education University of Hong Kong</a:t>
            </a:r>
            <a:endParaRPr lang="zh-TW" altLang="zh-TW" dirty="0">
              <a:solidFill>
                <a:schemeClr val="tx1"/>
              </a:solidFill>
            </a:endParaRPr>
          </a:p>
          <a:p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69" y="670877"/>
            <a:ext cx="2923632" cy="251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" y="1198762"/>
            <a:ext cx="2641165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2954" y="471024"/>
            <a:ext cx="2971316" cy="1455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95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846138"/>
            <a:ext cx="8406581" cy="1398298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The words you have just learnt have a meaning similar to ‘fat’.  The word ‘fat’ sounds rude. Do you know the words that sound more pleasant? 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165232"/>
              </p:ext>
            </p:extLst>
          </p:nvPr>
        </p:nvGraphicFramePr>
        <p:xfrm>
          <a:off x="634181" y="2698955"/>
          <a:ext cx="8229600" cy="355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88590"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Rude 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Neutral 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Polite</a:t>
                      </a:r>
                      <a:r>
                        <a:rPr lang="en-US" altLang="zh-CN" sz="4000" baseline="0" dirty="0" smtClean="0"/>
                        <a:t> </a:t>
                      </a:r>
                      <a:endParaRPr lang="zh-CN" altLang="en-US" sz="4000" dirty="0"/>
                    </a:p>
                  </a:txBody>
                  <a:tcPr/>
                </a:tc>
              </a:tr>
              <a:tr h="888590"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fat 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overweight 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plump </a:t>
                      </a:r>
                      <a:endParaRPr lang="zh-CN" altLang="en-US" sz="4000" dirty="0"/>
                    </a:p>
                  </a:txBody>
                  <a:tcPr/>
                </a:tc>
              </a:tr>
              <a:tr h="888590">
                <a:tc>
                  <a:txBody>
                    <a:bodyPr/>
                    <a:lstStyle/>
                    <a:p>
                      <a:endParaRPr lang="zh-CN" alt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round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portly </a:t>
                      </a:r>
                      <a:endParaRPr lang="zh-CN" altLang="en-US" sz="4000" dirty="0"/>
                    </a:p>
                  </a:txBody>
                  <a:tcPr/>
                </a:tc>
              </a:tr>
              <a:tr h="888590">
                <a:tc>
                  <a:txBody>
                    <a:bodyPr/>
                    <a:lstStyle/>
                    <a:p>
                      <a:endParaRPr lang="zh-CN" alt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chubby</a:t>
                      </a:r>
                      <a:endParaRPr lang="zh-CN" alt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255371" y="3652683"/>
            <a:ext cx="2728452" cy="2600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35329" y="3536305"/>
            <a:ext cx="2728452" cy="2600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Describe the body </a:t>
            </a:r>
            <a:r>
              <a:rPr lang="en-US" altLang="zh-CN" dirty="0" smtClean="0"/>
              <a:t>shape in </a:t>
            </a:r>
            <a:r>
              <a:rPr lang="en-US" altLang="zh-CN" dirty="0" smtClean="0"/>
              <a:t>picture </a:t>
            </a:r>
            <a:r>
              <a:rPr lang="en-US" altLang="zh-CN" dirty="0" smtClean="0"/>
              <a:t>B.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83510" y="1600200"/>
            <a:ext cx="466049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dirty="0" smtClean="0"/>
              <a:t>                </a:t>
            </a:r>
            <a:r>
              <a:rPr lang="en-US" altLang="zh-CN" sz="7100" b="1" dirty="0" smtClean="0">
                <a:solidFill>
                  <a:srgbClr val="FF0000"/>
                </a:solidFill>
              </a:rPr>
              <a:t>Thin </a:t>
            </a:r>
          </a:p>
          <a:p>
            <a:pPr>
              <a:buNone/>
            </a:pPr>
            <a:r>
              <a:rPr lang="en-US" altLang="zh-CN" sz="7100" b="1" dirty="0" smtClean="0">
                <a:solidFill>
                  <a:srgbClr val="FF0000"/>
                </a:solidFill>
              </a:rPr>
              <a:t>             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Can you think of more</a:t>
            </a:r>
          </a:p>
          <a:p>
            <a:pPr>
              <a:buNone/>
            </a:pPr>
            <a:r>
              <a:rPr lang="en-US" altLang="zh-CN" dirty="0" smtClean="0"/>
              <a:t>  words similar to “thin”?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sz="4800" dirty="0" smtClean="0"/>
              <a:t>lean, skinny , slim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35445" y="1587045"/>
            <a:ext cx="18509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83510" y="3890782"/>
            <a:ext cx="4468761" cy="1226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19485" y="5536021"/>
            <a:ext cx="4232786" cy="1185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  <p:pic>
        <p:nvPicPr>
          <p:cNvPr id="9" name="图片 8" descr="屏幕快照 2017-03-23 下午8.08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7" y="1587045"/>
            <a:ext cx="2964329" cy="48137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6377" y="204424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B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lean </a:t>
            </a:r>
            <a:r>
              <a:rPr lang="en-US" altLang="zh-CN" dirty="0" smtClean="0"/>
              <a:t>body 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368" y="1968910"/>
            <a:ext cx="3524865" cy="48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790335" y="2639961"/>
            <a:ext cx="1386349" cy="38935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39762" y="1232972"/>
            <a:ext cx="967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‘Lean</a:t>
            </a:r>
            <a:r>
              <a:rPr lang="en-US" altLang="zh-CN" sz="3200" dirty="0" smtClean="0"/>
              <a:t>’: thin and </a:t>
            </a:r>
            <a:r>
              <a:rPr lang="en-US" altLang="zh-CN" sz="3200" dirty="0" smtClean="0">
                <a:solidFill>
                  <a:srgbClr val="FF0000"/>
                </a:solidFill>
              </a:rPr>
              <a:t>healthy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“skinny  cartoon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68101"/>
            <a:ext cx="2292927" cy="505337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skinny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1254819"/>
            <a:ext cx="9674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‘Skinny’ means being thin in an 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unhealthy and </a:t>
            </a: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unattractive</a:t>
            </a:r>
            <a:r>
              <a:rPr lang="en-US" altLang="zh-CN" sz="3200" dirty="0" smtClean="0"/>
              <a:t> way.</a:t>
            </a:r>
            <a:endParaRPr lang="zh-CN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13</a:t>
            </a:fld>
            <a:endParaRPr kumimoji="1"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254820"/>
            <a:ext cx="8229600" cy="48713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Slim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1729" y="1232972"/>
            <a:ext cx="967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‘Slim’  means being thin in a 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fit and attractive</a:t>
            </a:r>
            <a:r>
              <a:rPr lang="en-US" altLang="zh-CN" sz="3200" dirty="0" smtClean="0"/>
              <a:t> way.</a:t>
            </a:r>
            <a:endParaRPr lang="zh-CN" alt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14</a:t>
            </a:fld>
            <a:endParaRPr kumimoji="1" lang="zh-CN" altLang="en-US"/>
          </a:p>
        </p:txBody>
      </p:sp>
      <p:pic>
        <p:nvPicPr>
          <p:cNvPr id="30722" name="Picture 2" descr="“slim cartoon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859" y="1863725"/>
            <a:ext cx="6356553" cy="449262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Which sentence sounds more </a:t>
            </a:r>
            <a:r>
              <a:rPr lang="en-US" altLang="zh-CN" b="1" dirty="0" smtClean="0">
                <a:solidFill>
                  <a:srgbClr val="FF0000"/>
                </a:solidFill>
              </a:rPr>
              <a:t>pleasant</a:t>
            </a:r>
            <a:r>
              <a:rPr lang="en-US" altLang="zh-CN" dirty="0" smtClean="0"/>
              <a:t>?</a:t>
            </a:r>
          </a:p>
          <a:p>
            <a:pPr>
              <a:buNone/>
            </a:pPr>
            <a:r>
              <a:rPr lang="en-US" altLang="zh-CN" dirty="0" smtClean="0"/>
              <a:t>A. You are thin .</a:t>
            </a:r>
          </a:p>
          <a:p>
            <a:pPr>
              <a:buNone/>
            </a:pPr>
            <a:r>
              <a:rPr lang="en-US" altLang="zh-CN" dirty="0" smtClean="0"/>
              <a:t>B. You are skinny.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Sentence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 is more polite.</a:t>
            </a:r>
          </a:p>
          <a:p>
            <a:r>
              <a:rPr lang="en-US" altLang="zh-CN" dirty="0" smtClean="0"/>
              <a:t>It’s </a:t>
            </a:r>
            <a:r>
              <a:rPr lang="en-US" altLang="zh-CN" dirty="0" smtClean="0">
                <a:solidFill>
                  <a:srgbClr val="FF0000"/>
                </a:solidFill>
              </a:rPr>
              <a:t>rude</a:t>
            </a:r>
            <a:r>
              <a:rPr lang="en-US" altLang="zh-CN" dirty="0" smtClean="0"/>
              <a:t> to use </a:t>
            </a:r>
            <a:r>
              <a:rPr lang="en-US" altLang="zh-CN" dirty="0" smtClean="0">
                <a:solidFill>
                  <a:srgbClr val="FF0000"/>
                </a:solidFill>
              </a:rPr>
              <a:t>‘skinny’</a:t>
            </a:r>
            <a:r>
              <a:rPr lang="en-US" altLang="zh-CN" dirty="0" smtClean="0"/>
              <a:t> to describe people. 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3578" y="4096995"/>
            <a:ext cx="7462684" cy="1248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/>
              <a:t>All the words you have just learnt mean </a:t>
            </a:r>
            <a:r>
              <a:rPr lang="en-US" altLang="zh-CN" sz="3200" dirty="0" smtClean="0">
                <a:solidFill>
                  <a:srgbClr val="FF0000"/>
                </a:solidFill>
              </a:rPr>
              <a:t>‘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thin’</a:t>
            </a:r>
            <a:r>
              <a:rPr lang="en-US" altLang="zh-CN" sz="3200" dirty="0" smtClean="0"/>
              <a:t>. Some words sound more pleasant. What are they?.</a:t>
            </a:r>
            <a:endParaRPr lang="zh-CN" altLang="en-US" sz="32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363036"/>
              </p:ext>
            </p:extLst>
          </p:nvPr>
        </p:nvGraphicFramePr>
        <p:xfrm>
          <a:off x="634181" y="2698955"/>
          <a:ext cx="8229600" cy="26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88590"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Rude 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Neutral 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Polite</a:t>
                      </a:r>
                      <a:r>
                        <a:rPr lang="en-US" altLang="zh-CN" sz="4000" baseline="0" dirty="0" smtClean="0"/>
                        <a:t> </a:t>
                      </a:r>
                      <a:endParaRPr lang="zh-CN" altLang="en-US" sz="4000" dirty="0"/>
                    </a:p>
                  </a:txBody>
                  <a:tcPr/>
                </a:tc>
              </a:tr>
              <a:tr h="888590"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skinny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thin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lean</a:t>
                      </a:r>
                      <a:endParaRPr lang="zh-CN" altLang="en-US" sz="4000" dirty="0"/>
                    </a:p>
                  </a:txBody>
                  <a:tcPr/>
                </a:tc>
              </a:tr>
              <a:tr h="888590">
                <a:tc>
                  <a:txBody>
                    <a:bodyPr/>
                    <a:lstStyle/>
                    <a:p>
                      <a:endParaRPr lang="zh-CN" alt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000" dirty="0" smtClean="0"/>
                        <a:t>slim</a:t>
                      </a:r>
                      <a:endParaRPr lang="zh-CN" alt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987846" y="3652683"/>
            <a:ext cx="2698954" cy="171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59394" y="3652683"/>
            <a:ext cx="2728452" cy="171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Describe the body </a:t>
            </a:r>
            <a:r>
              <a:rPr lang="en-US" altLang="zh-CN" dirty="0" smtClean="0"/>
              <a:t>shape in </a:t>
            </a:r>
            <a:r>
              <a:rPr lang="en-US" altLang="zh-CN" dirty="0" smtClean="0"/>
              <a:t>picture </a:t>
            </a:r>
            <a:r>
              <a:rPr lang="en-US" altLang="zh-CN" dirty="0" smtClean="0"/>
              <a:t>C.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240" y="1600200"/>
            <a:ext cx="446876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    Find the right word in the Reader.</a:t>
            </a:r>
          </a:p>
          <a:p>
            <a:pPr>
              <a:buNone/>
            </a:pPr>
            <a:endParaRPr lang="en-US" altLang="zh-CN" dirty="0" smtClean="0"/>
          </a:p>
          <a:p>
            <a:pPr algn="ctr">
              <a:buNone/>
            </a:pPr>
            <a:r>
              <a:rPr lang="en-US" altLang="zh-CN" sz="8000" dirty="0" smtClean="0"/>
              <a:t>Firm </a:t>
            </a: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5936226" y="3650227"/>
            <a:ext cx="18509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11213" y="5099776"/>
            <a:ext cx="3775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‘Firm’ can be used to describe a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fit and strong </a:t>
            </a:r>
            <a:r>
              <a:rPr lang="en-US" altLang="zh-CN" sz="3200" dirty="0" smtClean="0"/>
              <a:t>body shape .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4911213" y="4957394"/>
            <a:ext cx="3591231" cy="1712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  <p:pic>
        <p:nvPicPr>
          <p:cNvPr id="9" name="Picture 2" descr="“muscle body cartoon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00200"/>
            <a:ext cx="4454012" cy="475615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7279" y="186644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C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7935"/>
            <a:ext cx="8229600" cy="3948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b="1" dirty="0" smtClean="0">
                <a:ea typeface="MS Mincho" pitchFamily="49" charset="-128"/>
              </a:rPr>
              <a:t>Food for Mr. Wolf’s Party</a:t>
            </a:r>
            <a:endParaRPr lang="zh-TW" altLang="en-US" sz="6000" b="1" dirty="0">
              <a:ea typeface="MS Mincho" pitchFamily="4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18</a:t>
            </a:fld>
            <a:endParaRPr kumimoji="1"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506" y="3389265"/>
            <a:ext cx="2643447" cy="239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0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zh-CN" b="1" dirty="0" smtClean="0"/>
              <a:t>What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sauces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do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you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know?</a:t>
            </a:r>
            <a:r>
              <a:rPr kumimoji="1" lang="zh-CN" altLang="en-US" b="1" dirty="0" smtClean="0"/>
              <a:t> </a:t>
            </a:r>
            <a:endParaRPr kumimoji="1" lang="zh-CN" altLang="en-US" b="1" dirty="0"/>
          </a:p>
        </p:txBody>
      </p:sp>
      <p:pic>
        <p:nvPicPr>
          <p:cNvPr id="4" name="图片 3" descr="屏幕快照 2017-03-16 上午12.0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6" y="2380910"/>
            <a:ext cx="4419600" cy="2336800"/>
          </a:xfrm>
          <a:prstGeom prst="rect">
            <a:avLst/>
          </a:prstGeom>
        </p:spPr>
      </p:pic>
      <p:pic>
        <p:nvPicPr>
          <p:cNvPr id="5" name="图片 4" descr="屏幕快照 2017-03-16 上午12.0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032023"/>
            <a:ext cx="3746500" cy="4546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19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71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305"/>
            <a:ext cx="8229600" cy="4097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b="1" dirty="0" smtClean="0"/>
              <a:t>Body Shapes</a:t>
            </a:r>
            <a:endParaRPr lang="zh-TW" altLang="en-US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36" y="2881248"/>
            <a:ext cx="2849187" cy="25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5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7-03-16 上午12.1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1" y="566035"/>
            <a:ext cx="4826000" cy="2628900"/>
          </a:xfrm>
          <a:prstGeom prst="rect">
            <a:avLst/>
          </a:prstGeom>
        </p:spPr>
      </p:pic>
      <p:pic>
        <p:nvPicPr>
          <p:cNvPr id="5" name="图片 4" descr="屏幕快照 2017-03-16 上午12.12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97" y="2043793"/>
            <a:ext cx="3528078" cy="40397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22159" y="566035"/>
            <a:ext cx="3407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Mint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</a:rPr>
              <a:t>Sauce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711" y="4084966"/>
            <a:ext cx="496414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>
                <a:solidFill>
                  <a:srgbClr val="008000"/>
                </a:solidFill>
              </a:rPr>
              <a:t>sweet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and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>
                <a:solidFill>
                  <a:srgbClr val="008000"/>
                </a:solidFill>
              </a:rPr>
              <a:t>sour</a:t>
            </a:r>
            <a:r>
              <a:rPr kumimoji="1" lang="zh-CN" altLang="en-US" sz="3200" b="1" dirty="0" smtClean="0"/>
              <a:t>.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u="sng" dirty="0" smtClean="0"/>
              <a:t>It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is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usually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served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with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lamb</a:t>
            </a:r>
            <a:r>
              <a:rPr kumimoji="1" lang="en-US" altLang="zh-CN" sz="3200" b="1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52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7-03-16 上午12.1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8" y="840262"/>
            <a:ext cx="1968500" cy="5181600"/>
          </a:xfrm>
          <a:prstGeom prst="rect">
            <a:avLst/>
          </a:prstGeom>
        </p:spPr>
      </p:pic>
      <p:pic>
        <p:nvPicPr>
          <p:cNvPr id="5" name="图片 4" descr="屏幕快照 2017-03-16 上午12.1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37" y="3399392"/>
            <a:ext cx="4775200" cy="2768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56537" y="550014"/>
            <a:ext cx="5678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Hot Mustard Sauce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6536" y="1682945"/>
            <a:ext cx="5871889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>
                <a:solidFill>
                  <a:srgbClr val="FF0000"/>
                </a:solidFill>
              </a:rPr>
              <a:t>spicy</a:t>
            </a:r>
            <a:r>
              <a:rPr kumimoji="1" lang="zh-CN" altLang="en-US" sz="3200" b="1" dirty="0" smtClean="0"/>
              <a:t>.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u="sng" dirty="0" smtClean="0"/>
              <a:t>It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is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usually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added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to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sandwiches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and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hamburgers</a:t>
            </a:r>
            <a:r>
              <a:rPr kumimoji="1" lang="en-US" altLang="zh-CN" sz="3200" b="1" dirty="0" smtClean="0"/>
              <a:t>.</a:t>
            </a:r>
            <a:r>
              <a:rPr kumimoji="1" lang="zh-CN" altLang="en-US" sz="3200" b="1" dirty="0" smtClean="0"/>
              <a:t> </a:t>
            </a:r>
            <a:endParaRPr kumimoji="1" lang="en-US" altLang="zh-CN" sz="32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1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7-03-16 上午12.1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400"/>
            <a:ext cx="3441700" cy="3441700"/>
          </a:xfrm>
          <a:prstGeom prst="rect">
            <a:avLst/>
          </a:prstGeom>
        </p:spPr>
      </p:pic>
      <p:pic>
        <p:nvPicPr>
          <p:cNvPr id="5" name="图片 4" descr="屏幕快照 2017-03-16 上午12.15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1" y="3644900"/>
            <a:ext cx="4191000" cy="3213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89114" y="406191"/>
            <a:ext cx="4887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557F9"/>
                </a:solidFill>
              </a:rPr>
              <a:t>Cranberry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557F9"/>
                </a:solidFill>
              </a:rPr>
              <a:t>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557F9"/>
                </a:solidFill>
              </a:rPr>
              <a:t>Sauce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D557F9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41700" y="1329521"/>
            <a:ext cx="5449211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>
                <a:solidFill>
                  <a:srgbClr val="D557F9"/>
                </a:solidFill>
              </a:rPr>
              <a:t>sweet</a:t>
            </a:r>
            <a:r>
              <a:rPr kumimoji="1" lang="zh-CN" altLang="en-US" sz="3200" b="1" dirty="0" smtClean="0"/>
              <a:t>.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u="sng" dirty="0" smtClean="0"/>
              <a:t>It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is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usually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served</a:t>
            </a:r>
            <a:r>
              <a:rPr kumimoji="1" lang="zh-CN" altLang="en-US" sz="3200" b="1" u="sng" dirty="0" smtClean="0"/>
              <a:t> </a:t>
            </a:r>
            <a:r>
              <a:rPr kumimoji="1" lang="en-US" altLang="zh-CN" sz="3200" b="1" u="sng" dirty="0" smtClean="0"/>
              <a:t>with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Thanksgiving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dinner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and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Christmas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 smtClean="0">
                <a:solidFill>
                  <a:srgbClr val="000000"/>
                </a:solidFill>
              </a:rPr>
              <a:t>dinner</a:t>
            </a:r>
            <a:r>
              <a:rPr kumimoji="1" lang="zh-CN" altLang="en-US" sz="32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3200" b="1" dirty="0" smtClean="0"/>
              <a:t>in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the U.S.</a:t>
            </a:r>
            <a:r>
              <a:rPr kumimoji="1" lang="zh-CN" altLang="en-US" sz="3200" b="1" dirty="0" smtClean="0"/>
              <a:t> </a:t>
            </a:r>
            <a:endParaRPr kumimoji="1" lang="en-US" altLang="zh-CN" sz="32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pic>
        <p:nvPicPr>
          <p:cNvPr id="4098" name="Picture 2" descr="cranberry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4971493"/>
            <a:ext cx="2244437" cy="14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“soy sauce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285" y="2047286"/>
            <a:ext cx="2607842" cy="260784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610864" y="406191"/>
            <a:ext cx="3043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Soy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557F9"/>
                </a:solidFill>
              </a:rPr>
              <a:t>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Sauce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23</a:t>
            </a:fld>
            <a:endParaRPr kumimoji="1" lang="zh-CN" altLang="en-US"/>
          </a:p>
        </p:txBody>
      </p:sp>
      <p:pic>
        <p:nvPicPr>
          <p:cNvPr id="1028" name="Picture 4" descr="“soy sauce”的图片搜索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019" y="4349249"/>
            <a:ext cx="3471252" cy="2260189"/>
          </a:xfrm>
          <a:prstGeom prst="rect">
            <a:avLst/>
          </a:prstGeom>
          <a:noFill/>
        </p:spPr>
      </p:pic>
      <p:sp>
        <p:nvSpPr>
          <p:cNvPr id="9" name="文本框 6"/>
          <p:cNvSpPr txBox="1"/>
          <p:nvPr/>
        </p:nvSpPr>
        <p:spPr>
          <a:xfrm>
            <a:off x="3722660" y="1548581"/>
            <a:ext cx="496414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 salty</a:t>
            </a:r>
            <a:r>
              <a:rPr kumimoji="1" lang="zh-CN" altLang="en-US" sz="3200" b="1" dirty="0" smtClean="0"/>
              <a:t>.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 is made from soybeans.</a:t>
            </a:r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is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usually used as a seasoning in Asian cuisines.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pic>
        <p:nvPicPr>
          <p:cNvPr id="5122" name="Picture 2" descr="soysauce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23299"/>
            <a:ext cx="2038985" cy="20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“oyster sauce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329521"/>
            <a:ext cx="3371850" cy="4762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179146" y="406191"/>
            <a:ext cx="3907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Oyster Sauce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24</a:t>
            </a:fld>
            <a:endParaRPr kumimoji="1" lang="zh-CN" altLang="en-US"/>
          </a:p>
        </p:txBody>
      </p:sp>
      <p:sp>
        <p:nvSpPr>
          <p:cNvPr id="65540" name="AutoShape 4" descr="相关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5542" name="Picture 6" descr="相关图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146" y="4329572"/>
            <a:ext cx="4227548" cy="2391903"/>
          </a:xfrm>
          <a:prstGeom prst="rect">
            <a:avLst/>
          </a:prstGeom>
          <a:noFill/>
        </p:spPr>
      </p:pic>
      <p:sp>
        <p:nvSpPr>
          <p:cNvPr id="10" name="文本框 6"/>
          <p:cNvSpPr txBox="1"/>
          <p:nvPr/>
        </p:nvSpPr>
        <p:spPr>
          <a:xfrm>
            <a:off x="3722660" y="1329521"/>
            <a:ext cx="496414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 salty and sweet</a:t>
            </a:r>
            <a:r>
              <a:rPr kumimoji="1" lang="zh-CN" altLang="en-US" sz="3200" b="1" dirty="0" smtClean="0"/>
              <a:t>. 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 is thick.</a:t>
            </a:r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 is made by oysters.</a:t>
            </a:r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is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usually used as a seasoning in Asian cuisines.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938588" y="189431"/>
            <a:ext cx="238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Vinegar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25</a:t>
            </a:fld>
            <a:endParaRPr kumimoji="1" lang="zh-CN" altLang="en-US"/>
          </a:p>
        </p:txBody>
      </p:sp>
      <p:sp>
        <p:nvSpPr>
          <p:cNvPr id="65540" name="AutoShape 4" descr="相关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9634" name="Picture 2" descr="“chinese vinegar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388" y="651096"/>
            <a:ext cx="4820069" cy="5071278"/>
          </a:xfrm>
          <a:prstGeom prst="rect">
            <a:avLst/>
          </a:prstGeom>
          <a:noFill/>
        </p:spPr>
      </p:pic>
      <p:sp>
        <p:nvSpPr>
          <p:cNvPr id="9" name="文本框 6"/>
          <p:cNvSpPr txBox="1"/>
          <p:nvPr/>
        </p:nvSpPr>
        <p:spPr>
          <a:xfrm>
            <a:off x="3722660" y="1112761"/>
            <a:ext cx="496414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 sour</a:t>
            </a:r>
            <a:r>
              <a:rPr kumimoji="1" lang="zh-CN" altLang="en-US" sz="3200" b="1" dirty="0" smtClean="0"/>
              <a:t>.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 can stimulate your appetite. </a:t>
            </a:r>
          </a:p>
          <a:p>
            <a:pPr marL="285750" indent="-285750"/>
            <a:r>
              <a:rPr kumimoji="1" lang="en-US" altLang="zh-CN" sz="3200" b="1" dirty="0" smtClean="0"/>
              <a:t>- 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is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usually used as a seasoning in Asian cuisines.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pic>
        <p:nvPicPr>
          <p:cNvPr id="6146" name="Picture 2" descr="豬腳薑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664" y="4555374"/>
            <a:ext cx="2130890" cy="2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98242" y="406191"/>
            <a:ext cx="3268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Chili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Sauce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26</a:t>
            </a:fld>
            <a:endParaRPr kumimoji="1" lang="zh-CN" altLang="en-US"/>
          </a:p>
        </p:txBody>
      </p:sp>
      <p:sp>
        <p:nvSpPr>
          <p:cNvPr id="65540" name="AutoShape 4" descr="相关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682" name="Picture 2" descr="“chili sauce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329521"/>
            <a:ext cx="4286250" cy="4286250"/>
          </a:xfrm>
          <a:prstGeom prst="rect">
            <a:avLst/>
          </a:prstGeom>
          <a:noFill/>
        </p:spPr>
      </p:pic>
      <p:pic>
        <p:nvPicPr>
          <p:cNvPr id="71684" name="Picture 4" descr="“chili sauce”的图片搜索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4206875"/>
            <a:ext cx="3524863" cy="2149475"/>
          </a:xfrm>
          <a:prstGeom prst="rect">
            <a:avLst/>
          </a:prstGeom>
          <a:noFill/>
        </p:spPr>
      </p:pic>
      <p:sp>
        <p:nvSpPr>
          <p:cNvPr id="9" name="文本框 6"/>
          <p:cNvSpPr txBox="1"/>
          <p:nvPr/>
        </p:nvSpPr>
        <p:spPr>
          <a:xfrm>
            <a:off x="3722660" y="1548581"/>
            <a:ext cx="496414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 spicy and hot</a:t>
            </a:r>
            <a:r>
              <a:rPr kumimoji="1" lang="zh-CN" altLang="en-US" sz="3200" b="1" dirty="0" smtClean="0"/>
              <a:t>.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is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usually used as dipping sauce or seasoning in cooking.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21349" y="406191"/>
            <a:ext cx="4222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Sesame Sauce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27</a:t>
            </a:fld>
            <a:endParaRPr kumimoji="1" lang="zh-CN" altLang="en-US"/>
          </a:p>
        </p:txBody>
      </p:sp>
      <p:sp>
        <p:nvSpPr>
          <p:cNvPr id="65540" name="AutoShape 4" descr="相关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3730" name="Picture 2" descr="“sesame sauce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1329520"/>
            <a:ext cx="3590499" cy="3935653"/>
          </a:xfrm>
          <a:prstGeom prst="rect">
            <a:avLst/>
          </a:prstGeom>
          <a:noFill/>
        </p:spPr>
      </p:pic>
      <p:pic>
        <p:nvPicPr>
          <p:cNvPr id="73732" name="Picture 4" descr="“sesame sauce”的图片搜索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324" y="4138816"/>
            <a:ext cx="4224927" cy="2252714"/>
          </a:xfrm>
          <a:prstGeom prst="rect">
            <a:avLst/>
          </a:prstGeom>
          <a:noFill/>
        </p:spPr>
      </p:pic>
      <p:sp>
        <p:nvSpPr>
          <p:cNvPr id="9" name="文本框 6"/>
          <p:cNvSpPr txBox="1"/>
          <p:nvPr/>
        </p:nvSpPr>
        <p:spPr>
          <a:xfrm>
            <a:off x="3722660" y="1548581"/>
            <a:ext cx="496414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tastes rich</a:t>
            </a:r>
            <a:r>
              <a:rPr kumimoji="1" lang="zh-CN" altLang="en-US" sz="3200" b="1" dirty="0" smtClean="0"/>
              <a:t>.</a:t>
            </a:r>
            <a:endParaRPr kumimoji="1" lang="en-US" altLang="zh-CN" sz="3200" b="1" dirty="0" smtClean="0"/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 is made by sesame. </a:t>
            </a:r>
          </a:p>
          <a:p>
            <a:pPr marL="285750" indent="-285750">
              <a:buFontTx/>
              <a:buChar char="-"/>
            </a:pPr>
            <a:r>
              <a:rPr kumimoji="1" lang="en-US" altLang="zh-CN" sz="3200" b="1" dirty="0" smtClean="0"/>
              <a:t>It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is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dirty="0" smtClean="0"/>
              <a:t>usually used as dipping sauce.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9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 smtClean="0"/>
              <a:t>What are the other sauces you know?</a:t>
            </a:r>
            <a:br>
              <a:rPr kumimoji="1" lang="en-US" altLang="zh-CN" b="1" dirty="0" smtClean="0"/>
            </a:br>
            <a:r>
              <a:rPr kumimoji="1" lang="en-US" altLang="zh-CN" b="1" dirty="0" smtClean="0"/>
              <a:t>Let’s </a:t>
            </a:r>
            <a:r>
              <a:rPr kumimoji="1" lang="en-US" altLang="zh-CN" b="1" dirty="0" smtClean="0"/>
              <a:t>talk about our favourite sauces!</a:t>
            </a:r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pic>
        <p:nvPicPr>
          <p:cNvPr id="4" name="图片 3" descr="屏幕快照 2017-03-16 上午12.4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142">
            <a:off x="224874" y="1540582"/>
            <a:ext cx="2743242" cy="2101369"/>
          </a:xfrm>
          <a:prstGeom prst="rect">
            <a:avLst/>
          </a:prstGeom>
        </p:spPr>
      </p:pic>
      <p:pic>
        <p:nvPicPr>
          <p:cNvPr id="5" name="图片 4" descr="屏幕快照 2017-03-16 上午12.4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5" y="4520660"/>
            <a:ext cx="2955925" cy="2011794"/>
          </a:xfrm>
          <a:prstGeom prst="rect">
            <a:avLst/>
          </a:prstGeom>
        </p:spPr>
      </p:pic>
      <p:pic>
        <p:nvPicPr>
          <p:cNvPr id="6" name="图片 5" descr="屏幕快照 2017-03-16 上午12.4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4256664"/>
            <a:ext cx="3272973" cy="2164665"/>
          </a:xfrm>
          <a:prstGeom prst="rect">
            <a:avLst/>
          </a:prstGeom>
        </p:spPr>
      </p:pic>
      <p:pic>
        <p:nvPicPr>
          <p:cNvPr id="7" name="图片 6" descr="屏幕快照 2017-03-16 上午12.45.5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142">
            <a:off x="5736713" y="1922233"/>
            <a:ext cx="3230363" cy="2218124"/>
          </a:xfrm>
          <a:prstGeom prst="rect">
            <a:avLst/>
          </a:prstGeom>
        </p:spPr>
      </p:pic>
      <p:pic>
        <p:nvPicPr>
          <p:cNvPr id="8" name="图片 7" descr="屏幕快照 2017-03-16 上午12.47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584">
            <a:off x="2960050" y="2716585"/>
            <a:ext cx="3513773" cy="24606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28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7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4197" y="406516"/>
            <a:ext cx="8229600" cy="1143000"/>
          </a:xfrm>
        </p:spPr>
        <p:txBody>
          <a:bodyPr/>
          <a:lstStyle/>
          <a:p>
            <a:r>
              <a:rPr kumimoji="1" lang="en-US" altLang="zh-CN" b="1" dirty="0" smtClean="0"/>
              <a:t>Describe your favourite sauce!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0075" y="1679171"/>
            <a:ext cx="8448675" cy="422612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b="1" dirty="0" smtClean="0">
                <a:solidFill>
                  <a:srgbClr val="0070C0"/>
                </a:solidFill>
              </a:rPr>
              <a:t>The</a:t>
            </a:r>
            <a:r>
              <a:rPr kumimoji="1" lang="zh-CN" altLang="en-US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70C0"/>
                </a:solidFill>
              </a:rPr>
              <a:t>following</a:t>
            </a:r>
            <a:r>
              <a:rPr kumimoji="1" lang="zh-CN" altLang="en-US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70C0"/>
                </a:solidFill>
              </a:rPr>
              <a:t>sentences</a:t>
            </a:r>
            <a:r>
              <a:rPr kumimoji="1" lang="zh-CN" altLang="en-US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70C0"/>
                </a:solidFill>
              </a:rPr>
              <a:t>can</a:t>
            </a:r>
            <a:r>
              <a:rPr kumimoji="1" lang="zh-CN" altLang="en-US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70C0"/>
                </a:solidFill>
              </a:rPr>
              <a:t>help</a:t>
            </a:r>
            <a:r>
              <a:rPr kumimoji="1" lang="zh-CN" altLang="en-US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70C0"/>
                </a:solidFill>
              </a:rPr>
              <a:t>you.</a:t>
            </a:r>
            <a:r>
              <a:rPr kumimoji="1" lang="zh-CN" altLang="en-US" b="1" dirty="0" smtClean="0">
                <a:solidFill>
                  <a:srgbClr val="0070C0"/>
                </a:solidFill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kumimoji="1" lang="en-US" altLang="zh-CN" i="1" dirty="0" smtClean="0">
                <a:solidFill>
                  <a:srgbClr val="0070C0"/>
                </a:solidFill>
              </a:rPr>
              <a:t>My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favourite sauce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is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made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of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____________.</a:t>
            </a:r>
          </a:p>
          <a:p>
            <a:pPr marL="0" indent="0">
              <a:buNone/>
            </a:pPr>
            <a:r>
              <a:rPr kumimoji="1" lang="en-US" altLang="zh-CN" i="1" dirty="0" smtClean="0">
                <a:solidFill>
                  <a:srgbClr val="0070C0"/>
                </a:solidFill>
              </a:rPr>
              <a:t>It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tastes___________.</a:t>
            </a:r>
          </a:p>
          <a:p>
            <a:pPr marL="0" indent="0">
              <a:buNone/>
            </a:pPr>
            <a:r>
              <a:rPr kumimoji="1" lang="en-US" altLang="zh-CN" i="1" dirty="0" smtClean="0">
                <a:solidFill>
                  <a:srgbClr val="0070C0"/>
                </a:solidFill>
              </a:rPr>
              <a:t>It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can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be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served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with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___________.</a:t>
            </a:r>
          </a:p>
          <a:p>
            <a:pPr marL="0" indent="0">
              <a:buNone/>
            </a:pPr>
            <a:r>
              <a:rPr kumimoji="1" lang="en-US" altLang="zh-CN" i="1" dirty="0" smtClean="0">
                <a:solidFill>
                  <a:srgbClr val="0070C0"/>
                </a:solidFill>
              </a:rPr>
              <a:t>It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can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be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added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to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r>
              <a:rPr kumimoji="1" lang="en-US" altLang="zh-CN" i="1" dirty="0" smtClean="0">
                <a:solidFill>
                  <a:srgbClr val="0070C0"/>
                </a:solidFill>
              </a:rPr>
              <a:t>_____________.</a:t>
            </a:r>
            <a:r>
              <a:rPr kumimoji="1" lang="zh-CN" altLang="en-US" i="1" dirty="0" smtClean="0">
                <a:solidFill>
                  <a:srgbClr val="0070C0"/>
                </a:solidFill>
              </a:rPr>
              <a:t> </a:t>
            </a:r>
            <a:endParaRPr kumimoji="1" lang="zh-CN" altLang="en-US" i="1" dirty="0">
              <a:solidFill>
                <a:srgbClr val="0070C0"/>
              </a:solidFill>
            </a:endParaRPr>
          </a:p>
        </p:txBody>
      </p:sp>
      <p:pic>
        <p:nvPicPr>
          <p:cNvPr id="4" name="图片 3" descr="屏幕快照 2017-03-16 上午12.08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00642"/>
            <a:ext cx="3810000" cy="20144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9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“muscle body cartoon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922" y="1792336"/>
            <a:ext cx="3392948" cy="339294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Which body shape do you like?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b="1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A                                B                             C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  <p:pic>
        <p:nvPicPr>
          <p:cNvPr id="5" name="图片 4" descr="屏幕快照 2017-03-23 下午8.0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257"/>
            <a:ext cx="2886250" cy="3192028"/>
          </a:xfrm>
          <a:prstGeom prst="rect">
            <a:avLst/>
          </a:prstGeom>
        </p:spPr>
      </p:pic>
      <p:pic>
        <p:nvPicPr>
          <p:cNvPr id="7" name="图片 6" descr="屏幕快照 2017-03-23 下午8.08.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87" y="1946585"/>
            <a:ext cx="1883335" cy="30583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kumimoji="1" lang="en-US" altLang="zh-CN" b="1" dirty="0" smtClean="0"/>
              <a:t>Story Ending Re-writing </a:t>
            </a:r>
            <a:r>
              <a:rPr kumimoji="1" lang="en-US" altLang="zh-CN" b="1" dirty="0" smtClean="0"/>
              <a:t>Activity</a:t>
            </a: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30</a:t>
            </a:fld>
            <a:endParaRPr kumimoji="1" lang="zh-CN" altLang="en-US"/>
          </a:p>
        </p:txBody>
      </p:sp>
      <p:pic>
        <p:nvPicPr>
          <p:cNvPr id="18434" name="Picture 2" descr="“writing end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0425"/>
            <a:ext cx="6740012" cy="411101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5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What may happen in the end?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199"/>
            <a:ext cx="68285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8039" y="1600200"/>
            <a:ext cx="4468761" cy="4525963"/>
          </a:xfrm>
        </p:spPr>
        <p:txBody>
          <a:bodyPr/>
          <a:lstStyle/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44" y="1096860"/>
            <a:ext cx="8229600" cy="574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6774426" y="2632586"/>
            <a:ext cx="1902542" cy="988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74426" y="1417637"/>
            <a:ext cx="1263445" cy="988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418735" y="5353665"/>
            <a:ext cx="1902542" cy="988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616244" y="2025112"/>
            <a:ext cx="1002891" cy="761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619135" y="3967316"/>
            <a:ext cx="1430594" cy="988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32438" y="4955457"/>
            <a:ext cx="1437967" cy="589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725697" y="4859595"/>
            <a:ext cx="951271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280238"/>
            <a:ext cx="8729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Look at  the animals’ faces. How do they feel?</a:t>
            </a:r>
            <a:endParaRPr lang="zh-CN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17088"/>
            <a:ext cx="8229600" cy="574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1607574" y="2492478"/>
            <a:ext cx="1902542" cy="11651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280238"/>
            <a:ext cx="947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Why</a:t>
            </a:r>
            <a:r>
              <a:rPr lang="en-US" altLang="zh-CN" sz="3600" dirty="0" smtClean="0"/>
              <a:t> are they scared? What’s in Mr Wolf’s hands? </a:t>
            </a:r>
            <a:endParaRPr lang="zh-CN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56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altLang="zh-CN" sz="5400" b="1" dirty="0" smtClean="0"/>
              <a:t>What is your guess?</a:t>
            </a:r>
          </a:p>
          <a:p>
            <a:r>
              <a:rPr lang="en-US" altLang="zh-CN" sz="4400" dirty="0" smtClean="0"/>
              <a:t>Mr wolf ate all the animals. </a:t>
            </a:r>
          </a:p>
          <a:p>
            <a:r>
              <a:rPr lang="en-US" altLang="zh-CN" sz="4400" dirty="0" smtClean="0"/>
              <a:t>Is this </a:t>
            </a:r>
            <a:r>
              <a:rPr lang="en-US" altLang="zh-CN" sz="4400" dirty="0" smtClean="0"/>
              <a:t>the </a:t>
            </a:r>
            <a:r>
              <a:rPr lang="en-US" altLang="zh-CN" sz="4400" dirty="0" smtClean="0"/>
              <a:t>ending?</a:t>
            </a:r>
          </a:p>
          <a:p>
            <a:r>
              <a:rPr lang="en-US" altLang="zh-CN" sz="4400" dirty="0" smtClean="0"/>
              <a:t>Let’s see the final picture in the Reader.</a:t>
            </a:r>
            <a:endParaRPr lang="zh-CN" alt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/>
              <a:t>What are the animals doing?</a:t>
            </a:r>
          </a:p>
          <a:p>
            <a:pPr algn="ctr">
              <a:buNone/>
            </a:pPr>
            <a:r>
              <a:rPr lang="en-US" altLang="zh-CN" dirty="0" smtClean="0"/>
              <a:t>How do they feel now?</a:t>
            </a:r>
            <a:endParaRPr lang="zh-CN" alt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27" y="1417638"/>
            <a:ext cx="8008373" cy="5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3600" dirty="0" smtClean="0"/>
              <a:t>Where is Mr wolf?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27" y="1417638"/>
            <a:ext cx="8008373" cy="523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36</a:t>
            </a:fld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8426" y="3111910"/>
            <a:ext cx="1489587" cy="11282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/>
              <a:t>Do you like the ending?</a:t>
            </a:r>
            <a:br>
              <a:rPr lang="en-US" altLang="zh-CN" sz="4000" b="1" dirty="0" smtClean="0"/>
            </a:b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Can you write a new ending to tell us what happened to the animals?</a:t>
            </a:r>
          </a:p>
          <a:p>
            <a:r>
              <a:rPr lang="en-US" altLang="zh-CN" dirty="0" smtClean="0"/>
              <a:t>Draw pictures.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554128"/>
            <a:ext cx="7772400" cy="1470025"/>
          </a:xfrm>
        </p:spPr>
        <p:txBody>
          <a:bodyPr/>
          <a:lstStyle/>
          <a:p>
            <a:r>
              <a:rPr kumimoji="1" lang="en-US" altLang="zh-CN" b="1" dirty="0" smtClean="0"/>
              <a:t>How to tell the time</a:t>
            </a:r>
            <a:endParaRPr kumimoji="1"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38</a:t>
            </a:fld>
            <a:endParaRPr kumimoji="1" lang="zh-CN" altLang="en-US"/>
          </a:p>
        </p:txBody>
      </p:sp>
      <p:pic>
        <p:nvPicPr>
          <p:cNvPr id="5" name="图片 4" descr="屏幕快照 2017-03-23 下午7.3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75" y="1873250"/>
            <a:ext cx="4749800" cy="44831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1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62260"/>
            <a:ext cx="8229600" cy="2763903"/>
          </a:xfrm>
        </p:spPr>
        <p:txBody>
          <a:bodyPr/>
          <a:lstStyle/>
          <a:p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Mr.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Wolf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breakfast?</a:t>
            </a:r>
          </a:p>
          <a:p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Mr.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Wolf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shopping?</a:t>
            </a:r>
          </a:p>
          <a:p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did</a:t>
            </a:r>
            <a:r>
              <a:rPr kumimoji="1" lang="zh-CN" altLang="en-US" dirty="0"/>
              <a:t> </a:t>
            </a:r>
            <a:r>
              <a:rPr kumimoji="1" lang="en-US" altLang="zh-CN" dirty="0"/>
              <a:t>Mr.</a:t>
            </a:r>
            <a:r>
              <a:rPr kumimoji="1" lang="zh-CN" altLang="en-US" dirty="0"/>
              <a:t> </a:t>
            </a:r>
            <a:r>
              <a:rPr kumimoji="1" lang="en-US" altLang="zh-CN" dirty="0"/>
              <a:t>Wolf</a:t>
            </a:r>
            <a:r>
              <a:rPr kumimoji="1" lang="zh-CN" altLang="en-US" dirty="0"/>
              <a:t> </a:t>
            </a:r>
            <a:r>
              <a:rPr kumimoji="1" lang="en-US" altLang="zh-CN" dirty="0"/>
              <a:t>go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swimming?</a:t>
            </a:r>
            <a:endParaRPr kumimoji="1" lang="en-US" altLang="zh-CN" dirty="0" smtClean="0"/>
          </a:p>
          <a:p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Mr.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Wolf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begin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party?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39</a:t>
            </a:fld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7200" y="923539"/>
            <a:ext cx="7605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Find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answer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following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tell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your</a:t>
            </a:r>
            <a:r>
              <a:rPr kumimoji="1"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partner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449199" y="3543999"/>
            <a:ext cx="190224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At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eight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o’clock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525600" y="4102689"/>
            <a:ext cx="184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At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ten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o’clock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017314" y="4695017"/>
            <a:ext cx="20903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At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twelve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o’clock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839600" y="5373242"/>
            <a:ext cx="184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FF"/>
                </a:solidFill>
              </a:rPr>
              <a:t>At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six</a:t>
            </a:r>
            <a:r>
              <a:rPr kumimoji="1" lang="zh-CN" altLang="en-US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o’clock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83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Describe the </a:t>
            </a:r>
            <a:r>
              <a:rPr lang="en-US" altLang="zh-CN" dirty="0" smtClean="0"/>
              <a:t>body shape </a:t>
            </a:r>
            <a:r>
              <a:rPr lang="en-US" altLang="zh-CN" dirty="0" smtClean="0"/>
              <a:t>in picture </a:t>
            </a:r>
            <a:r>
              <a:rPr lang="en-US" altLang="zh-CN" dirty="0" smtClean="0"/>
              <a:t>A.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2503" y="1600200"/>
            <a:ext cx="4601497" cy="5257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altLang="zh-CN" sz="7800" dirty="0" smtClean="0">
                <a:solidFill>
                  <a:srgbClr val="FF0000"/>
                </a:solidFill>
              </a:rPr>
              <a:t>Fat</a:t>
            </a:r>
          </a:p>
          <a:p>
            <a:pPr algn="ctr">
              <a:buNone/>
            </a:pPr>
            <a:r>
              <a:rPr lang="en-US" altLang="zh-CN" sz="7800" dirty="0" smtClean="0">
                <a:solidFill>
                  <a:srgbClr val="FF0000"/>
                </a:solidFill>
              </a:rPr>
              <a:t>Over</a:t>
            </a:r>
            <a:r>
              <a:rPr lang="en-US" altLang="zh-CN" sz="7800" dirty="0" smtClean="0">
                <a:solidFill>
                  <a:srgbClr val="00B0F0"/>
                </a:solidFill>
              </a:rPr>
              <a:t>weight</a:t>
            </a:r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sz="3300" dirty="0" smtClean="0"/>
              <a:t>Can you think of more words similar to “fat”?</a:t>
            </a:r>
          </a:p>
          <a:p>
            <a:pPr>
              <a:buNone/>
            </a:pPr>
            <a:r>
              <a:rPr lang="en-US" altLang="zh-CN" sz="33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altLang="zh-CN" b="1" dirty="0" smtClean="0"/>
              <a:t>Words from the Reader:</a:t>
            </a:r>
          </a:p>
          <a:p>
            <a:pPr>
              <a:buNone/>
            </a:pPr>
            <a:r>
              <a:rPr lang="en-US" altLang="zh-CN" dirty="0" smtClean="0"/>
              <a:t>Plump, chubby , round, portly,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89290" y="2521974"/>
            <a:ext cx="246298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42387" y="3701845"/>
            <a:ext cx="370184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38367" y="5014452"/>
            <a:ext cx="3701845" cy="521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38367" y="5535562"/>
            <a:ext cx="4313904" cy="59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877232" y="1417638"/>
            <a:ext cx="18509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42387" y="2521974"/>
            <a:ext cx="164690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  <p:pic>
        <p:nvPicPr>
          <p:cNvPr id="12" name="图片 11" descr="屏幕快照 2017-03-23 下午8.0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1" y="2028555"/>
            <a:ext cx="3171056" cy="35070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7975" y="1467437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A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How to tell the time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00458"/>
            <a:ext cx="8229600" cy="191243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know?</a:t>
            </a:r>
            <a:endParaRPr kumimoji="1" lang="en-US" altLang="zh-CN" dirty="0"/>
          </a:p>
          <a:p>
            <a:r>
              <a:rPr kumimoji="1" lang="zh-CN" altLang="en-US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3366FF"/>
                </a:solidFill>
              </a:rPr>
              <a:t>half</a:t>
            </a:r>
            <a:r>
              <a:rPr kumimoji="1" lang="zh-CN" altLang="en-US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3366FF"/>
                </a:solidFill>
              </a:rPr>
              <a:t>past</a:t>
            </a:r>
            <a:r>
              <a:rPr kumimoji="1" lang="zh-CN" altLang="en-US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3366FF"/>
                </a:solidFill>
              </a:rPr>
              <a:t>…</a:t>
            </a:r>
          </a:p>
          <a:p>
            <a:r>
              <a:rPr kumimoji="1" lang="en-US" altLang="zh-CN" b="1" dirty="0" smtClean="0">
                <a:solidFill>
                  <a:srgbClr val="3366FF"/>
                </a:solidFill>
              </a:rPr>
              <a:t>…</a:t>
            </a:r>
            <a:r>
              <a:rPr kumimoji="1" lang="zh-CN" altLang="en-US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3366FF"/>
                </a:solidFill>
              </a:rPr>
              <a:t>o’</a:t>
            </a:r>
            <a:r>
              <a:rPr kumimoji="1" lang="zh-CN" altLang="en-US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b="1" dirty="0" smtClean="0">
                <a:solidFill>
                  <a:srgbClr val="3366FF"/>
                </a:solidFill>
              </a:rPr>
              <a:t>clock</a:t>
            </a:r>
            <a:endParaRPr kumimoji="1" lang="zh-CN" altLang="en-US" b="1" dirty="0">
              <a:solidFill>
                <a:srgbClr val="3366FF"/>
              </a:solidFill>
            </a:endParaRPr>
          </a:p>
        </p:txBody>
      </p:sp>
      <p:pic>
        <p:nvPicPr>
          <p:cNvPr id="4" name="图片 3" descr="屏幕快照 2017-03-16 下午12.0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1" y="3212895"/>
            <a:ext cx="7772400" cy="2070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1692" y="4759775"/>
            <a:ext cx="2239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alf</a:t>
            </a:r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</a:t>
            </a:r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seven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7373" y="4746548"/>
            <a:ext cx="2239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alf</a:t>
            </a:r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</a:t>
            </a:r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eleven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7269" y="4732285"/>
            <a:ext cx="2239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ix</a:t>
            </a:r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o’clock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8380" y="4732285"/>
            <a:ext cx="2239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nine</a:t>
            </a:r>
            <a:r>
              <a:rPr lang="zh-CN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zh-C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o’clock</a:t>
            </a:r>
            <a:endParaRPr lang="zh-CN" alt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40</a:t>
            </a:fld>
            <a:endParaRPr kumimoji="1"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37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Watch the video </a:t>
            </a:r>
            <a:endParaRPr kumimoji="1" lang="zh-CN" altLang="en-US" b="1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41</a:t>
            </a:fld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7200" y="1782591"/>
            <a:ext cx="73212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 smtClean="0"/>
              <a:t>Part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A</a:t>
            </a:r>
            <a:r>
              <a:rPr kumimoji="1" lang="zh-CN" altLang="en-US" sz="3600" dirty="0"/>
              <a:t> </a:t>
            </a:r>
            <a:r>
              <a:rPr kumimoji="1" lang="en-US" altLang="zh-CN" sz="3600" dirty="0" smtClean="0"/>
              <a:t>(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0:00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/>
              <a:t>–</a:t>
            </a:r>
            <a:r>
              <a:rPr kumimoji="1" lang="zh-CN" altLang="en-US" sz="3600" dirty="0"/>
              <a:t> </a:t>
            </a:r>
            <a:r>
              <a:rPr kumimoji="1" lang="en-US" altLang="zh-CN" sz="3600" dirty="0"/>
              <a:t>1:</a:t>
            </a:r>
            <a:r>
              <a:rPr kumimoji="1" lang="en-US" altLang="zh-CN" sz="3600" dirty="0" smtClean="0"/>
              <a:t>57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)</a:t>
            </a:r>
          </a:p>
          <a:p>
            <a:r>
              <a:rPr kumimoji="1" lang="en-US" altLang="zh-CN" sz="3600" dirty="0" smtClean="0"/>
              <a:t>Part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B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(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1:58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–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3:19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)</a:t>
            </a:r>
            <a:r>
              <a:rPr kumimoji="1" lang="zh-CN" altLang="en-US" sz="3600" dirty="0" smtClean="0"/>
              <a:t> </a:t>
            </a:r>
            <a:endParaRPr kumimoji="1" lang="en-US" altLang="zh-CN" sz="3600" dirty="0"/>
          </a:p>
          <a:p>
            <a:r>
              <a:rPr kumimoji="1" lang="en-US" altLang="zh-CN" dirty="0" smtClean="0">
                <a:hlinkClick r:id="rId2"/>
              </a:rPr>
              <a:t>https://www.youtube.com/watch?v=fq2tRfHu5s8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86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快照 2017-03-23 下午7.4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58" y="2929349"/>
            <a:ext cx="2733233" cy="23331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91700" cy="1143000"/>
          </a:xfrm>
        </p:spPr>
        <p:txBody>
          <a:bodyPr/>
          <a:lstStyle/>
          <a:p>
            <a:r>
              <a:rPr kumimoji="1" lang="en-US" altLang="zh-CN" b="1" dirty="0" smtClean="0"/>
              <a:t>Questions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4000" b="1" dirty="0" smtClean="0">
                <a:solidFill>
                  <a:srgbClr val="0000FF"/>
                </a:solidFill>
              </a:rPr>
              <a:t>When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do we </a:t>
            </a:r>
            <a:r>
              <a:rPr kumimoji="1" lang="en-US" altLang="zh-CN" sz="4000" b="1" dirty="0" smtClean="0"/>
              <a:t>use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‘to’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or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‘</a:t>
            </a:r>
            <a:r>
              <a:rPr kumimoji="1" lang="en-US" altLang="zh-CN" sz="4000" b="1" dirty="0" smtClean="0"/>
              <a:t>past’?</a:t>
            </a:r>
            <a:endParaRPr kumimoji="1" lang="en-US" altLang="zh-CN" sz="4000" b="1" dirty="0" smtClean="0"/>
          </a:p>
          <a:p>
            <a:pPr marL="0" indent="0">
              <a:buNone/>
            </a:pPr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8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43</a:t>
            </a:fld>
            <a:endParaRPr kumimoji="1" lang="zh-CN" altLang="en-US"/>
          </a:p>
        </p:txBody>
      </p:sp>
      <p:pic>
        <p:nvPicPr>
          <p:cNvPr id="7" name="图片 6" descr="屏幕快照 2017-03-23 下午7.10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1" y="1601763"/>
            <a:ext cx="7533112" cy="47545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82343" y="177311"/>
            <a:ext cx="669836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4000" b="1" dirty="0" smtClean="0"/>
              <a:t>For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minutes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1-30,</a:t>
            </a:r>
            <a:r>
              <a:rPr kumimoji="1" lang="zh-CN" altLang="en-US" sz="4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000" b="1" dirty="0" smtClean="0"/>
              <a:t>we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use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>
                <a:solidFill>
                  <a:srgbClr val="FF0000"/>
                </a:solidFill>
              </a:rPr>
              <a:t>past.</a:t>
            </a:r>
            <a:endParaRPr kumimoji="1" lang="zh-CN" altLang="en-US" sz="4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32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44</a:t>
            </a:fld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4075" y="506541"/>
            <a:ext cx="688370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4000" b="1" dirty="0" smtClean="0"/>
              <a:t>For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minutes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>
                <a:solidFill>
                  <a:srgbClr val="3366FF"/>
                </a:solidFill>
              </a:rPr>
              <a:t>31-59</a:t>
            </a:r>
            <a:r>
              <a:rPr kumimoji="1" lang="zh-CN" altLang="en-US" sz="4000" b="1" dirty="0" smtClean="0">
                <a:solidFill>
                  <a:srgbClr val="3366FF"/>
                </a:solidFill>
              </a:rPr>
              <a:t> </a:t>
            </a:r>
            <a:r>
              <a:rPr kumimoji="1" lang="en-US" altLang="zh-CN" sz="4000" b="1" dirty="0" smtClean="0"/>
              <a:t>we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/>
              <a:t>use</a:t>
            </a:r>
            <a:r>
              <a:rPr kumimoji="1" lang="zh-CN" altLang="en-US" sz="4000" b="1" dirty="0" smtClean="0"/>
              <a:t> </a:t>
            </a:r>
            <a:r>
              <a:rPr kumimoji="1" lang="en-US" altLang="zh-CN" sz="4000" b="1" dirty="0" smtClean="0">
                <a:solidFill>
                  <a:srgbClr val="3366FF"/>
                </a:solidFill>
              </a:rPr>
              <a:t>to.</a:t>
            </a:r>
            <a:endParaRPr kumimoji="1" lang="zh-CN" altLang="en-US" sz="4000" b="1" dirty="0"/>
          </a:p>
        </p:txBody>
      </p:sp>
      <p:pic>
        <p:nvPicPr>
          <p:cNvPr id="2" name="图片 1" descr="屏幕快照 2017-03-23 下午7.4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5" y="1500750"/>
            <a:ext cx="7547543" cy="5220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36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Practice Time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95230"/>
          </a:xfrm>
        </p:spPr>
        <p:txBody>
          <a:bodyPr/>
          <a:lstStyle/>
          <a:p>
            <a:r>
              <a:rPr kumimoji="1" lang="en-US" altLang="zh-CN" dirty="0">
                <a:hlinkClick r:id="rId2"/>
              </a:rPr>
              <a:t>http://www.visnos.com/demos/</a:t>
            </a:r>
            <a:r>
              <a:rPr kumimoji="1" lang="en-US" altLang="zh-CN" dirty="0" smtClean="0">
                <a:hlinkClick r:id="rId2"/>
              </a:rPr>
              <a:t>clock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45</a:t>
            </a:fld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0376" y="2915383"/>
            <a:ext cx="4766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>
                <a:solidFill>
                  <a:srgbClr val="FF6600"/>
                </a:solidFill>
              </a:rPr>
              <a:t>Raise</a:t>
            </a:r>
            <a:r>
              <a:rPr kumimoji="1" lang="zh-CN" altLang="en-US" sz="3200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FF6600"/>
                </a:solidFill>
              </a:rPr>
              <a:t>your</a:t>
            </a:r>
            <a:r>
              <a:rPr kumimoji="1" lang="zh-CN" altLang="en-US" sz="3200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3200" dirty="0" smtClean="0">
                <a:solidFill>
                  <a:srgbClr val="FF6600"/>
                </a:solidFill>
              </a:rPr>
              <a:t>hand</a:t>
            </a:r>
            <a:r>
              <a:rPr kumimoji="1" lang="zh-CN" altLang="en-US" sz="3200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3200" dirty="0" smtClean="0"/>
              <a:t>when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you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are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ready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to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tell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the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answer.</a:t>
            </a:r>
            <a:r>
              <a:rPr kumimoji="1" lang="zh-CN" altLang="en-US" sz="3200" dirty="0" smtClean="0"/>
              <a:t> </a:t>
            </a:r>
            <a:endParaRPr kumimoji="1" lang="zh-CN" altLang="en-US" sz="3200" dirty="0"/>
          </a:p>
        </p:txBody>
      </p:sp>
      <p:pic>
        <p:nvPicPr>
          <p:cNvPr id="6" name="图片 5" descr="屏幕快照 2017-03-23 下午8.0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86" y="2713359"/>
            <a:ext cx="2784614" cy="286724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4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b="1" dirty="0" smtClean="0"/>
              <a:t>What do you do </a:t>
            </a:r>
          </a:p>
          <a:p>
            <a:pPr marL="0" indent="0" algn="ctr">
              <a:buNone/>
            </a:pPr>
            <a:r>
              <a:rPr lang="en-US" altLang="zh-TW" sz="4000" b="1" dirty="0" smtClean="0"/>
              <a:t>at different times of a day?</a:t>
            </a:r>
            <a:endParaRPr lang="zh-TW" alt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46</a:t>
            </a:fld>
            <a:endParaRPr kumimoji="1"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1" y="3279354"/>
            <a:ext cx="2646218" cy="34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06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 smtClean="0"/>
              <a:t>It’s time to do __________.</a:t>
            </a:r>
            <a:br>
              <a:rPr kumimoji="1" lang="en-US" altLang="zh-CN" b="1" dirty="0" smtClean="0"/>
            </a:br>
            <a:r>
              <a:rPr kumimoji="1" lang="en-US" altLang="zh-CN" b="1" dirty="0" smtClean="0"/>
              <a:t>It’s time for ______(noun).</a:t>
            </a:r>
            <a:endParaRPr kumimoji="1" lang="zh-CN" altLang="en-US" b="1" dirty="0"/>
          </a:p>
        </p:txBody>
      </p:sp>
      <p:pic>
        <p:nvPicPr>
          <p:cNvPr id="4" name="图片 3" descr="屏幕快照 2017-03-16 下午12.5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2" y="1704422"/>
            <a:ext cx="1441383" cy="1441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57162" y="1704422"/>
            <a:ext cx="3882232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half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past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seven.</a:t>
            </a:r>
          </a:p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u="sng" dirty="0" smtClean="0">
                <a:solidFill>
                  <a:srgbClr val="FF0000"/>
                </a:solidFill>
              </a:rPr>
              <a:t>go</a:t>
            </a:r>
            <a:r>
              <a:rPr kumimoji="1" lang="zh-CN" altLang="en-US" sz="2800" u="sng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u="sng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u="sng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u="sng" dirty="0" smtClean="0">
                <a:solidFill>
                  <a:srgbClr val="FF0000"/>
                </a:solidFill>
              </a:rPr>
              <a:t>school</a:t>
            </a:r>
            <a:r>
              <a:rPr kumimoji="1" lang="en-US" altLang="zh-CN" sz="2800" dirty="0" smtClean="0"/>
              <a:t>.</a:t>
            </a:r>
          </a:p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u="sng" dirty="0" smtClean="0">
                <a:solidFill>
                  <a:srgbClr val="0000FF"/>
                </a:solidFill>
              </a:rPr>
              <a:t>school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 </a:t>
            </a:r>
            <a:endParaRPr kumimoji="1" lang="zh-CN" altLang="en-US" sz="2800" dirty="0"/>
          </a:p>
        </p:txBody>
      </p:sp>
      <p:pic>
        <p:nvPicPr>
          <p:cNvPr id="6" name="图片 5" descr="屏幕快照 2017-03-16 下午12.55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0" y="3370726"/>
            <a:ext cx="1686715" cy="14618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00457" y="3447551"/>
            <a:ext cx="3838937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half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past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twelve.</a:t>
            </a:r>
          </a:p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u="sng" dirty="0" smtClean="0">
                <a:solidFill>
                  <a:srgbClr val="FF0000"/>
                </a:solidFill>
              </a:rPr>
              <a:t>have</a:t>
            </a:r>
            <a:r>
              <a:rPr kumimoji="1" lang="zh-CN" altLang="en-US" sz="2800" u="sng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u="sng" dirty="0" smtClean="0">
                <a:solidFill>
                  <a:srgbClr val="FF0000"/>
                </a:solidFill>
              </a:rPr>
              <a:t>lunch</a:t>
            </a:r>
            <a:r>
              <a:rPr kumimoji="1" lang="en-US" altLang="zh-CN" sz="2800" dirty="0" smtClean="0"/>
              <a:t>.</a:t>
            </a:r>
          </a:p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u="sng" dirty="0" smtClean="0">
                <a:solidFill>
                  <a:srgbClr val="0000FF"/>
                </a:solidFill>
              </a:rPr>
              <a:t>lunch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 </a:t>
            </a:r>
            <a:endParaRPr kumimoji="1" lang="zh-CN" altLang="en-US" sz="2800" dirty="0"/>
          </a:p>
        </p:txBody>
      </p:sp>
      <p:pic>
        <p:nvPicPr>
          <p:cNvPr id="9" name="图片 8" descr="屏幕快照 2017-03-16 下午1.01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0" y="5001528"/>
            <a:ext cx="1892300" cy="1498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00457" y="5115133"/>
            <a:ext cx="3838937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six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o’clock.</a:t>
            </a:r>
          </a:p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u="sng" dirty="0" smtClean="0">
                <a:solidFill>
                  <a:srgbClr val="FF0000"/>
                </a:solidFill>
              </a:rPr>
              <a:t>watch</a:t>
            </a:r>
            <a:r>
              <a:rPr kumimoji="1" lang="zh-CN" altLang="en-US" sz="2800" u="sng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u="sng" dirty="0" smtClean="0">
                <a:solidFill>
                  <a:srgbClr val="FF0000"/>
                </a:solidFill>
              </a:rPr>
              <a:t>TV</a:t>
            </a:r>
            <a:r>
              <a:rPr kumimoji="1" lang="en-US" altLang="zh-CN" sz="2800" dirty="0" smtClean="0"/>
              <a:t>.</a:t>
            </a:r>
          </a:p>
          <a:p>
            <a:r>
              <a:rPr kumimoji="1" lang="en-US" altLang="zh-CN" sz="2800" dirty="0" smtClean="0"/>
              <a:t>It’s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time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u="sng" dirty="0" smtClean="0">
                <a:solidFill>
                  <a:srgbClr val="0000FF"/>
                </a:solidFill>
              </a:rPr>
              <a:t>TV</a:t>
            </a:r>
            <a:r>
              <a:rPr kumimoji="1" lang="en-US" altLang="zh-CN" sz="2800" dirty="0" smtClean="0"/>
              <a:t>.</a:t>
            </a:r>
            <a:r>
              <a:rPr kumimoji="1" lang="zh-CN" altLang="en-US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4618000" y="5656678"/>
            <a:ext cx="1515281" cy="4329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62313" y="6089587"/>
            <a:ext cx="1515281" cy="3688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31804" y="5610459"/>
            <a:ext cx="195886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Key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word: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TV</a:t>
            </a:r>
            <a:endParaRPr kumimoji="1" lang="zh-CN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47</a:t>
            </a:fld>
            <a:endParaRPr kumimoji="1"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A </a:t>
            </a:r>
            <a:r>
              <a:rPr lang="en-US" altLang="zh-CN" b="1" dirty="0" smtClean="0">
                <a:solidFill>
                  <a:srgbClr val="FF0000"/>
                </a:solidFill>
              </a:rPr>
              <a:t>plump</a:t>
            </a:r>
            <a:r>
              <a:rPr lang="en-US" altLang="zh-CN" dirty="0" smtClean="0"/>
              <a:t> </a:t>
            </a:r>
            <a:r>
              <a:rPr lang="en-US" altLang="zh-CN" dirty="0" smtClean="0"/>
              <a:t>body</a:t>
            </a:r>
            <a:endParaRPr lang="zh-CN" alt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65" y="2881554"/>
            <a:ext cx="4717069" cy="396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2060484" y="3806508"/>
            <a:ext cx="2875935" cy="19762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7200" y="1417638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'Plump’ means slightly fat in a fairly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pleasant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way.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'Plump’ is especially used to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describe women or children.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pic>
        <p:nvPicPr>
          <p:cNvPr id="1026" name="Picture 2" descr="a plump child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34" y="2944751"/>
            <a:ext cx="3642242" cy="19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chubby </a:t>
            </a:r>
            <a:r>
              <a:rPr lang="en-US" altLang="zh-CN" dirty="0" smtClean="0"/>
              <a:t>(legs)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19" y="2830865"/>
            <a:ext cx="5814081" cy="35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3666717"/>
            <a:ext cx="2241755" cy="2453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57200" y="1319688"/>
            <a:ext cx="8229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‘Chubby’ means slightly fat in a way that looks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healthy and attractive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pic>
        <p:nvPicPr>
          <p:cNvPr id="2050" name="Picture 2" descr="a chubby child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72" y="2683227"/>
            <a:ext cx="2250922" cy="15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round</a:t>
            </a:r>
            <a:r>
              <a:rPr lang="en-US" altLang="zh-CN" dirty="0" smtClean="0"/>
              <a:t> rump</a:t>
            </a:r>
            <a:endParaRPr lang="zh-CN" alt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5123" y="1887794"/>
            <a:ext cx="6474542" cy="452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2839064" y="1887794"/>
            <a:ext cx="1836175" cy="14158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portly</a:t>
            </a:r>
            <a:r>
              <a:rPr lang="en-US" altLang="zh-CN" dirty="0" smtClean="0"/>
              <a:t> pink figure</a:t>
            </a:r>
            <a:endParaRPr lang="zh-CN" alt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" y="2516630"/>
            <a:ext cx="4164676" cy="36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457200" y="3275215"/>
            <a:ext cx="3671274" cy="23672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231197"/>
            <a:ext cx="7905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‘</a:t>
            </a:r>
            <a:r>
              <a:rPr lang="en-US" altLang="zh-CN" sz="3200" dirty="0" smtClean="0"/>
              <a:t>Portly’: fat and round (especially of middle-aged or old men)</a:t>
            </a:r>
            <a:endParaRPr lang="zh-CN" alt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45151"/>
            <a:ext cx="2133600" cy="365125"/>
          </a:xfrm>
        </p:spPr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  <p:pic>
        <p:nvPicPr>
          <p:cNvPr id="3074" name="Picture 2" descr="a portly man cartoon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07" y="2516630"/>
            <a:ext cx="2447362" cy="25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Which sentence is more </a:t>
            </a:r>
            <a:r>
              <a:rPr lang="en-US" altLang="zh-CN" b="1" dirty="0" smtClean="0">
                <a:solidFill>
                  <a:srgbClr val="FF0000"/>
                </a:solidFill>
              </a:rPr>
              <a:t>unpleasant</a:t>
            </a:r>
            <a:r>
              <a:rPr lang="en-US" altLang="zh-CN" dirty="0" smtClean="0"/>
              <a:t>?</a:t>
            </a:r>
          </a:p>
          <a:p>
            <a:pPr>
              <a:buNone/>
            </a:pPr>
            <a:r>
              <a:rPr lang="en-US" altLang="zh-CN" dirty="0" smtClean="0"/>
              <a:t>A. The man is </a:t>
            </a:r>
            <a:r>
              <a:rPr lang="en-US" altLang="zh-CN" dirty="0" smtClean="0">
                <a:solidFill>
                  <a:srgbClr val="FF0000"/>
                </a:solidFill>
              </a:rPr>
              <a:t>fat.</a:t>
            </a:r>
          </a:p>
          <a:p>
            <a:pPr>
              <a:buNone/>
            </a:pPr>
            <a:r>
              <a:rPr lang="en-US" altLang="zh-CN" dirty="0" smtClean="0"/>
              <a:t>B. The girl is </a:t>
            </a:r>
            <a:r>
              <a:rPr lang="en-US" altLang="zh-CN" dirty="0" smtClean="0">
                <a:solidFill>
                  <a:srgbClr val="FF0000"/>
                </a:solidFill>
              </a:rPr>
              <a:t>chubby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r>
              <a:rPr lang="en-US" altLang="zh-CN" dirty="0" smtClean="0"/>
              <a:t>C. The child has </a:t>
            </a:r>
            <a:r>
              <a:rPr lang="en-US" altLang="zh-CN" dirty="0" smtClean="0">
                <a:solidFill>
                  <a:srgbClr val="FF0000"/>
                </a:solidFill>
              </a:rPr>
              <a:t>plump</a:t>
            </a:r>
            <a:r>
              <a:rPr lang="en-US" altLang="zh-CN" dirty="0" smtClean="0"/>
              <a:t> rosy cheeks.</a:t>
            </a:r>
          </a:p>
          <a:p>
            <a:pPr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Sentence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 is more unpleasant.</a:t>
            </a:r>
          </a:p>
          <a:p>
            <a:r>
              <a:rPr lang="en-US" altLang="zh-CN" dirty="0" smtClean="0"/>
              <a:t>It’s </a:t>
            </a:r>
            <a:r>
              <a:rPr lang="en-US" altLang="zh-CN" dirty="0" smtClean="0">
                <a:solidFill>
                  <a:srgbClr val="FF0000"/>
                </a:solidFill>
              </a:rPr>
              <a:t>rude</a:t>
            </a:r>
            <a:r>
              <a:rPr lang="en-US" altLang="zh-CN" dirty="0" smtClean="0"/>
              <a:t> to use ‘</a:t>
            </a:r>
            <a:r>
              <a:rPr lang="en-US" altLang="zh-CN" dirty="0" smtClean="0">
                <a:solidFill>
                  <a:srgbClr val="FF0000"/>
                </a:solidFill>
              </a:rPr>
              <a:t>fat’</a:t>
            </a:r>
            <a:r>
              <a:rPr lang="en-US" altLang="zh-CN" dirty="0" smtClean="0"/>
              <a:t> to describe people. </a:t>
            </a:r>
          </a:p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70F4-02EB-FB42-8E41-2B5AF1B542C6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 smtClean="0"/>
              <a:t>Supervisors: Dr Jackie Lee, Dr Rebecca Chen, Dr Angel Ma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1564</Words>
  <Application>Microsoft Office PowerPoint</Application>
  <PresentationFormat>On-screen Show (4:3)</PresentationFormat>
  <Paragraphs>278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主题</vt:lpstr>
      <vt:lpstr>What’s the time, MR Wolf? (by Carol Jones)  </vt:lpstr>
      <vt:lpstr>PowerPoint Presentation</vt:lpstr>
      <vt:lpstr>Which body shape do you like?</vt:lpstr>
      <vt:lpstr>Describe the body shape in picture A.</vt:lpstr>
      <vt:lpstr>A plump body</vt:lpstr>
      <vt:lpstr>chubby (legs)</vt:lpstr>
      <vt:lpstr>round rump</vt:lpstr>
      <vt:lpstr>portly pink figure</vt:lpstr>
      <vt:lpstr>Question</vt:lpstr>
      <vt:lpstr>The words you have just learnt have a meaning similar to ‘fat’.  The word ‘fat’ sounds rude. Do you know the words that sound more pleasant? </vt:lpstr>
      <vt:lpstr>Describe the body shape in picture B.</vt:lpstr>
      <vt:lpstr>A lean body </vt:lpstr>
      <vt:lpstr>skinny</vt:lpstr>
      <vt:lpstr>Slim </vt:lpstr>
      <vt:lpstr>Question</vt:lpstr>
      <vt:lpstr>All the words you have just learnt mean ‘thin’. Some words sound more pleasant. What are they?.</vt:lpstr>
      <vt:lpstr>Describe the body shape in picture C.</vt:lpstr>
      <vt:lpstr>PowerPoint Presentation</vt:lpstr>
      <vt:lpstr>What sauces do you know?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other sauces you know? Let’s talk about our favourite sauces! </vt:lpstr>
      <vt:lpstr>Describe your favourite sauce!</vt:lpstr>
      <vt:lpstr>Story Ending Re-writing Activity</vt:lpstr>
      <vt:lpstr>What may happen in the end?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like the ending? </vt:lpstr>
      <vt:lpstr>How to tell the time</vt:lpstr>
      <vt:lpstr>PowerPoint Presentation</vt:lpstr>
      <vt:lpstr>How to tell the time</vt:lpstr>
      <vt:lpstr>Watch the video </vt:lpstr>
      <vt:lpstr>Questions</vt:lpstr>
      <vt:lpstr>PowerPoint Presentation</vt:lpstr>
      <vt:lpstr>PowerPoint Presentation</vt:lpstr>
      <vt:lpstr>Practice Time</vt:lpstr>
      <vt:lpstr>PowerPoint Presentation</vt:lpstr>
      <vt:lpstr>It’s time to do __________. It’s time for ______(noun).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 apple</dc:creator>
  <cp:lastModifiedBy>HKIEd</cp:lastModifiedBy>
  <cp:revision>53</cp:revision>
  <dcterms:created xsi:type="dcterms:W3CDTF">2017-03-09T04:40:35Z</dcterms:created>
  <dcterms:modified xsi:type="dcterms:W3CDTF">2017-05-10T03:51:36Z</dcterms:modified>
</cp:coreProperties>
</file>