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7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5143500" type="screen16x9"/>
  <p:notesSz cx="6858000" cy="9144000"/>
  <p:embeddedFontLst>
    <p:embeddedFont>
      <p:font typeface="Merriweather" charset="0"/>
      <p:regular r:id="rId22"/>
      <p:bold r:id="rId23"/>
      <p:italic r:id="rId24"/>
      <p:boldItalic r:id="rId25"/>
    </p:embeddedFont>
    <p:embeddedFont>
      <p:font typeface="Josefin Slab" charset="0"/>
      <p:regular r:id="rId26"/>
      <p:bold r:id="rId27"/>
      <p:italic r:id="rId28"/>
      <p:boldItalic r:id="rId29"/>
    </p:embeddedFont>
    <p:embeddedFont>
      <p:font typeface="Quattrocento" charset="0"/>
      <p:regular r:id="rId30"/>
      <p:bold r:id="rId31"/>
    </p:embeddedFont>
    <p:embeddedFont>
      <p:font typeface="Poiret One" charset="0"/>
      <p:regular r:id="rId32"/>
    </p:embeddedFont>
    <p:embeddedFont>
      <p:font typeface="Open Sans" charset="0"/>
      <p:regular r:id="rId33"/>
      <p:bold r:id="rId34"/>
      <p:italic r:id="rId35"/>
      <p:boldItalic r:id="rId36"/>
    </p:embeddedFont>
    <p:embeddedFont>
      <p:font typeface="Raleway" charset="0"/>
      <p:regular r:id="rId37"/>
      <p:bold r:id="rId38"/>
      <p:italic r:id="rId39"/>
      <p:boldItalic r:id="rId40"/>
    </p:embeddedFont>
    <p:embeddedFont>
      <p:font typeface="Helvetica Neue" charset="0"/>
      <p:regular r:id="rId41"/>
      <p:bold r:id="rId42"/>
      <p:italic r:id="rId43"/>
      <p:boldItalic r:id="rId44"/>
    </p:embeddedFont>
    <p:embeddedFont>
      <p:font typeface="Droid Serif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566" y="2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font" Target="fonts/font2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6">
    <p:pos x="6000" y="0"/>
    <p:text>Please change according to the changes made on the worksheet.
-HKIEd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4">
    <p:pos x="6000" y="0"/>
    <p:text>Same as above.
-HKIEd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5">
    <p:pos x="6000" y="0"/>
    <p:text>Note the font size and colour. They have to be readable in class.
-HKIEd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7">
    <p:pos x="6000" y="0"/>
    <p:text>Note the font size and colour. They have to be readable in class.
-HKIEd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2">
    <p:pos x="6000" y="0"/>
    <p:text>Please refer to the worksheet on the changes to be made. Note the wording.
-HKIEd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3">
    <p:pos x="5986" y="0"/>
    <p:text>You need to show an example of the two structures to illustrate the rules. Otherwise the discussion may not be clear to the visual learners.
-HKIEd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You need to show an example of the two structures to illustrate the rules. Otherwise the discussion may not be clear to the visual learners.
-HKIEd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21541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549835" y="1265208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Josefin Slab"/>
              <a:buNone/>
            </a:pPr>
            <a:r>
              <a:rPr lang="en" sz="6000" b="1" i="0" u="sng" strike="noStrike" cap="none">
                <a:solidFill>
                  <a:srgbClr val="3D85C6"/>
                </a:solidFill>
                <a:latin typeface="Josefin Slab"/>
                <a:ea typeface="Josefin Slab"/>
                <a:cs typeface="Josefin Slab"/>
                <a:sym typeface="Josefin Slab"/>
              </a:rPr>
              <a:t>Reported Questions</a:t>
            </a: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222" y="3248925"/>
            <a:ext cx="2555775" cy="155507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/>
          <p:nvPr/>
        </p:nvSpPr>
        <p:spPr>
          <a:xfrm>
            <a:off x="539552" y="843558"/>
            <a:ext cx="7956599" cy="1635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971600" y="2910315"/>
            <a:ext cx="6264694" cy="9417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Jiang, Zhengxin Janet; Lee, Fung King Jackie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Education University of Hong Kong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899592" y="2499742"/>
            <a:ext cx="7848872" cy="52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oiret One"/>
              <a:buNone/>
            </a:pPr>
            <a:r>
              <a:rPr lang="en" sz="2400" b="0" i="0" u="none" strike="noStrike" cap="none" dirty="0">
                <a:solidFill>
                  <a:srgbClr val="9F5900"/>
                </a:solidFill>
                <a:latin typeface="+mj-lt"/>
                <a:ea typeface="Poiret One"/>
                <a:cs typeface="Poiret One"/>
                <a:sym typeface="Poiret One"/>
              </a:rPr>
              <a:t>7. The participating students and teachers were also asked </a:t>
            </a:r>
            <a:r>
              <a:rPr lang="en" sz="2400" dirty="0" smtClean="0">
                <a:solidFill>
                  <a:srgbClr val="9F5900"/>
                </a:solidFill>
                <a:latin typeface="+mj-lt"/>
                <a:ea typeface="Poiret One"/>
                <a:cs typeface="Poiret One"/>
                <a:sym typeface="Poiret One"/>
              </a:rPr>
              <a:t>whether</a:t>
            </a:r>
            <a:r>
              <a:rPr lang="en" sz="2400" b="0" i="0" u="none" strike="noStrike" cap="none" dirty="0" smtClean="0">
                <a:solidFill>
                  <a:srgbClr val="9F5900"/>
                </a:solidFill>
                <a:latin typeface="+mj-lt"/>
                <a:ea typeface="Poiret One"/>
                <a:cs typeface="Poiret One"/>
                <a:sym typeface="Poiret One"/>
              </a:rPr>
              <a:t> </a:t>
            </a:r>
            <a:r>
              <a:rPr lang="en" sz="2400" b="0" i="0" u="none" strike="noStrike" cap="none" dirty="0">
                <a:solidFill>
                  <a:srgbClr val="9F5900"/>
                </a:solidFill>
                <a:latin typeface="+mj-lt"/>
                <a:ea typeface="Poiret One"/>
                <a:cs typeface="Poiret One"/>
                <a:sym typeface="Poiret One"/>
              </a:rPr>
              <a:t>dating would bring any positive changes to students.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899592" y="3867894"/>
            <a:ext cx="7904700" cy="43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oiret One"/>
              <a:buNone/>
            </a:pPr>
            <a:r>
              <a:rPr lang="en" sz="2400" b="0" i="0" u="none" strike="noStrike" cap="none" dirty="0" smtClean="0">
                <a:solidFill>
                  <a:srgbClr val="3C78D8"/>
                </a:solidFill>
                <a:latin typeface="+mj-lt"/>
                <a:ea typeface="Poiret One"/>
                <a:cs typeface="Poiret One"/>
                <a:sym typeface="Poiret One"/>
              </a:rPr>
              <a:t>Will </a:t>
            </a:r>
            <a:r>
              <a:rPr lang="en" sz="2400" b="0" i="0" u="none" strike="noStrike" cap="none" dirty="0">
                <a:solidFill>
                  <a:srgbClr val="3C78D8"/>
                </a:solidFill>
                <a:latin typeface="+mj-lt"/>
                <a:ea typeface="Poiret One"/>
                <a:cs typeface="Poiret One"/>
                <a:sym typeface="Poiret One"/>
              </a:rPr>
              <a:t>dating bring any positive changes to students?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oiret One"/>
              <a:buNone/>
            </a:pPr>
            <a:r>
              <a:rPr lang="en" sz="2000" b="0" i="0" u="none" strike="noStrike" cap="none" dirty="0">
                <a:solidFill>
                  <a:srgbClr val="3C78D8"/>
                </a:solidFill>
                <a:latin typeface="Poiret One"/>
                <a:ea typeface="Poiret One"/>
                <a:cs typeface="Poiret One"/>
                <a:sym typeface="Poiret One"/>
              </a:rPr>
              <a:t> 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55576" y="987574"/>
            <a:ext cx="8241899" cy="504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oiret One"/>
              <a:buNone/>
            </a:pPr>
            <a:r>
              <a:rPr lang="en" sz="2400" b="0" i="0" u="none" strike="noStrike" cap="none" dirty="0">
                <a:solidFill>
                  <a:srgbClr val="9F5900"/>
                </a:solidFill>
                <a:latin typeface="+mj-lt"/>
                <a:ea typeface="Poiret One"/>
                <a:cs typeface="Poiret One"/>
                <a:sym typeface="Poiret One"/>
              </a:rPr>
              <a:t>6. I asked them what activities they did together.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3568" y="1563638"/>
            <a:ext cx="8241899" cy="456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25000"/>
              <a:buFont typeface="Poiret One"/>
              <a:buNone/>
            </a:pPr>
            <a:r>
              <a:rPr lang="en" sz="2400" b="0" i="0" u="none" strike="noStrike" cap="none" dirty="0" smtClean="0">
                <a:solidFill>
                  <a:srgbClr val="3C78D8"/>
                </a:solidFill>
                <a:latin typeface="+mj-lt"/>
                <a:ea typeface="Poiret One"/>
                <a:cs typeface="Poiret One"/>
                <a:sym typeface="Poiret One"/>
              </a:rPr>
              <a:t>What </a:t>
            </a:r>
            <a:r>
              <a:rPr lang="en" sz="2400" b="0" i="0" u="none" strike="noStrike" cap="none" dirty="0">
                <a:solidFill>
                  <a:srgbClr val="3C78D8"/>
                </a:solidFill>
                <a:latin typeface="+mj-lt"/>
                <a:ea typeface="Poiret One"/>
                <a:cs typeface="Poiret One"/>
                <a:sym typeface="Poiret One"/>
              </a:rPr>
              <a:t>activities do you do together?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99542"/>
            <a:ext cx="1152128" cy="83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229" y="1635646"/>
            <a:ext cx="1232595" cy="82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28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24600" y="683300"/>
            <a:ext cx="7820400" cy="100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Work with a </a:t>
            </a:r>
            <a:r>
              <a:rPr lang="en" sz="2400" b="0" i="0" u="none" strike="noStrike" cap="none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partner. Discuss 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the questions in the questionnaire are different from those in the report.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611560" y="1995686"/>
            <a:ext cx="8271300" cy="47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marR="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Merriweather"/>
              <a:buChar char="-"/>
            </a:pPr>
            <a:r>
              <a:rPr lang="en" sz="2200" b="0" i="0" u="none" strike="noStrike" cap="none" dirty="0">
                <a:solidFill>
                  <a:srgbClr val="9F5900"/>
                </a:solidFill>
                <a:latin typeface="Merriweather"/>
                <a:ea typeface="Merriweather"/>
                <a:cs typeface="Merriweather"/>
                <a:sym typeface="Merriweather"/>
              </a:rPr>
              <a:t>Words </a:t>
            </a:r>
            <a:r>
              <a:rPr lang="en" sz="2200" b="0" i="0" u="none" strike="noStrike" cap="none" dirty="0" smtClean="0">
                <a:solidFill>
                  <a:srgbClr val="9F5900"/>
                </a:solidFill>
                <a:latin typeface="Merriweather"/>
                <a:ea typeface="Merriweather"/>
                <a:cs typeface="Merriweather"/>
                <a:sym typeface="Merriweather"/>
              </a:rPr>
              <a:t>added/deleted?</a:t>
            </a:r>
            <a:endParaRPr lang="en" sz="2200" b="0" i="0" u="none" strike="noStrike" cap="none" dirty="0">
              <a:solidFill>
                <a:srgbClr val="9F59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972813" y="2643758"/>
            <a:ext cx="7631636" cy="792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25000"/>
              <a:buFont typeface="Merriweather"/>
              <a:buNone/>
            </a:pPr>
            <a:r>
              <a:rPr lang="en" sz="2000" b="0" i="0" u="none" strike="noStrike" cap="none" dirty="0">
                <a:solidFill>
                  <a:srgbClr val="3C78D8"/>
                </a:solidFill>
                <a:latin typeface="Merriweather"/>
                <a:ea typeface="Merriweather"/>
                <a:cs typeface="Merriweather"/>
                <a:sym typeface="Merriweather"/>
              </a:rPr>
              <a:t>Yes/No questions: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25000"/>
              <a:buFont typeface="Merriweather"/>
              <a:buNone/>
            </a:pPr>
            <a:r>
              <a:rPr lang="en" sz="2000" b="0" i="0" u="none" strike="noStrike" cap="none" dirty="0">
                <a:solidFill>
                  <a:srgbClr val="3C78D8"/>
                </a:solidFill>
                <a:latin typeface="Merriweather"/>
                <a:ea typeface="Merriweather"/>
                <a:cs typeface="Merriweather"/>
                <a:sym typeface="Merriweather"/>
              </a:rPr>
              <a:t>The word “if” </a:t>
            </a:r>
            <a:r>
              <a:rPr lang="en" sz="2000" b="0" i="0" u="none" strike="noStrike" cap="none" dirty="0" smtClean="0">
                <a:solidFill>
                  <a:srgbClr val="3C78D8"/>
                </a:solidFill>
                <a:latin typeface="Merriweather"/>
                <a:ea typeface="Merriweather"/>
                <a:cs typeface="Merriweather"/>
                <a:sym typeface="Merriweather"/>
              </a:rPr>
              <a:t>/ “whether” is added.</a:t>
            </a:r>
            <a:endParaRPr lang="en" sz="2000" b="0" i="0" u="none" strike="noStrike" cap="none" dirty="0">
              <a:solidFill>
                <a:srgbClr val="3C78D8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3C78D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973288" y="3507854"/>
            <a:ext cx="8207699" cy="78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25000"/>
              <a:buFont typeface="Merriweather"/>
              <a:buNone/>
            </a:pPr>
            <a:r>
              <a:rPr lang="en" sz="2000" b="0" i="0" u="none" strike="noStrike" cap="none" dirty="0" smtClean="0">
                <a:solidFill>
                  <a:srgbClr val="3C78D8"/>
                </a:solidFill>
                <a:latin typeface="Merriweather"/>
                <a:ea typeface="Merriweather"/>
                <a:cs typeface="Merriweather"/>
                <a:sym typeface="Merriweather"/>
              </a:rPr>
              <a:t>Wh-questions</a:t>
            </a:r>
            <a:r>
              <a:rPr lang="en" sz="2000" b="0" i="0" u="none" strike="noStrike" cap="none" dirty="0">
                <a:solidFill>
                  <a:srgbClr val="3C78D8"/>
                </a:solidFill>
                <a:latin typeface="Merriweather"/>
                <a:ea typeface="Merriweather"/>
                <a:cs typeface="Merriweather"/>
                <a:sym typeface="Merriweather"/>
              </a:rPr>
              <a:t>: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25000"/>
              <a:buFont typeface="Merriweather"/>
              <a:buNone/>
            </a:pPr>
            <a:r>
              <a:rPr lang="en" sz="2000" b="0" i="0" u="none" strike="noStrike" cap="none" dirty="0" smtClean="0">
                <a:solidFill>
                  <a:srgbClr val="3C78D8"/>
                </a:solidFill>
                <a:latin typeface="Merriweather"/>
                <a:ea typeface="Merriweather"/>
                <a:cs typeface="Merriweather"/>
                <a:sym typeface="Merriweather"/>
              </a:rPr>
              <a:t>Keep the wh-words.</a:t>
            </a:r>
            <a:endParaRPr lang="en" sz="2000" b="0" i="0" u="none" strike="noStrike" cap="none" dirty="0">
              <a:solidFill>
                <a:srgbClr val="3C78D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576465" y="267494"/>
            <a:ext cx="8171999" cy="100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Work with a </a:t>
            </a:r>
            <a:r>
              <a:rPr lang="en" sz="2400" b="0" i="0" u="none" strike="noStrike" cap="none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partner. </a:t>
            </a:r>
            <a:r>
              <a:rPr lang="en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lang="en" sz="2400" b="0" i="0" u="none" strike="noStrike" cap="none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iscuss 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the questions in the questionnaire are different from those in the report.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580366" y="1439519"/>
            <a:ext cx="8271300" cy="47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marR="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Merriweather"/>
              <a:buChar char="-"/>
            </a:pPr>
            <a:r>
              <a:rPr lang="en" sz="2400" b="0" i="0" u="none" strike="noStrike" cap="none" dirty="0">
                <a:solidFill>
                  <a:srgbClr val="FF9900"/>
                </a:solidFill>
                <a:latin typeface="Merriweather"/>
                <a:ea typeface="Merriweather"/>
                <a:cs typeface="Merriweather"/>
                <a:sym typeface="Merriweather"/>
              </a:rPr>
              <a:t>Tense?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612166" y="2067694"/>
            <a:ext cx="8207699" cy="11521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 dirty="0">
                <a:solidFill>
                  <a:srgbClr val="3C78D8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Normally, the tense in reported speech is one tense back in time from the tense in direct speech.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 dirty="0">
                <a:solidFill>
                  <a:srgbClr val="3C78D8"/>
                </a:solidFill>
                <a:latin typeface="Merriweather"/>
                <a:ea typeface="Merriweather"/>
                <a:cs typeface="Merriweather"/>
                <a:sym typeface="Merriweather"/>
              </a:rPr>
              <a:t>e.g. In direct questions, the tense used is present tense.</a:t>
            </a:r>
          </a:p>
          <a:p>
            <a:pPr marL="0" marR="0" lvl="0" indent="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 dirty="0">
                <a:solidFill>
                  <a:srgbClr val="3C78D8"/>
                </a:solidFill>
                <a:latin typeface="Merriweather"/>
                <a:ea typeface="Merriweather"/>
                <a:cs typeface="Merriweather"/>
                <a:sym typeface="Merriweather"/>
              </a:rPr>
              <a:t>  </a:t>
            </a:r>
            <a:r>
              <a:rPr lang="en" sz="1800" b="0" i="0" u="none" strike="noStrike" cap="none" dirty="0" smtClean="0">
                <a:solidFill>
                  <a:srgbClr val="3C78D8"/>
                </a:solidFill>
                <a:latin typeface="Merriweather"/>
                <a:ea typeface="Merriweather"/>
                <a:cs typeface="Merriweather"/>
                <a:sym typeface="Merriweather"/>
              </a:rPr>
              <a:t>  In </a:t>
            </a:r>
            <a:r>
              <a:rPr lang="en" sz="1800" b="0" i="0" u="none" strike="noStrike" cap="none" dirty="0">
                <a:solidFill>
                  <a:srgbClr val="3C78D8"/>
                </a:solidFill>
                <a:latin typeface="Merriweather"/>
                <a:ea typeface="Merriweather"/>
                <a:cs typeface="Merriweather"/>
                <a:sym typeface="Merriweather"/>
              </a:rPr>
              <a:t>reported questions, it is past tense.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4716016" y="3507853"/>
            <a:ext cx="4032448" cy="648071"/>
          </a:xfrm>
          <a:prstGeom prst="rect">
            <a:avLst/>
          </a:prstGeom>
          <a:gradFill>
            <a:gsLst>
              <a:gs pos="0">
                <a:srgbClr val="FFAE23"/>
              </a:gs>
              <a:gs pos="100000">
                <a:srgbClr val="FFCE6C"/>
              </a:gs>
            </a:gsLst>
            <a:lin ang="16200000" scaled="0"/>
          </a:gradFill>
          <a:ln w="9525" cap="flat" cmpd="sng">
            <a:solidFill>
              <a:srgbClr val="FDA739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5900"/>
              </a:buClr>
              <a:buSzPct val="250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9F5900"/>
                </a:solidFill>
                <a:latin typeface="Arial"/>
                <a:ea typeface="Arial"/>
                <a:cs typeface="Arial"/>
                <a:sym typeface="Arial"/>
              </a:rPr>
              <a:t>Why </a:t>
            </a:r>
            <a:r>
              <a:rPr lang="en" sz="18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do </a:t>
            </a:r>
            <a:r>
              <a:rPr lang="en" sz="1800" b="1" i="0" u="none" strike="noStrike" cap="none" dirty="0">
                <a:solidFill>
                  <a:srgbClr val="9F5900"/>
                </a:solidFill>
                <a:latin typeface="Arial"/>
                <a:ea typeface="Arial"/>
                <a:cs typeface="Arial"/>
                <a:sym typeface="Arial"/>
              </a:rPr>
              <a:t>you spend so much money and time dating?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3568" y="3507853"/>
            <a:ext cx="4032448" cy="1296144"/>
            <a:chOff x="683568" y="3507853"/>
            <a:chExt cx="4032448" cy="1296144"/>
          </a:xfrm>
        </p:grpSpPr>
        <p:sp>
          <p:nvSpPr>
            <p:cNvPr id="141" name="Shape 141"/>
            <p:cNvSpPr/>
            <p:nvPr/>
          </p:nvSpPr>
          <p:spPr>
            <a:xfrm>
              <a:off x="683568" y="3507853"/>
              <a:ext cx="4032448" cy="648071"/>
            </a:xfrm>
            <a:prstGeom prst="rect">
              <a:avLst/>
            </a:prstGeom>
            <a:gradFill>
              <a:gsLst>
                <a:gs pos="0">
                  <a:srgbClr val="FFAE23"/>
                </a:gs>
                <a:gs pos="100000">
                  <a:srgbClr val="FFCE6C"/>
                </a:gs>
              </a:gsLst>
              <a:lin ang="16200000" scaled="0"/>
            </a:gradFill>
            <a:ln w="9525" cap="flat" cmpd="sng">
              <a:solidFill>
                <a:srgbClr val="FDA73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F5900"/>
                </a:buClr>
                <a:buSzPct val="25000"/>
                <a:buFont typeface="Arial"/>
                <a:buNone/>
              </a:pPr>
              <a:r>
                <a:rPr lang="en" sz="1800" b="1" i="0" u="none" strike="noStrike" cap="none" dirty="0">
                  <a:solidFill>
                    <a:srgbClr val="9F5900"/>
                  </a:solidFill>
                  <a:latin typeface="Arial"/>
                  <a:ea typeface="Arial"/>
                  <a:cs typeface="Arial"/>
                  <a:sym typeface="Arial"/>
                </a:rPr>
                <a:t>When asked why they </a:t>
              </a:r>
              <a:r>
                <a:rPr lang="en" sz="1800" b="1" i="0" u="none" strike="noStrike" cap="none" dirty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spent </a:t>
              </a:r>
              <a:r>
                <a:rPr lang="en" sz="1800" b="1" i="0" u="none" strike="noStrike" cap="none" dirty="0">
                  <a:solidFill>
                    <a:srgbClr val="9F5900"/>
                  </a:solidFill>
                  <a:latin typeface="Arial"/>
                  <a:ea typeface="Arial"/>
                  <a:cs typeface="Arial"/>
                  <a:sym typeface="Arial"/>
                </a:rPr>
                <a:t>so much money and time dating, … 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683568" y="4155926"/>
              <a:ext cx="4032448" cy="648071"/>
            </a:xfrm>
            <a:prstGeom prst="rect">
              <a:avLst/>
            </a:prstGeom>
            <a:solidFill>
              <a:srgbClr val="EF8600"/>
            </a:solidFill>
            <a:ln w="9525" cap="flat" cmpd="sng">
              <a:solidFill>
                <a:srgbClr val="FDA73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Past tense</a:t>
              </a:r>
            </a:p>
          </p:txBody>
        </p:sp>
      </p:grpSp>
      <p:sp>
        <p:nvSpPr>
          <p:cNvPr id="144" name="Shape 144"/>
          <p:cNvSpPr/>
          <p:nvPr/>
        </p:nvSpPr>
        <p:spPr>
          <a:xfrm>
            <a:off x="4716016" y="4155926"/>
            <a:ext cx="4032448" cy="648071"/>
          </a:xfrm>
          <a:prstGeom prst="rect">
            <a:avLst/>
          </a:prstGeom>
          <a:solidFill>
            <a:srgbClr val="EF8600"/>
          </a:solidFill>
          <a:ln w="9525" cap="flat" cmpd="sng">
            <a:solidFill>
              <a:srgbClr val="FDA739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 tense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713725" y="2427733"/>
            <a:ext cx="8207699" cy="71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rgbClr val="3C78D8"/>
                </a:solidFill>
                <a:latin typeface="Merriweather"/>
                <a:ea typeface="Merriweather"/>
                <a:cs typeface="Merriweather"/>
                <a:sym typeface="Merriweather"/>
              </a:rPr>
              <a:t>In a direct question, the auxiliary verb comes before the subject. In a reported question, the subject comes before the </a:t>
            </a:r>
            <a:r>
              <a:rPr lang="en" sz="2000" b="0" i="0" u="none" strike="noStrike" cap="none" dirty="0" smtClean="0">
                <a:solidFill>
                  <a:srgbClr val="3C78D8"/>
                </a:solidFill>
                <a:latin typeface="Merriweather"/>
                <a:ea typeface="Merriweather"/>
                <a:cs typeface="Merriweather"/>
                <a:sym typeface="Merriweather"/>
              </a:rPr>
              <a:t>verb, and the dummy “do” is deleted.</a:t>
            </a:r>
            <a:endParaRPr lang="en" sz="2000" b="0" i="0" u="none" strike="noStrike" cap="none" dirty="0">
              <a:solidFill>
                <a:srgbClr val="3C78D8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3C78D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621235" y="1563638"/>
            <a:ext cx="8271300" cy="47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marR="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Merriweather"/>
              <a:buChar char="-"/>
            </a:pPr>
            <a:r>
              <a:rPr lang="en" sz="2400" b="0" i="0" u="none" strike="noStrike" cap="none" dirty="0">
                <a:solidFill>
                  <a:srgbClr val="FF9900"/>
                </a:solidFill>
                <a:latin typeface="Merriweather"/>
                <a:ea typeface="Merriweather"/>
                <a:cs typeface="Merriweather"/>
                <a:sym typeface="Merriweather"/>
              </a:rPr>
              <a:t>Word order?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9237" y="411510"/>
            <a:ext cx="8171999" cy="100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Work with a </a:t>
            </a:r>
            <a:r>
              <a:rPr lang="en" sz="2400" b="0" i="0" u="none" strike="noStrike" cap="none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partner. Discuss 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the questions in the questionnaire are different from those in the report.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1560" y="3291830"/>
            <a:ext cx="4032448" cy="1296142"/>
            <a:chOff x="611560" y="3291830"/>
            <a:chExt cx="4032448" cy="1296142"/>
          </a:xfrm>
        </p:grpSpPr>
        <p:sp>
          <p:nvSpPr>
            <p:cNvPr id="153" name="Shape 153"/>
            <p:cNvSpPr/>
            <p:nvPr/>
          </p:nvSpPr>
          <p:spPr>
            <a:xfrm>
              <a:off x="611560" y="3291830"/>
              <a:ext cx="4032448" cy="648071"/>
            </a:xfrm>
            <a:prstGeom prst="rect">
              <a:avLst/>
            </a:prstGeom>
            <a:gradFill>
              <a:gsLst>
                <a:gs pos="0">
                  <a:srgbClr val="FFAE23"/>
                </a:gs>
                <a:gs pos="100000">
                  <a:srgbClr val="FFCE6C"/>
                </a:gs>
              </a:gsLst>
              <a:lin ang="16200000" scaled="0"/>
            </a:gradFill>
            <a:ln w="9525" cap="flat" cmpd="sng">
              <a:solidFill>
                <a:srgbClr val="FDA73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F5900"/>
                </a:buClr>
                <a:buSzPct val="25000"/>
                <a:buFont typeface="Arial"/>
                <a:buNone/>
              </a:pPr>
              <a:r>
                <a:rPr lang="en" sz="1800" b="1" i="0" u="none" strike="noStrike" cap="none" dirty="0">
                  <a:solidFill>
                    <a:srgbClr val="9F5900"/>
                  </a:solidFill>
                  <a:latin typeface="Arial"/>
                  <a:ea typeface="Arial"/>
                  <a:cs typeface="Arial"/>
                  <a:sym typeface="Arial"/>
                </a:rPr>
                <a:t>When asked why </a:t>
              </a:r>
              <a:r>
                <a:rPr lang="en" sz="1800" b="1" i="0" u="none" strike="noStrike" cap="none" dirty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they spent </a:t>
              </a:r>
              <a:r>
                <a:rPr lang="en" sz="1800" b="1" i="0" u="none" strike="noStrike" cap="none" dirty="0">
                  <a:solidFill>
                    <a:srgbClr val="9F5900"/>
                  </a:solidFill>
                  <a:latin typeface="Arial"/>
                  <a:ea typeface="Arial"/>
                  <a:cs typeface="Arial"/>
                  <a:sym typeface="Arial"/>
                </a:rPr>
                <a:t>so much money and time dating, … 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611560" y="3939901"/>
              <a:ext cx="4032448" cy="648071"/>
            </a:xfrm>
            <a:prstGeom prst="rect">
              <a:avLst/>
            </a:prstGeom>
            <a:solidFill>
              <a:srgbClr val="EF8600"/>
            </a:solidFill>
            <a:ln w="9525" cap="flat" cmpd="sng">
              <a:solidFill>
                <a:srgbClr val="FDA73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Subject + Verb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44007" y="3291830"/>
            <a:ext cx="4032448" cy="1296142"/>
            <a:chOff x="4644007" y="3291830"/>
            <a:chExt cx="4032448" cy="1296142"/>
          </a:xfrm>
        </p:grpSpPr>
        <p:sp>
          <p:nvSpPr>
            <p:cNvPr id="154" name="Shape 154"/>
            <p:cNvSpPr/>
            <p:nvPr/>
          </p:nvSpPr>
          <p:spPr>
            <a:xfrm>
              <a:off x="4644007" y="3291830"/>
              <a:ext cx="4032448" cy="648071"/>
            </a:xfrm>
            <a:prstGeom prst="rect">
              <a:avLst/>
            </a:prstGeom>
            <a:gradFill>
              <a:gsLst>
                <a:gs pos="0">
                  <a:srgbClr val="FFAE23"/>
                </a:gs>
                <a:gs pos="100000">
                  <a:srgbClr val="FFCE6C"/>
                </a:gs>
              </a:gsLst>
              <a:lin ang="16200000" scaled="0"/>
            </a:gradFill>
            <a:ln w="9525" cap="flat" cmpd="sng">
              <a:solidFill>
                <a:srgbClr val="FDA73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F5900"/>
                </a:buClr>
                <a:buSzPct val="25000"/>
                <a:buFont typeface="Arial"/>
                <a:buNone/>
              </a:pPr>
              <a:r>
                <a:rPr lang="en" sz="1800" b="1" i="0" u="none" strike="noStrike" cap="none" dirty="0">
                  <a:solidFill>
                    <a:srgbClr val="9F5900"/>
                  </a:solidFill>
                  <a:latin typeface="Arial"/>
                  <a:ea typeface="Arial"/>
                  <a:cs typeface="Arial"/>
                  <a:sym typeface="Arial"/>
                </a:rPr>
                <a:t>Why </a:t>
              </a:r>
              <a:r>
                <a:rPr lang="en" sz="1800" b="1" i="0" u="none" strike="noStrike" cap="none" dirty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do you spend </a:t>
              </a:r>
              <a:r>
                <a:rPr lang="en" sz="1800" b="1" i="0" u="none" strike="noStrike" cap="none" dirty="0">
                  <a:solidFill>
                    <a:srgbClr val="9F5900"/>
                  </a:solidFill>
                  <a:latin typeface="Arial"/>
                  <a:ea typeface="Arial"/>
                  <a:cs typeface="Arial"/>
                  <a:sym typeface="Arial"/>
                </a:rPr>
                <a:t>so much money and time dating? 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4644007" y="3939901"/>
              <a:ext cx="4032448" cy="648071"/>
            </a:xfrm>
            <a:prstGeom prst="rect">
              <a:avLst/>
            </a:prstGeom>
            <a:solidFill>
              <a:srgbClr val="EF8600"/>
            </a:solidFill>
            <a:ln w="9525" cap="flat" cmpd="sng">
              <a:solidFill>
                <a:srgbClr val="FDA73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Auxiliary verb + Subject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790625" y="973075"/>
            <a:ext cx="7472100" cy="246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leway"/>
              <a:buNone/>
            </a:pPr>
            <a:r>
              <a:rPr lang="en" sz="2400" b="1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Part B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25000"/>
              <a:buFont typeface="Raleway"/>
              <a:buNone/>
            </a:pPr>
            <a:r>
              <a:rPr lang="en" sz="2400" b="0" i="0" u="none" strike="noStrike" cap="none" dirty="0">
                <a:solidFill>
                  <a:schemeClr val="tx1"/>
                </a:solidFill>
                <a:latin typeface="+mn-lt"/>
                <a:ea typeface="Raleway"/>
                <a:cs typeface="Raleway"/>
                <a:sym typeface="Raleway"/>
              </a:rPr>
              <a:t>Mark asked another 6 questions during his interview. Follow the steps below to write a short report to present the findings.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3C78D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176" y="2499742"/>
            <a:ext cx="2016224" cy="2643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 questions → Reported questions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70550" y="1174333"/>
            <a:ext cx="8241899" cy="749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oiret One"/>
              <a:buNone/>
            </a:pPr>
            <a:r>
              <a:rPr lang="en" sz="2400" b="0" i="0" u="none" strike="noStrike" cap="none" dirty="0">
                <a:solidFill>
                  <a:srgbClr val="9F5900"/>
                </a:solidFill>
                <a:latin typeface="+mj-lt"/>
                <a:ea typeface="Poiret One"/>
                <a:cs typeface="Poiret One"/>
                <a:sym typeface="Poiret One"/>
              </a:rPr>
              <a:t>8. Where do you usually go on your dates?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323528" y="1995685"/>
            <a:ext cx="8424935" cy="18722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________________________________________________students reported that usually they would go to cinemas, restaurants and malls for entertainment.   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323528" y="1923676"/>
            <a:ext cx="7056783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When asked where they usually went on dates, 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3699589"/>
            <a:ext cx="1980331" cy="146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5775" y="3726692"/>
            <a:ext cx="2160240" cy="143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32039" y="3706289"/>
            <a:ext cx="2448271" cy="1437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 questions → Reported questions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70550" y="1174333"/>
            <a:ext cx="8241899" cy="749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oiret One"/>
              <a:buNone/>
            </a:pPr>
            <a:r>
              <a:rPr lang="en" sz="2400" b="0" i="0" u="none" strike="noStrike" cap="none" dirty="0">
                <a:solidFill>
                  <a:srgbClr val="9F5900"/>
                </a:solidFill>
                <a:latin typeface="+mj-lt"/>
                <a:ea typeface="Poiret One"/>
                <a:cs typeface="Poiret One"/>
                <a:sym typeface="Poiret One"/>
              </a:rPr>
              <a:t>9. How much money are you willing to spend on dating?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395536" y="1995685"/>
            <a:ext cx="8280919" cy="2664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" sz="2400" b="0" i="0" u="none" strike="noStrike" cap="none" dirty="0" smtClean="0">
                <a:solidFill>
                  <a:srgbClr val="FF6600"/>
                </a:solidFill>
                <a:latin typeface="+mj-lt"/>
                <a:sym typeface="Arial"/>
              </a:rPr>
              <a:t>When I </a:t>
            </a:r>
            <a:r>
              <a:rPr lang="en" sz="2400" b="0" i="0" u="none" strike="noStrike" cap="none" dirty="0">
                <a:solidFill>
                  <a:srgbClr val="FF6600"/>
                </a:solidFill>
                <a:latin typeface="+mj-lt"/>
                <a:sym typeface="Arial"/>
              </a:rPr>
              <a:t>asked students how much money they were willing to spend on </a:t>
            </a:r>
            <a:r>
              <a:rPr lang="en" sz="2400" b="0" i="0" u="none" strike="noStrike" cap="none" dirty="0" smtClean="0">
                <a:solidFill>
                  <a:srgbClr val="FF6600"/>
                </a:solidFill>
                <a:latin typeface="+mj-lt"/>
                <a:sym typeface="Arial"/>
              </a:rPr>
              <a:t>dating, </a:t>
            </a:r>
            <a:r>
              <a:rPr lang="en-US" altLang="zh-TW" sz="2400" dirty="0">
                <a:latin typeface="+mj-lt"/>
                <a:ea typeface="新細明體"/>
              </a:rPr>
              <a:t>they gave mixed responses: while </a:t>
            </a:r>
            <a:r>
              <a:rPr lang="en-US" altLang="zh-TW" sz="2400" dirty="0">
                <a:latin typeface="+mj-lt"/>
                <a:ea typeface="Times New Roman"/>
              </a:rPr>
              <a:t>some students </a:t>
            </a:r>
            <a:r>
              <a:rPr lang="en-US" altLang="zh-TW" sz="2400" dirty="0">
                <a:latin typeface="+mj-lt"/>
                <a:ea typeface="新細明體"/>
              </a:rPr>
              <a:t>said that they </a:t>
            </a:r>
            <a:r>
              <a:rPr lang="en-US" altLang="zh-TW" sz="2400" dirty="0">
                <a:latin typeface="+mj-lt"/>
                <a:ea typeface="Times New Roman"/>
              </a:rPr>
              <a:t>would spend as much as they c</a:t>
            </a:r>
            <a:r>
              <a:rPr lang="en-US" altLang="zh-TW" sz="2400" dirty="0">
                <a:latin typeface="+mj-lt"/>
                <a:ea typeface="新細明體"/>
              </a:rPr>
              <a:t>ould</a:t>
            </a:r>
            <a:r>
              <a:rPr lang="en-US" altLang="zh-TW" sz="2400" dirty="0">
                <a:latin typeface="+mj-lt"/>
                <a:ea typeface="Times New Roman"/>
              </a:rPr>
              <a:t> afford, </a:t>
            </a:r>
            <a:r>
              <a:rPr lang="en-US" altLang="zh-TW" sz="2400" dirty="0">
                <a:latin typeface="+mj-lt"/>
                <a:ea typeface="新細明體"/>
              </a:rPr>
              <a:t>some others mentioned that they</a:t>
            </a:r>
            <a:r>
              <a:rPr lang="en-US" altLang="zh-TW" sz="2400" dirty="0">
                <a:latin typeface="+mj-lt"/>
                <a:ea typeface="Times New Roman"/>
              </a:rPr>
              <a:t> </a:t>
            </a:r>
            <a:r>
              <a:rPr lang="en-US" altLang="zh-TW" sz="2400" dirty="0">
                <a:latin typeface="+mj-lt"/>
                <a:ea typeface="新細明體"/>
              </a:rPr>
              <a:t>did </a:t>
            </a:r>
            <a:r>
              <a:rPr lang="en-US" altLang="zh-TW" sz="2400" dirty="0">
                <a:latin typeface="+mj-lt"/>
                <a:ea typeface="Times New Roman"/>
              </a:rPr>
              <a:t>not </a:t>
            </a:r>
            <a:r>
              <a:rPr lang="en-US" altLang="zh-TW" sz="2400" dirty="0">
                <a:latin typeface="+mj-lt"/>
                <a:ea typeface="新細明體"/>
              </a:rPr>
              <a:t>want </a:t>
            </a:r>
            <a:r>
              <a:rPr lang="en-US" altLang="zh-TW" sz="2400" dirty="0">
                <a:latin typeface="+mj-lt"/>
                <a:ea typeface="Times New Roman"/>
              </a:rPr>
              <a:t>to spend too much. </a:t>
            </a:r>
            <a:endParaRPr lang="zh-TW" altLang="zh-TW" sz="2400" dirty="0">
              <a:latin typeface="+mj-lt"/>
              <a:ea typeface="新細明體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2400" b="0" i="0" u="none" strike="noStrike" cap="none" dirty="0">
              <a:solidFill>
                <a:srgbClr val="FF6600"/>
              </a:solidFill>
              <a:latin typeface="+mj-lt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 questions → Reported questions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370550" y="1174333"/>
            <a:ext cx="8241899" cy="749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oiret One"/>
              <a:buNone/>
            </a:pPr>
            <a:r>
              <a:rPr lang="en" sz="2400" b="0" i="0" u="none" strike="noStrike" cap="none" dirty="0">
                <a:solidFill>
                  <a:srgbClr val="9F5900"/>
                </a:solidFill>
                <a:latin typeface="+mj-lt"/>
                <a:ea typeface="Poiret One"/>
                <a:cs typeface="Poiret One"/>
                <a:sym typeface="Poiret One"/>
              </a:rPr>
              <a:t>10. Do your parents know about your dating?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323528" y="1995685"/>
            <a:ext cx="8424935" cy="18722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2400" b="0" i="0" u="none" strike="noStrike" cap="none" dirty="0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395536" y="1995685"/>
            <a:ext cx="8280919" cy="18722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2"/>
              </a:buClr>
              <a:buSzPct val="25000"/>
            </a:pPr>
            <a:r>
              <a:rPr lang="en-US" altLang="zh-TW" sz="2400" dirty="0">
                <a:solidFill>
                  <a:srgbClr val="C00000"/>
                </a:solidFill>
              </a:rPr>
              <a:t>I asked if their parents knew about their dating</a:t>
            </a:r>
            <a:r>
              <a:rPr lang="en-US" altLang="zh-TW" sz="2400" dirty="0" smtClean="0">
                <a:solidFill>
                  <a:srgbClr val="C00000"/>
                </a:solidFill>
              </a:rPr>
              <a:t>.</a:t>
            </a:r>
            <a:r>
              <a:rPr lang="en-US" altLang="zh-TW" sz="2400" dirty="0" smtClean="0"/>
              <a:t> Most </a:t>
            </a:r>
            <a:r>
              <a:rPr lang="en-US" altLang="zh-TW" sz="2400" dirty="0"/>
              <a:t>of the students chose not to tell their parents about their love affairs.</a:t>
            </a:r>
            <a:endParaRPr lang="en" sz="2400" b="0" i="0" u="none" strike="noStrike" cap="none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80153"/>
            <a:ext cx="1263805" cy="126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311700" y="555526"/>
            <a:ext cx="8520599" cy="4013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" sz="24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Write a short text reporting the results of Questions 11-13. 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565002"/>
            <a:ext cx="3416299" cy="237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0806" y="2752451"/>
            <a:ext cx="3744415" cy="187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8103" y="1553554"/>
            <a:ext cx="3305943" cy="231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/>
        </p:nvSpPr>
        <p:spPr>
          <a:xfrm>
            <a:off x="790186" y="627534"/>
            <a:ext cx="7472100" cy="185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" sz="2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Part C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" sz="2400" b="0" i="0" u="none" strike="noStrike" cap="none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 pairs, </a:t>
            </a:r>
            <a:r>
              <a:rPr lang="en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think of an issue you would like to </a:t>
            </a:r>
            <a:r>
              <a:rPr lang="en" sz="24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investigate. </a:t>
            </a:r>
            <a:r>
              <a:rPr lang="en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Conduct interviews and write a report on the interview results.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822991" y="2719500"/>
            <a:ext cx="7472100" cy="10043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2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Topic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- Interview questions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167" y="2922375"/>
            <a:ext cx="2232248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18149"/>
            <a:ext cx="2681498" cy="40253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/>
          <p:nvPr/>
        </p:nvSpPr>
        <p:spPr>
          <a:xfrm>
            <a:off x="2130400" y="200075"/>
            <a:ext cx="6508800" cy="4849200"/>
          </a:xfrm>
          <a:prstGeom prst="wedgeRoundRectCallout">
            <a:avLst>
              <a:gd name="adj1" fmla="val -61212"/>
              <a:gd name="adj2" fmla="val -12378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Droid Serif"/>
              <a:buNone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Hi I’m Mark.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My Liberal Studies teacher Miss Li </a:t>
            </a:r>
            <a:r>
              <a:rPr lang="en" sz="2800" b="0" i="0" u="sng" strike="noStrike" cap="none" dirty="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said that</a:t>
            </a:r>
            <a:r>
              <a:rPr lang="en" sz="2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we need to do a survey for our </a:t>
            </a:r>
            <a:r>
              <a:rPr lang="en" sz="2800" b="0" i="0" u="none" strike="noStrike" cap="none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course</a:t>
            </a:r>
            <a:r>
              <a:rPr lang="en" sz="2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Miss Li </a:t>
            </a:r>
            <a:r>
              <a:rPr lang="en" sz="2800" b="0" i="0" u="sng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told us to examine </a:t>
            </a:r>
            <a:r>
              <a:rPr lang="en" sz="2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 issue about secondary school students.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My friends </a:t>
            </a:r>
            <a:r>
              <a:rPr lang="en" sz="2800" b="0" i="0" u="sng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asked me to do </a:t>
            </a:r>
            <a:r>
              <a:rPr lang="en" sz="2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research on students’ dating habits.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434425"/>
            <a:ext cx="8520599" cy="296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My LS teacher Miss Li </a:t>
            </a:r>
            <a:r>
              <a:rPr lang="en" sz="2800" b="0" i="0" u="sng" strike="noStrike" cap="none" dirty="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said that</a:t>
            </a:r>
            <a:r>
              <a:rPr lang="en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we need to do a survey for our LS course.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Miss Li </a:t>
            </a:r>
            <a:r>
              <a:rPr lang="en" sz="2800" b="0" i="0" u="sng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told us to examine</a:t>
            </a:r>
            <a:r>
              <a:rPr lang="en" sz="2800" b="0" i="0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 issue about secondary school students.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My friends </a:t>
            </a:r>
            <a:r>
              <a:rPr lang="en" sz="2800" b="0" i="0" u="sng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asked me to do</a:t>
            </a:r>
            <a:r>
              <a:rPr lang="en" sz="2800" b="0" i="0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research on students’ dating habits.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71" name="Shape 71"/>
          <p:cNvSpPr/>
          <p:nvPr/>
        </p:nvSpPr>
        <p:spPr>
          <a:xfrm>
            <a:off x="417050" y="3623050"/>
            <a:ext cx="3290854" cy="1396971"/>
          </a:xfrm>
          <a:prstGeom prst="rect">
            <a:avLst/>
          </a:prstGeom>
          <a:solidFill>
            <a:srgbClr val="9F5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Poiret One"/>
              <a:buNone/>
            </a:pPr>
            <a:r>
              <a:rPr lang="en" sz="2200" b="1" i="0" u="none" strike="noStrike" cap="none">
                <a:solidFill>
                  <a:srgbClr val="FFFFFF"/>
                </a:solidFill>
                <a:latin typeface="Poiret One"/>
                <a:ea typeface="Poiret One"/>
                <a:cs typeface="Poiret One"/>
                <a:sym typeface="Poiret One"/>
              </a:rPr>
              <a:t>Reported speech: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200" b="1" i="0" u="none" strike="noStrike" cap="none">
                <a:solidFill>
                  <a:srgbClr val="FFFFFF"/>
                </a:solidFill>
                <a:latin typeface="Poiret One"/>
                <a:ea typeface="Poiret One"/>
                <a:cs typeface="Poiret One"/>
                <a:sym typeface="Poiret One"/>
              </a:rPr>
              <a:t>reporting statements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200" b="1" i="0" u="none" strike="noStrike" cap="none">
                <a:solidFill>
                  <a:srgbClr val="FFFFFF"/>
                </a:solidFill>
                <a:latin typeface="Poiret One"/>
                <a:ea typeface="Poiret One"/>
                <a:cs typeface="Poiret One"/>
                <a:sym typeface="Poiret One"/>
              </a:rPr>
              <a:t>reporting directives</a:t>
            </a:r>
          </a:p>
        </p:txBody>
      </p:sp>
      <p:sp>
        <p:nvSpPr>
          <p:cNvPr id="72" name="Shape 72"/>
          <p:cNvSpPr/>
          <p:nvPr/>
        </p:nvSpPr>
        <p:spPr>
          <a:xfrm>
            <a:off x="4932039" y="3783925"/>
            <a:ext cx="3748800" cy="842700"/>
          </a:xfrm>
          <a:prstGeom prst="rect">
            <a:avLst/>
          </a:prstGeom>
          <a:solidFill>
            <a:srgbClr val="9F5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Poiret One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Poiret One"/>
                <a:ea typeface="Poiret One"/>
                <a:cs typeface="Poiret One"/>
                <a:sym typeface="Poiret One"/>
              </a:rPr>
              <a:t>Reported speech: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400" b="1" i="0" u="none" strike="noStrike" cap="none">
                <a:solidFill>
                  <a:srgbClr val="FFFFFF"/>
                </a:solidFill>
                <a:latin typeface="Poiret One"/>
                <a:ea typeface="Poiret One"/>
                <a:cs typeface="Poiret One"/>
                <a:sym typeface="Poiret One"/>
              </a:rPr>
              <a:t>reporting questions</a:t>
            </a:r>
          </a:p>
        </p:txBody>
      </p:sp>
      <p:sp>
        <p:nvSpPr>
          <p:cNvPr id="73" name="Shape 73"/>
          <p:cNvSpPr/>
          <p:nvPr/>
        </p:nvSpPr>
        <p:spPr>
          <a:xfrm>
            <a:off x="3833210" y="4205275"/>
            <a:ext cx="751800" cy="30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F5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8547"/>
            <a:ext cx="2168538" cy="35933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/>
          <p:nvPr/>
        </p:nvSpPr>
        <p:spPr>
          <a:xfrm>
            <a:off x="1763688" y="266715"/>
            <a:ext cx="5328591" cy="4465273"/>
          </a:xfrm>
          <a:prstGeom prst="wedgeRoundRectCallout">
            <a:avLst>
              <a:gd name="adj1" fmla="val -62178"/>
              <a:gd name="adj2" fmla="val -16606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decided to investigate </a:t>
            </a:r>
            <a:r>
              <a:rPr lang="en" sz="2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secondary school students’ dating habits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interview people.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I drafted my interview questions.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Then, I conducted interviews and wrote a report on the interview results.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Shape 82" descr="dating cartoon的圖片搜尋結果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4288" y="508547"/>
            <a:ext cx="1504181" cy="1833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2964" y="2859782"/>
            <a:ext cx="1977716" cy="1387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496060" y="203684"/>
            <a:ext cx="8415600" cy="89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"/>
              <a:buAutoNum type="arabicPeriod"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+mj-lt"/>
                <a:ea typeface="Quattrocento"/>
                <a:cs typeface="Quattrocento"/>
                <a:sym typeface="Quattrocento"/>
              </a:rPr>
              <a:t>Read Mark’s report. Fi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+mj-lt"/>
                <a:ea typeface="Quattrocento"/>
                <a:cs typeface="Quattrocento"/>
                <a:sym typeface="Quattrocento"/>
              </a:rPr>
              <a:t>nd out what Mark asked in the interview.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+mj-lt"/>
                <a:ea typeface="Quattrocento"/>
                <a:cs typeface="Quattrocento"/>
                <a:sym typeface="Quattrocento"/>
              </a:rPr>
              <a:t> 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107504" y="1347614"/>
            <a:ext cx="8790045" cy="338437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742950" marR="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en" sz="2400" b="0" i="0" u="none" strike="noStrike" cap="none" dirty="0" smtClean="0">
                <a:solidFill>
                  <a:srgbClr val="0070C0"/>
                </a:solidFill>
                <a:latin typeface="+mn-lt"/>
                <a:ea typeface="Times New Roman"/>
                <a:cs typeface="Times New Roman"/>
                <a:sym typeface="Times New Roman"/>
              </a:rPr>
              <a:t>When </a:t>
            </a:r>
            <a:r>
              <a:rPr lang="en" sz="2400" b="0" i="0" u="none" strike="noStrike" cap="none" dirty="0">
                <a:solidFill>
                  <a:srgbClr val="0070C0"/>
                </a:solidFill>
                <a:latin typeface="+mn-lt"/>
                <a:ea typeface="Times New Roman"/>
                <a:cs typeface="Times New Roman"/>
                <a:sym typeface="Times New Roman"/>
              </a:rPr>
              <a:t>asked if they were in favour of student dating, most of the teachers and students </a:t>
            </a:r>
            <a:r>
              <a:rPr lang="en" sz="2400" b="0" i="0" u="none" strike="noStrike" cap="none" dirty="0" smtClean="0">
                <a:solidFill>
                  <a:srgbClr val="0070C0"/>
                </a:solidFill>
                <a:latin typeface="+mn-lt"/>
                <a:ea typeface="Times New Roman"/>
                <a:cs typeface="Times New Roman"/>
                <a:sym typeface="Times New Roman"/>
              </a:rPr>
              <a:t>I </a:t>
            </a:r>
            <a:r>
              <a:rPr lang="en" sz="2400" b="0" i="0" u="none" strike="noStrike" cap="none" dirty="0">
                <a:solidFill>
                  <a:srgbClr val="0070C0"/>
                </a:solidFill>
                <a:latin typeface="+mn-lt"/>
                <a:ea typeface="Times New Roman"/>
                <a:cs typeface="Times New Roman"/>
                <a:sym typeface="Times New Roman"/>
              </a:rPr>
              <a:t>interviewed gave affirmative replies.</a:t>
            </a:r>
          </a:p>
          <a:p>
            <a:pPr marL="742950" marR="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en" sz="2400" b="0" i="0" u="none" strike="noStrike" cap="none" dirty="0" smtClean="0">
                <a:solidFill>
                  <a:srgbClr val="0070C0"/>
                </a:solidFill>
                <a:latin typeface="+mn-lt"/>
                <a:ea typeface="Times New Roman"/>
                <a:cs typeface="Times New Roman"/>
                <a:sym typeface="Times New Roman"/>
              </a:rPr>
              <a:t>When </a:t>
            </a:r>
            <a:r>
              <a:rPr lang="en" sz="2400" b="0" i="0" u="none" strike="noStrike" cap="none" dirty="0">
                <a:solidFill>
                  <a:srgbClr val="0070C0"/>
                </a:solidFill>
                <a:latin typeface="+mn-lt"/>
                <a:ea typeface="Times New Roman"/>
                <a:cs typeface="Times New Roman"/>
                <a:sym typeface="Times New Roman"/>
              </a:rPr>
              <a:t>I asked them how old the students should be when they had the first date, most of the respondents… </a:t>
            </a:r>
          </a:p>
          <a:p>
            <a:pPr marL="742950" marR="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eriod"/>
            </a:pPr>
            <a:r>
              <a:rPr lang="en" sz="2400" b="0" i="0" u="none" strike="noStrike" cap="none" dirty="0" smtClean="0">
                <a:solidFill>
                  <a:srgbClr val="0070C0"/>
                </a:solidFill>
                <a:latin typeface="+mn-lt"/>
                <a:ea typeface="Times New Roman"/>
                <a:cs typeface="Times New Roman"/>
                <a:sym typeface="Times New Roman"/>
              </a:rPr>
              <a:t>The </a:t>
            </a:r>
            <a:r>
              <a:rPr lang="en" sz="2400" b="0" i="0" u="none" strike="noStrike" cap="none" dirty="0">
                <a:solidFill>
                  <a:srgbClr val="0070C0"/>
                </a:solidFill>
                <a:latin typeface="+mn-lt"/>
                <a:ea typeface="Times New Roman"/>
                <a:cs typeface="Times New Roman"/>
                <a:sym typeface="Times New Roman"/>
              </a:rPr>
              <a:t>respondents were asked if they thought dating interfered with schoolwork. </a:t>
            </a:r>
          </a:p>
          <a:p>
            <a:pPr marL="228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496060" y="203684"/>
            <a:ext cx="8415600" cy="89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Quattrocento"/>
              <a:buAutoNum type="arabicPeriod"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+mj-lt"/>
                <a:ea typeface="Quattrocento"/>
                <a:cs typeface="Quattrocento"/>
                <a:sym typeface="Quattrocento"/>
              </a:rPr>
              <a:t>Read Mark’s report. Fi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+mj-lt"/>
                <a:ea typeface="Quattrocento"/>
                <a:cs typeface="Quattrocento"/>
                <a:sym typeface="Quattrocento"/>
              </a:rPr>
              <a:t>nd out what Mark asked in the interview.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+mj-lt"/>
                <a:ea typeface="Quattrocento"/>
                <a:cs typeface="Quattrocento"/>
                <a:sym typeface="Quattrocento"/>
              </a:rPr>
              <a:t> 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107504" y="1203598"/>
            <a:ext cx="8790045" cy="3777721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742950" marR="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eriod" startAt="4"/>
            </a:pPr>
            <a:r>
              <a:rPr lang="en" sz="2400" b="0" i="0" u="none" strike="noStrike" cap="none" dirty="0" smtClean="0">
                <a:solidFill>
                  <a:srgbClr val="0070C0"/>
                </a:solidFill>
                <a:latin typeface="+mj-lt"/>
                <a:ea typeface="Times New Roman"/>
                <a:cs typeface="Times New Roman"/>
                <a:sym typeface="Times New Roman"/>
              </a:rPr>
              <a:t>I </a:t>
            </a:r>
            <a:r>
              <a:rPr lang="en" sz="2400" b="0" i="0" u="none" strike="noStrike" cap="none" dirty="0">
                <a:solidFill>
                  <a:srgbClr val="0070C0"/>
                </a:solidFill>
                <a:latin typeface="+mj-lt"/>
                <a:ea typeface="Times New Roman"/>
                <a:cs typeface="Times New Roman"/>
                <a:sym typeface="Times New Roman"/>
              </a:rPr>
              <a:t>asked the students who had dating experience if they spent a lot of time and money on dates. </a:t>
            </a:r>
          </a:p>
          <a:p>
            <a:pPr marL="742950" marR="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eriod" startAt="4"/>
            </a:pPr>
            <a:r>
              <a:rPr lang="en" sz="2400" b="0" i="0" u="none" strike="noStrike" cap="none" dirty="0" smtClean="0">
                <a:solidFill>
                  <a:srgbClr val="0070C0"/>
                </a:solidFill>
                <a:latin typeface="+mj-lt"/>
                <a:ea typeface="Times New Roman"/>
                <a:cs typeface="Times New Roman"/>
                <a:sym typeface="Times New Roman"/>
              </a:rPr>
              <a:t>When </a:t>
            </a:r>
            <a:r>
              <a:rPr lang="en" sz="2400" b="0" i="0" u="none" strike="noStrike" cap="none" dirty="0">
                <a:solidFill>
                  <a:srgbClr val="0070C0"/>
                </a:solidFill>
                <a:latin typeface="+mj-lt"/>
                <a:ea typeface="Times New Roman"/>
                <a:cs typeface="Times New Roman"/>
                <a:sym typeface="Times New Roman"/>
              </a:rPr>
              <a:t>asked why they spent so much money and time dating, most of them … </a:t>
            </a:r>
          </a:p>
          <a:p>
            <a:pPr marL="742950" marR="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eriod" startAt="4"/>
            </a:pPr>
            <a:r>
              <a:rPr lang="en" sz="2400" b="0" i="0" u="none" strike="noStrike" cap="none" dirty="0" smtClean="0">
                <a:solidFill>
                  <a:srgbClr val="0070C0"/>
                </a:solidFill>
                <a:latin typeface="+mj-lt"/>
                <a:ea typeface="Times New Roman"/>
                <a:cs typeface="Times New Roman"/>
                <a:sym typeface="Times New Roman"/>
              </a:rPr>
              <a:t>I </a:t>
            </a:r>
            <a:r>
              <a:rPr lang="en" sz="2400" b="0" i="0" u="none" strike="noStrike" cap="none" dirty="0">
                <a:solidFill>
                  <a:srgbClr val="0070C0"/>
                </a:solidFill>
                <a:latin typeface="+mj-lt"/>
                <a:ea typeface="Times New Roman"/>
                <a:cs typeface="Times New Roman"/>
                <a:sym typeface="Times New Roman"/>
              </a:rPr>
              <a:t>asked them what activities they did together. </a:t>
            </a:r>
          </a:p>
          <a:p>
            <a:pPr marL="742950" marR="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eriod" startAt="4"/>
            </a:pPr>
            <a:r>
              <a:rPr lang="en" sz="2400" b="0" i="0" u="none" strike="noStrike" cap="none" dirty="0" smtClean="0">
                <a:solidFill>
                  <a:srgbClr val="0070C0"/>
                </a:solidFill>
                <a:latin typeface="+mj-lt"/>
                <a:ea typeface="Times New Roman"/>
                <a:cs typeface="Times New Roman"/>
                <a:sym typeface="Times New Roman"/>
              </a:rPr>
              <a:t>The </a:t>
            </a:r>
            <a:r>
              <a:rPr lang="en" sz="2400" b="0" i="0" u="none" strike="noStrike" cap="none" dirty="0">
                <a:solidFill>
                  <a:srgbClr val="0070C0"/>
                </a:solidFill>
                <a:latin typeface="+mj-lt"/>
                <a:ea typeface="Times New Roman"/>
                <a:cs typeface="Times New Roman"/>
                <a:sym typeface="Times New Roman"/>
              </a:rPr>
              <a:t>participating students and teachers were also asked </a:t>
            </a:r>
            <a:r>
              <a:rPr lang="en" sz="2400" dirty="0" smtClean="0">
                <a:solidFill>
                  <a:srgbClr val="0070C0"/>
                </a:solidFill>
                <a:latin typeface="+mj-lt"/>
                <a:ea typeface="Times New Roman"/>
                <a:cs typeface="Times New Roman"/>
                <a:sym typeface="Times New Roman"/>
              </a:rPr>
              <a:t>whether</a:t>
            </a:r>
            <a:r>
              <a:rPr lang="en" sz="2400" b="0" i="0" u="none" strike="noStrike" cap="none" dirty="0" smtClean="0">
                <a:solidFill>
                  <a:srgbClr val="0070C0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400" b="0" i="0" u="none" strike="noStrike" cap="none" dirty="0">
                <a:solidFill>
                  <a:srgbClr val="0070C0"/>
                </a:solidFill>
                <a:latin typeface="+mj-lt"/>
                <a:ea typeface="Times New Roman"/>
                <a:cs typeface="Times New Roman"/>
                <a:sym typeface="Times New Roman"/>
              </a:rPr>
              <a:t>dating would bring any positive changes to students.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599" cy="902589"/>
          </a:xfrm>
        </p:spPr>
        <p:txBody>
          <a:bodyPr/>
          <a:lstStyle/>
          <a:p>
            <a:pPr lvl="0"/>
            <a:r>
              <a:rPr lang="en" altLang="zh-TW" sz="2400" dirty="0">
                <a:solidFill>
                  <a:schemeClr val="tx1"/>
                </a:solidFill>
              </a:rPr>
              <a:t>Read Mark’s report. </a:t>
            </a:r>
            <a:br>
              <a:rPr lang="en" altLang="zh-TW" sz="2400" dirty="0">
                <a:solidFill>
                  <a:schemeClr val="tx1"/>
                </a:solidFill>
              </a:rPr>
            </a:br>
            <a:r>
              <a:rPr lang="en-US" altLang="zh-TW" sz="2400" dirty="0">
                <a:solidFill>
                  <a:schemeClr val="tx1"/>
                </a:solidFill>
                <a:ea typeface="Times New Roman"/>
              </a:rPr>
              <a:t>Work out the direct questions in Mark’s </a:t>
            </a:r>
            <a:r>
              <a:rPr lang="en-US" altLang="zh-TW" sz="2400" dirty="0" smtClean="0">
                <a:solidFill>
                  <a:schemeClr val="tx1"/>
                </a:solidFill>
                <a:ea typeface="Times New Roman"/>
              </a:rPr>
              <a:t>questionnaire.</a:t>
            </a:r>
            <a:endParaRPr lang="zh-TW" alt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491629"/>
            <a:ext cx="8520599" cy="307724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Shape 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96336" y="195486"/>
            <a:ext cx="949797" cy="8640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060704"/>
              </p:ext>
            </p:extLst>
          </p:nvPr>
        </p:nvGraphicFramePr>
        <p:xfrm>
          <a:off x="611558" y="1995686"/>
          <a:ext cx="7934574" cy="2325971"/>
        </p:xfrm>
        <a:graphic>
          <a:graphicData uri="http://schemas.openxmlformats.org/drawingml/2006/table">
            <a:tbl>
              <a:tblPr/>
              <a:tblGrid>
                <a:gridCol w="3967287"/>
                <a:gridCol w="3967287"/>
              </a:tblGrid>
              <a:tr h="946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</a:rPr>
                        <a:t>Indirect questions 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</a:rPr>
                        <a:t>found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</a:rPr>
                        <a:t>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 the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</a:rPr>
                        <a:t>report</a:t>
                      </a:r>
                      <a:endParaRPr lang="zh-TW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</a:rPr>
                        <a:t>Direct questions 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</a:rPr>
                        <a:t>asked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</a:rPr>
                        <a:t>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 the questionnaire</a:t>
                      </a:r>
                      <a:endParaRPr lang="zh-TW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72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en-US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When asked if they were in favour of student dating… </a:t>
                      </a:r>
                      <a:endParaRPr lang="zh-TW" sz="240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新細明體"/>
                        </a:rPr>
                        <a:t>Are you in favour of student dating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? </a:t>
                      </a:r>
                      <a:endParaRPr lang="zh-TW" sz="2400" dirty="0">
                        <a:solidFill>
                          <a:srgbClr val="0070C0"/>
                        </a:solidFill>
                        <a:effectLst/>
                        <a:latin typeface="Arial"/>
                        <a:ea typeface="新細明體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7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67544" y="195486"/>
            <a:ext cx="8232567" cy="77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Aft>
                <a:spcPts val="0"/>
              </a:spcAft>
              <a:buSzPct val="25000"/>
            </a:pPr>
            <a:r>
              <a:rPr lang="en" sz="2400" dirty="0" smtClean="0">
                <a:solidFill>
                  <a:schemeClr val="tx1"/>
                </a:solidFill>
                <a:latin typeface="+mj-lt"/>
              </a:rPr>
              <a:t>Read</a:t>
            </a:r>
            <a:r>
              <a:rPr lang="en" sz="2400" b="0" i="0" u="none" strike="noStrike" cap="none" dirty="0" smtClean="0">
                <a:solidFill>
                  <a:schemeClr val="tx1"/>
                </a:solidFill>
                <a:latin typeface="+mj-lt"/>
                <a:sym typeface="Arial"/>
              </a:rPr>
              <a:t> Mark’s report. </a:t>
            </a:r>
          </a:p>
          <a:p>
            <a:pPr lvl="0">
              <a:spcAft>
                <a:spcPts val="0"/>
              </a:spcAft>
              <a:buSzPct val="25000"/>
            </a:pP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Times New Roman"/>
              </a:rPr>
              <a:t>Work 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Times New Roman"/>
              </a:rPr>
              <a:t>out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Times New Roman"/>
              </a:rPr>
              <a:t>the direct questions in </a:t>
            </a:r>
            <a:r>
              <a:rPr lang="en-US" altLang="zh-TW" sz="2400" dirty="0">
                <a:solidFill>
                  <a:schemeClr val="tx1"/>
                </a:solidFill>
                <a:latin typeface="+mj-lt"/>
                <a:ea typeface="Times New Roman"/>
              </a:rPr>
              <a:t>Mark’s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Times New Roman"/>
              </a:rPr>
              <a:t>questionnaire.</a:t>
            </a:r>
            <a:r>
              <a:rPr lang="en" sz="2400" b="0" i="0" u="none" strike="noStrike" cap="none" dirty="0" smtClean="0">
                <a:solidFill>
                  <a:schemeClr val="tx1"/>
                </a:solidFill>
                <a:latin typeface="+mj-lt"/>
                <a:sym typeface="Arial"/>
              </a:rPr>
              <a:t> </a:t>
            </a:r>
            <a:endParaRPr lang="en" sz="2400" b="0" i="0" u="none" strike="noStrike" cap="none" dirty="0">
              <a:solidFill>
                <a:schemeClr val="tx1"/>
              </a:solidFill>
              <a:latin typeface="+mj-lt"/>
              <a:sym typeface="Arial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70550" y="1318350"/>
            <a:ext cx="7144799" cy="52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6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9F5900"/>
                </a:solidFill>
                <a:latin typeface="Arial"/>
                <a:ea typeface="Arial"/>
                <a:cs typeface="Arial"/>
                <a:sym typeface="Arial"/>
              </a:rPr>
              <a:t>2. When I asked them how old the students should be when they had the first date, … 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42558" y="2239123"/>
            <a:ext cx="7585825" cy="620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400" b="0" i="0" u="none" strike="noStrike" cap="none" dirty="0" smtClean="0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How </a:t>
            </a:r>
            <a:r>
              <a:rPr lang="en" sz="2400" b="0" i="0" u="none" strike="noStrike" cap="none" dirty="0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old should students be when they have the first date?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27672" y="3272385"/>
            <a:ext cx="8392800" cy="52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9F5900"/>
                </a:solidFill>
                <a:latin typeface="Arial"/>
                <a:ea typeface="Arial"/>
                <a:cs typeface="Arial"/>
                <a:sym typeface="Arial"/>
              </a:rPr>
              <a:t>3. The respondents were asked if they thought dating interfered with schoolwork.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11716" y="4112837"/>
            <a:ext cx="7904700" cy="691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400" b="0" i="0" u="none" strike="noStrike" cap="none" dirty="0" smtClean="0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Do </a:t>
            </a:r>
            <a:r>
              <a:rPr lang="en" sz="2400" b="0" i="0" u="none" strike="noStrike" cap="none" dirty="0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you think dating interferes with schoolwork?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4368" y="195486"/>
            <a:ext cx="949797" cy="86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98043" y="483518"/>
            <a:ext cx="8241899" cy="749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oiret One"/>
              <a:buNone/>
            </a:pPr>
            <a:r>
              <a:rPr lang="en" sz="2400" b="0" i="0" u="none" strike="noStrike" cap="none" dirty="0">
                <a:solidFill>
                  <a:srgbClr val="9F5900"/>
                </a:solidFill>
                <a:latin typeface="+mn-lt"/>
                <a:ea typeface="Poiret One"/>
                <a:cs typeface="Poiret One"/>
                <a:sym typeface="Poiret One"/>
              </a:rPr>
              <a:t>4. I asked the students who had dating experience if they spent a lot of time and money on dates?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98043" y="1419622"/>
            <a:ext cx="8241899" cy="6949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oiret One"/>
              <a:buNone/>
            </a:pPr>
            <a:r>
              <a:rPr lang="en" sz="2400" b="0" i="0" u="none" strike="noStrike" cap="none" dirty="0" smtClean="0">
                <a:solidFill>
                  <a:srgbClr val="3C78D8"/>
                </a:solidFill>
                <a:latin typeface="+mj-lt"/>
                <a:ea typeface="Poiret One"/>
                <a:cs typeface="Poiret One"/>
                <a:sym typeface="Poiret One"/>
              </a:rPr>
              <a:t>For </a:t>
            </a:r>
            <a:r>
              <a:rPr lang="en" sz="2400" b="0" i="0" u="none" strike="noStrike" cap="none" dirty="0">
                <a:solidFill>
                  <a:srgbClr val="3C78D8"/>
                </a:solidFill>
                <a:latin typeface="+mj-lt"/>
                <a:ea typeface="Poiret One"/>
                <a:cs typeface="Poiret One"/>
                <a:sym typeface="Poiret One"/>
              </a:rPr>
              <a:t>the students who have dating experience: Do you spend a lot of time and money on dates?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247" y="2427733"/>
            <a:ext cx="1835695" cy="12215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39552" y="2643758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/>
              </a:rPr>
              <a:t>5. When </a:t>
            </a: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/>
              </a:rPr>
              <a:t>asked why they spent so much money and time dating, …</a:t>
            </a:r>
            <a:endParaRPr lang="zh-TW" altLang="en-US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7544" y="3493663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  <a:latin typeface="+mj-lt"/>
                <a:ea typeface="Times New Roman"/>
              </a:rPr>
              <a:t>Why do you spend </a:t>
            </a:r>
            <a:r>
              <a:rPr lang="en-US" altLang="zh-TW" sz="2400" dirty="0">
                <a:solidFill>
                  <a:srgbClr val="0070C0"/>
                </a:solidFill>
                <a:latin typeface="+mj-lt"/>
                <a:ea typeface="Times New Roman"/>
              </a:rPr>
              <a:t>so much money and time </a:t>
            </a:r>
            <a:r>
              <a:rPr lang="en-US" altLang="zh-TW" sz="2400" dirty="0" smtClean="0">
                <a:solidFill>
                  <a:srgbClr val="0070C0"/>
                </a:solidFill>
                <a:latin typeface="+mj-lt"/>
                <a:ea typeface="Times New Roman"/>
              </a:rPr>
              <a:t>dating</a:t>
            </a:r>
            <a:r>
              <a:rPr lang="en-US" altLang="zh-TW" sz="2400" dirty="0">
                <a:solidFill>
                  <a:srgbClr val="0070C0"/>
                </a:solidFill>
                <a:latin typeface="+mj-lt"/>
                <a:ea typeface="Times New Roman"/>
              </a:rPr>
              <a:t>?</a:t>
            </a:r>
            <a:endParaRPr lang="zh-TW" altLang="en-US" sz="24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988</Words>
  <Application>Microsoft Office PowerPoint</Application>
  <PresentationFormat>On-screen Show (16:9)</PresentationFormat>
  <Paragraphs>108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新細明體</vt:lpstr>
      <vt:lpstr>Merriweather</vt:lpstr>
      <vt:lpstr>Josefin Slab</vt:lpstr>
      <vt:lpstr>Times New Roman</vt:lpstr>
      <vt:lpstr>Quattrocento</vt:lpstr>
      <vt:lpstr>Poiret One</vt:lpstr>
      <vt:lpstr>Open Sans</vt:lpstr>
      <vt:lpstr>Raleway</vt:lpstr>
      <vt:lpstr>Helvetica Neue</vt:lpstr>
      <vt:lpstr>Droid Serif</vt:lpstr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 Mark’s report.  Work out the direct questions in Mark’s questionnaire.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 questions → Reported questions</vt:lpstr>
      <vt:lpstr>Direct questions → Reported questions</vt:lpstr>
      <vt:lpstr>Direct questions → Reported 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HKIEd</dc:creator>
  <cp:lastModifiedBy>HKIEd</cp:lastModifiedBy>
  <cp:revision>9</cp:revision>
  <dcterms:modified xsi:type="dcterms:W3CDTF">2016-07-16T22:15:49Z</dcterms:modified>
</cp:coreProperties>
</file>