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9" r:id="rId3"/>
    <p:sldId id="297" r:id="rId4"/>
    <p:sldId id="298" r:id="rId5"/>
    <p:sldId id="261" r:id="rId6"/>
    <p:sldId id="278" r:id="rId7"/>
    <p:sldId id="287" r:id="rId8"/>
    <p:sldId id="288" r:id="rId9"/>
    <p:sldId id="262" r:id="rId10"/>
    <p:sldId id="289" r:id="rId11"/>
    <p:sldId id="279" r:id="rId12"/>
    <p:sldId id="280" r:id="rId13"/>
    <p:sldId id="264" r:id="rId14"/>
    <p:sldId id="265" r:id="rId15"/>
    <p:sldId id="281" r:id="rId16"/>
    <p:sldId id="274" r:id="rId17"/>
    <p:sldId id="266" r:id="rId18"/>
    <p:sldId id="283" r:id="rId19"/>
    <p:sldId id="284" r:id="rId20"/>
    <p:sldId id="285" r:id="rId21"/>
    <p:sldId id="286" r:id="rId22"/>
    <p:sldId id="275" r:id="rId23"/>
    <p:sldId id="290" r:id="rId24"/>
    <p:sldId id="291" r:id="rId25"/>
    <p:sldId id="299" r:id="rId26"/>
    <p:sldId id="263" r:id="rId27"/>
    <p:sldId id="292" r:id="rId28"/>
    <p:sldId id="293" r:id="rId29"/>
    <p:sldId id="294" r:id="rId30"/>
    <p:sldId id="267" r:id="rId31"/>
    <p:sldId id="300" r:id="rId32"/>
    <p:sldId id="268" r:id="rId33"/>
    <p:sldId id="269" r:id="rId34"/>
    <p:sldId id="271" r:id="rId35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, Fung King Jackie [LML]" initials="LFKJ[" lastIdx="2" clrIdx="0">
    <p:extLst>
      <p:ext uri="{19B8F6BF-5375-455C-9EA6-DF929625EA0E}">
        <p15:presenceInfo xmlns:p15="http://schemas.microsoft.com/office/powerpoint/2012/main" userId="S-1-5-21-362188173-1902112676-2242252349-8883" providerId="AD"/>
      </p:ext>
    </p:extLst>
  </p:cmAuthor>
  <p:cmAuthor id="2" name="TL" initials="T" lastIdx="2" clrIdx="1"/>
  <p:cmAuthor id="3" name="EduHK" initials="E" lastIdx="1" clrIdx="2">
    <p:extLst>
      <p:ext uri="{19B8F6BF-5375-455C-9EA6-DF929625EA0E}">
        <p15:presenceInfo xmlns:p15="http://schemas.microsoft.com/office/powerpoint/2012/main" userId="EduH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0C2C3-FF70-497F-A256-2EBF0A8FC03B}" type="datetimeFigureOut">
              <a:rPr lang="zh-TW" altLang="en-US" smtClean="0"/>
              <a:t>2024/11/3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0EBDD-9CE9-4D11-8F86-EF60983ABA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946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2-25T13:49:29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2-25T13:49:30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2-25T13:49:31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EF829-1E0E-42B1-8566-30C850724C2F}" type="datetimeFigureOut">
              <a:rPr lang="en-GB" smtClean="0"/>
              <a:t>03/11/2024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5ED88-72EC-46FF-981D-9ACE6C897B5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513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AE14-D4EA-4C61-8D48-2E6975D23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119D23-E249-48B0-ABB3-632DB2917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4D1D5-0FF3-4882-9974-88064FE7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3A2D-3EF2-4312-91DC-75E3BC6B76FF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391EC-40C7-402F-BB11-0DC98DDCB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29403-A646-4B45-AA1C-D25424855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14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EC893-A5CF-4EA3-9BD5-E0A4FEDE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21DA2-6DBE-4137-B0ED-D3EA3A6CA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89E84-ADFF-4447-9DE8-D0FF3DF5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DCF1-723A-4C4B-9347-CA31F1140FD2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F4D47-F6AD-4D8E-9175-86056BDD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75199-03E7-495F-91D3-993232CF5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00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A1AC4C-54B5-4BDB-AF92-7C74E1D4E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C7E51-BB90-4CE2-B43F-DD3DF22E1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9A09C-92CB-4882-A2B2-96F0B70BA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A232-2EED-4758-B546-765823C8496A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2E731-346C-489C-A1A2-3EB1F6BF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731AD-B551-421A-AC7F-6A42A714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12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4C82C-A92A-4DA3-87CF-1A8F84429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2D08D-B348-43E2-B465-60C2FBA2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7A411-4C87-4F58-9A41-6DCDA41C7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8A2-F328-4740-9255-2DA2D3136004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5076F-8D41-4B17-91E8-E3740C08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792B8-B9B4-4B7B-8D46-7A2F163D5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33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CAE3-DFB0-4D4D-BE35-54A74E48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0C9AE6-C2C4-4F3F-8DE0-50C612D52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A5D9C-D3C4-4B59-A5CA-ED58EF40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BB44-0926-4FC2-8AF9-B6294C4F474E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A5885-E9F2-4BE1-929E-9DF88A0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0CCC1-59D9-4805-8486-214F3805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22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F795-7ABB-41FC-8845-53D5FBA1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7CA66-A1AF-4EA6-9AC5-ED837FE98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41C71-1ADE-4CC6-8DB6-A495B1BEE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74679-1323-4059-8889-304B5CE5B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DDED-092B-4035-A090-479D60130242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E56C4-9177-42A4-BC2F-4471E4D16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A4045-7A65-4D9A-A36C-7E824BCE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15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E819-3477-4628-AA94-F0565C54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C37E0-F985-4145-8711-5C19F7D02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92316-46DA-4477-A442-338C73A0A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AF0CE2-1EB2-4676-AB61-54B405162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F2B0BD-BA2E-42F7-AE83-39947CFA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C7862-F24D-4E18-AF7E-556084FF3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1EB0-8252-48E9-A5DF-865C91DC659E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2B1DC8-D3A1-49BD-ABA0-81C70991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8A85A2-F45A-4517-A17D-0CB361FB9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6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F78CA-B2DB-40FC-9EF2-7EA398088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8BE3A-41E6-44B8-A742-EEF9364BA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BA99-0BC5-49A7-A7A7-D232F2D0D295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AD8224-D821-4C04-B615-39DF3706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B7C425-A4E6-473A-AB38-53BA432F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5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060E2-B1CA-48E4-A07F-A4428001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F34A-919B-4BB3-82E5-CBCDDB9E22D2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23EB92-F53C-477D-A81E-0EDCAEEE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0DB9B-BCC4-4045-82E3-0DC685602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32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62931-D410-447F-9AB5-87E14A098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5912-463B-4866-9886-BAE04269D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18F6D-02AA-41A5-B071-65CE7E819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0A667-3A5B-43DD-9751-8E0853DD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70CB-8442-4CBC-9783-4BF034420154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2C835-1BA3-467F-8FA0-E851BB3F8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E022B-C38D-49DF-8DDA-D99228E7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38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4E91A-C2D6-459F-B0C1-7B80553A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CF680C-B466-4EED-ABE7-71272019A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606C8-0FAB-4098-B95C-8CE078E04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45543-642F-4AF9-9A1D-34583163B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1068-CDC4-493B-AB94-33F006221EC4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A5E96-98CC-4781-80B8-1FD875290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2FAD5-3C62-4937-9DF1-A1918F623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5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7BF78-6577-4035-B1E1-AFC6371F0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4088F-8F6E-4901-BF47-284F255CF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4BFCA-8422-4318-A465-01203FDAF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70123-064C-4CE6-9F43-C307E1593091}" type="datetime1">
              <a:rPr lang="en-GB" smtClean="0"/>
              <a:t>03/11/2024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1D7F4-B2D4-45A2-9CDC-93BBE1285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6A285-DD1B-4C19-BDCD-0E4C6E6B8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44E2-C75F-4DE3-BEE7-DD4977957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50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3XA0bB79oG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s4n5mxjgn8Y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447C53-249E-4645-930D-926CE6D86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760" y="3587859"/>
            <a:ext cx="8114479" cy="3133616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0E2E1378-27BB-E247-9AE5-DADD947BC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31952"/>
            <a:ext cx="9144000" cy="2237509"/>
          </a:xfrm>
        </p:spPr>
        <p:txBody>
          <a:bodyPr>
            <a:normAutofit/>
          </a:bodyPr>
          <a:lstStyle/>
          <a:p>
            <a:r>
              <a:rPr lang="en-GB" sz="5300" b="1" i="1" dirty="0"/>
              <a:t>Love for Animals</a:t>
            </a:r>
            <a:r>
              <a:rPr lang="en-GB" sz="5300" b="1" dirty="0"/>
              <a:t> – </a:t>
            </a:r>
            <a:r>
              <a:rPr lang="en-GB" sz="5300" b="1" i="1" dirty="0"/>
              <a:t>wh</a:t>
            </a:r>
            <a:r>
              <a:rPr lang="en-GB" sz="5300" b="1" dirty="0"/>
              <a:t>-questions </a:t>
            </a:r>
            <a:endParaRPr kumimoji="1" lang="zh-CN" altLang="en-US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</a:t>
            </a:fld>
            <a:endParaRPr kumimoji="1" lang="zh-CN" alt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85356BC-F150-4A05-B58F-1D6934BAB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8263" y="2488462"/>
            <a:ext cx="9144000" cy="1655762"/>
          </a:xfrm>
        </p:spPr>
        <p:txBody>
          <a:bodyPr/>
          <a:lstStyle/>
          <a:p>
            <a:r>
              <a:rPr lang="en-GB" dirty="0"/>
              <a:t>Yan, </a:t>
            </a:r>
            <a:r>
              <a:rPr lang="en-GB" dirty="0" err="1"/>
              <a:t>Tsoi</a:t>
            </a:r>
            <a:r>
              <a:rPr lang="en-GB" dirty="0"/>
              <a:t> Lam                Chow, Ka Yan                      Cao, Yu </a:t>
            </a:r>
          </a:p>
          <a:p>
            <a:r>
              <a:rPr lang="en-GB" dirty="0"/>
              <a:t>The Education University of Hong Kong</a:t>
            </a:r>
          </a:p>
        </p:txBody>
      </p:sp>
    </p:spTree>
    <p:extLst>
      <p:ext uri="{BB962C8B-B14F-4D97-AF65-F5344CB8AC3E}">
        <p14:creationId xmlns:p14="http://schemas.microsoft.com/office/powerpoint/2010/main" val="3607102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2BB2-CCC9-4621-B2F0-41013382C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 Rounded MT Bold" panose="020F0704030504030204" pitchFamily="34" charset="0"/>
              </a:rPr>
              <a:t>Word Order of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86E2E-0CE9-4696-A3F4-844EB8CAB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other organisation can help.</a:t>
            </a:r>
          </a:p>
          <a:p>
            <a:pPr marL="514350" indent="-514350">
              <a:buAutoNum type="arabicPeriod" startAt="2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3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programmes are the largest of their kind in the country.</a:t>
            </a:r>
          </a:p>
          <a:p>
            <a:pPr marL="514350" indent="-514350">
              <a:buAutoNum type="arabicPeriod" startAt="3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4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Nobody has explained this to her.</a:t>
            </a:r>
          </a:p>
          <a:p>
            <a:pPr marL="514350" indent="-514350">
              <a:buAutoNum type="arabicPeriod" startAt="4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64DF204-D79A-C546-A250-9B4BE568E3D1}"/>
              </a:ext>
            </a:extLst>
          </p:cNvPr>
          <p:cNvSpPr/>
          <p:nvPr/>
        </p:nvSpPr>
        <p:spPr>
          <a:xfrm>
            <a:off x="4557713" y="1825625"/>
            <a:ext cx="1538287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D2EB3DDC-6A06-3E4F-951B-1A8C8CDE6218}"/>
              </a:ext>
            </a:extLst>
          </p:cNvPr>
          <p:cNvSpPr/>
          <p:nvPr/>
        </p:nvSpPr>
        <p:spPr>
          <a:xfrm>
            <a:off x="3967164" y="2853485"/>
            <a:ext cx="633412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61C40E02-FEC0-3E45-91FB-9DBB5FA193E9}"/>
              </a:ext>
            </a:extLst>
          </p:cNvPr>
          <p:cNvSpPr/>
          <p:nvPr/>
        </p:nvSpPr>
        <p:spPr>
          <a:xfrm>
            <a:off x="2624138" y="3881345"/>
            <a:ext cx="2119312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" name="直线连接符 8">
            <a:extLst>
              <a:ext uri="{FF2B5EF4-FFF2-40B4-BE49-F238E27FC236}">
                <a16:creationId xmlns:a16="http://schemas.microsoft.com/office/drawing/2014/main" id="{0D1D3F8A-5DB2-2D4E-BF0C-D70C4C80C51C}"/>
              </a:ext>
            </a:extLst>
          </p:cNvPr>
          <p:cNvCxnSpPr/>
          <p:nvPr/>
        </p:nvCxnSpPr>
        <p:spPr>
          <a:xfrm>
            <a:off x="1294171" y="2304380"/>
            <a:ext cx="3263542" cy="276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线连接符 10">
            <a:extLst>
              <a:ext uri="{FF2B5EF4-FFF2-40B4-BE49-F238E27FC236}">
                <a16:creationId xmlns:a16="http://schemas.microsoft.com/office/drawing/2014/main" id="{663021AB-D479-A046-8284-57C1FCE3396F}"/>
              </a:ext>
            </a:extLst>
          </p:cNvPr>
          <p:cNvCxnSpPr/>
          <p:nvPr/>
        </p:nvCxnSpPr>
        <p:spPr>
          <a:xfrm>
            <a:off x="1443038" y="3359921"/>
            <a:ext cx="25241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连接符 12">
            <a:extLst>
              <a:ext uri="{FF2B5EF4-FFF2-40B4-BE49-F238E27FC236}">
                <a16:creationId xmlns:a16="http://schemas.microsoft.com/office/drawing/2014/main" id="{E1ECBA1D-296E-C040-B3E4-E0F421B1668F}"/>
              </a:ext>
            </a:extLst>
          </p:cNvPr>
          <p:cNvCxnSpPr/>
          <p:nvPr/>
        </p:nvCxnSpPr>
        <p:spPr>
          <a:xfrm>
            <a:off x="1485900" y="4387781"/>
            <a:ext cx="113823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10</a:t>
            </a:fld>
            <a:endParaRPr kumimoji="1"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1294172" y="4978399"/>
            <a:ext cx="9001296" cy="1198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/>
              <a:t>In a statement, the subject comes ____________ the verb. </a:t>
            </a:r>
            <a:endParaRPr lang="zh-TW" alt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908798" y="5316070"/>
            <a:ext cx="130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FFFF00"/>
                </a:solidFill>
              </a:rPr>
              <a:t>before</a:t>
            </a:r>
            <a:endParaRPr lang="zh-TW" alt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82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26D34-DCD3-423F-9A9D-DA282C00D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b="1" dirty="0">
                <a:latin typeface="Arial Rounded MT Bold" panose="020F0704030504030204" pitchFamily="34" charset="0"/>
              </a:rPr>
              <a:t>Word Order of </a:t>
            </a:r>
            <a:r>
              <a:rPr lang="en-GB" altLang="zh-TW" b="1" i="1" dirty="0">
                <a:latin typeface="Arial Rounded MT Bold" panose="020F0704030504030204" pitchFamily="34" charset="0"/>
              </a:rPr>
              <a:t>Wh</a:t>
            </a:r>
            <a:r>
              <a:rPr lang="en-GB" altLang="zh-TW" b="1" dirty="0">
                <a:latin typeface="Arial Rounded MT Bold" panose="020F0704030504030204" pitchFamily="34" charset="0"/>
              </a:rPr>
              <a:t>-questions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98421-A4D2-4026-B40A-1B3403D7F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Read the questions below. Underline the subject of each question and circle the verb.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The first one has been done for you as an example.</a:t>
            </a:r>
            <a:endParaRPr lang="en-GB" sz="24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When does the show start?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B6C2115-BE75-4955-BE6E-8E21AF1BE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A0630BD-0168-4627-AD78-428961B0765A}"/>
              </a:ext>
            </a:extLst>
          </p:cNvPr>
          <p:cNvSpPr/>
          <p:nvPr/>
        </p:nvSpPr>
        <p:spPr>
          <a:xfrm>
            <a:off x="2157807" y="4039252"/>
            <a:ext cx="787790" cy="35169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0396D9C-78C9-49EE-A12F-288605663FC9}"/>
              </a:ext>
            </a:extLst>
          </p:cNvPr>
          <p:cNvSpPr/>
          <p:nvPr/>
        </p:nvSpPr>
        <p:spPr>
          <a:xfrm>
            <a:off x="4265204" y="4039252"/>
            <a:ext cx="680869" cy="39307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11</a:t>
            </a:fld>
            <a:endParaRPr kumimoji="1" lang="zh-CN" altLang="en-US"/>
          </a:p>
        </p:txBody>
      </p:sp>
      <p:cxnSp>
        <p:nvCxnSpPr>
          <p:cNvPr id="10" name="直线连接符 8">
            <a:extLst>
              <a:ext uri="{FF2B5EF4-FFF2-40B4-BE49-F238E27FC236}">
                <a16:creationId xmlns:a16="http://schemas.microsoft.com/office/drawing/2014/main" id="{0D1D3F8A-5DB2-2D4E-BF0C-D70C4C80C51C}"/>
              </a:ext>
            </a:extLst>
          </p:cNvPr>
          <p:cNvCxnSpPr/>
          <p:nvPr/>
        </p:nvCxnSpPr>
        <p:spPr>
          <a:xfrm>
            <a:off x="5203170" y="2318220"/>
            <a:ext cx="301214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364DF204-D79A-C546-A250-9B4BE568E3D1}"/>
              </a:ext>
            </a:extLst>
          </p:cNvPr>
          <p:cNvSpPr/>
          <p:nvPr/>
        </p:nvSpPr>
        <p:spPr>
          <a:xfrm>
            <a:off x="1386810" y="2332061"/>
            <a:ext cx="2329784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2" name="直线连接符 8">
            <a:extLst>
              <a:ext uri="{FF2B5EF4-FFF2-40B4-BE49-F238E27FC236}">
                <a16:creationId xmlns:a16="http://schemas.microsoft.com/office/drawing/2014/main" id="{0D1D3F8A-5DB2-2D4E-BF0C-D70C4C80C51C}"/>
              </a:ext>
            </a:extLst>
          </p:cNvPr>
          <p:cNvCxnSpPr/>
          <p:nvPr/>
        </p:nvCxnSpPr>
        <p:spPr>
          <a:xfrm>
            <a:off x="2945597" y="4390944"/>
            <a:ext cx="12903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727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C23A5-1C15-4508-9585-7E9F66D14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228"/>
            <a:ext cx="10515600" cy="488273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 startAt="2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‘When are you moving in?’ ‘Tomorrow.’</a:t>
            </a:r>
          </a:p>
          <a:p>
            <a:pPr marL="514350" indent="-514350">
              <a:buFont typeface="Arial" panose="020B0604020202020204" pitchFamily="34" charset="0"/>
              <a:buAutoNum type="arabicPeriod" startAt="2"/>
            </a:pP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rabicPeriod" startAt="2"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could she be so blind?</a:t>
            </a:r>
          </a:p>
          <a:p>
            <a:pPr marL="514350" indent="-514350">
              <a:buFont typeface="Arial" panose="020B0604020202020204" pitchFamily="34" charset="0"/>
              <a:buAutoNum type="arabicPeriod" startAt="2"/>
            </a:pP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2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opera fashionable now?</a:t>
            </a:r>
          </a:p>
          <a:p>
            <a:pPr marL="514350" indent="-514350">
              <a:buAutoNum type="arabicPeriod" startAt="2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5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colour are the seats in the House of Lords?</a:t>
            </a:r>
          </a:p>
          <a:p>
            <a:pPr marL="514350" indent="-514350">
              <a:buAutoNum type="arabicPeriod" startAt="5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6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does summer end and autumn begin?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8">
            <a:extLst>
              <a:ext uri="{FF2B5EF4-FFF2-40B4-BE49-F238E27FC236}">
                <a16:creationId xmlns:a16="http://schemas.microsoft.com/office/drawing/2014/main" id="{8824894B-9C29-4346-B341-D058D76AC5EA}"/>
              </a:ext>
            </a:extLst>
          </p:cNvPr>
          <p:cNvSpPr/>
          <p:nvPr/>
        </p:nvSpPr>
        <p:spPr>
          <a:xfrm>
            <a:off x="2508445" y="1294228"/>
            <a:ext cx="442914" cy="45777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8">
            <a:extLst>
              <a:ext uri="{FF2B5EF4-FFF2-40B4-BE49-F238E27FC236}">
                <a16:creationId xmlns:a16="http://schemas.microsoft.com/office/drawing/2014/main" id="{B109E35B-4AC0-EA42-8264-91E653B9BD5C}"/>
              </a:ext>
            </a:extLst>
          </p:cNvPr>
          <p:cNvSpPr/>
          <p:nvPr/>
        </p:nvSpPr>
        <p:spPr>
          <a:xfrm>
            <a:off x="2235262" y="2402739"/>
            <a:ext cx="886375" cy="35169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EA67B768-82E0-0449-BF7A-AEC30D50B0A6}"/>
              </a:ext>
            </a:extLst>
          </p:cNvPr>
          <p:cNvSpPr/>
          <p:nvPr/>
        </p:nvSpPr>
        <p:spPr>
          <a:xfrm>
            <a:off x="2099902" y="3412245"/>
            <a:ext cx="408544" cy="35169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3680E669-F9A7-8845-9F7B-AB628678DA0C}"/>
              </a:ext>
            </a:extLst>
          </p:cNvPr>
          <p:cNvSpPr/>
          <p:nvPr/>
        </p:nvSpPr>
        <p:spPr>
          <a:xfrm>
            <a:off x="2336007" y="5473578"/>
            <a:ext cx="787790" cy="35169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527A9D33-8BBA-284B-AFAC-FBC0E15FFE2F}"/>
              </a:ext>
            </a:extLst>
          </p:cNvPr>
          <p:cNvSpPr/>
          <p:nvPr/>
        </p:nvSpPr>
        <p:spPr>
          <a:xfrm>
            <a:off x="3206841" y="4447451"/>
            <a:ext cx="585787" cy="35559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墨迹 8">
                <a:extLst>
                  <a:ext uri="{FF2B5EF4-FFF2-40B4-BE49-F238E27FC236}">
                    <a16:creationId xmlns:a16="http://schemas.microsoft.com/office/drawing/2014/main" id="{40EF18C5-841D-974A-8D27-DAEBD74F1156}"/>
                  </a:ext>
                </a:extLst>
              </p14:cNvPr>
              <p14:cNvContentPartPr/>
              <p14:nvPr/>
            </p14:nvContentPartPr>
            <p14:xfrm>
              <a:off x="4608382" y="2463840"/>
              <a:ext cx="360" cy="360"/>
            </p14:xfrm>
          </p:contentPart>
        </mc:Choice>
        <mc:Fallback xmlns="">
          <p:pic>
            <p:nvPicPr>
              <p:cNvPr id="9" name="墨迹 8">
                <a:extLst>
                  <a:ext uri="{FF2B5EF4-FFF2-40B4-BE49-F238E27FC236}">
                    <a16:creationId xmlns:a16="http://schemas.microsoft.com/office/drawing/2014/main" id="{40EF18C5-841D-974A-8D27-DAEBD74F115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99742" y="24548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墨迹 9">
                <a:extLst>
                  <a:ext uri="{FF2B5EF4-FFF2-40B4-BE49-F238E27FC236}">
                    <a16:creationId xmlns:a16="http://schemas.microsoft.com/office/drawing/2014/main" id="{E1D154E7-B977-AC49-BAD0-276F8671A989}"/>
                  </a:ext>
                </a:extLst>
              </p14:cNvPr>
              <p14:cNvContentPartPr/>
              <p14:nvPr/>
            </p14:nvContentPartPr>
            <p14:xfrm>
              <a:off x="2099902" y="1648440"/>
              <a:ext cx="360" cy="360"/>
            </p14:xfrm>
          </p:contentPart>
        </mc:Choice>
        <mc:Fallback xmlns="">
          <p:pic>
            <p:nvPicPr>
              <p:cNvPr id="10" name="墨迹 9">
                <a:extLst>
                  <a:ext uri="{FF2B5EF4-FFF2-40B4-BE49-F238E27FC236}">
                    <a16:creationId xmlns:a16="http://schemas.microsoft.com/office/drawing/2014/main" id="{E1D154E7-B977-AC49-BAD0-276F8671A9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1262" y="16394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墨迹 10">
                <a:extLst>
                  <a:ext uri="{FF2B5EF4-FFF2-40B4-BE49-F238E27FC236}">
                    <a16:creationId xmlns:a16="http://schemas.microsoft.com/office/drawing/2014/main" id="{65A2A1FD-7554-A040-88AF-268B825B9168}"/>
                  </a:ext>
                </a:extLst>
              </p14:cNvPr>
              <p14:cNvContentPartPr/>
              <p14:nvPr/>
            </p14:nvContentPartPr>
            <p14:xfrm>
              <a:off x="2235262" y="1648440"/>
              <a:ext cx="360" cy="360"/>
            </p14:xfrm>
          </p:contentPart>
        </mc:Choice>
        <mc:Fallback xmlns="">
          <p:pic>
            <p:nvPicPr>
              <p:cNvPr id="11" name="墨迹 10">
                <a:extLst>
                  <a:ext uri="{FF2B5EF4-FFF2-40B4-BE49-F238E27FC236}">
                    <a16:creationId xmlns:a16="http://schemas.microsoft.com/office/drawing/2014/main" id="{65A2A1FD-7554-A040-88AF-268B825B916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6262" y="1639440"/>
                <a:ext cx="1800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4" name="直线连接符 13">
            <a:extLst>
              <a:ext uri="{FF2B5EF4-FFF2-40B4-BE49-F238E27FC236}">
                <a16:creationId xmlns:a16="http://schemas.microsoft.com/office/drawing/2014/main" id="{2EAE4B52-AE51-C94B-AEFF-9CDDE79E4F63}"/>
              </a:ext>
            </a:extLst>
          </p:cNvPr>
          <p:cNvCxnSpPr>
            <a:cxnSpLocks/>
          </p:cNvCxnSpPr>
          <p:nvPr/>
        </p:nvCxnSpPr>
        <p:spPr>
          <a:xfrm>
            <a:off x="2960181" y="1752002"/>
            <a:ext cx="6545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>
            <a:extLst>
              <a:ext uri="{FF2B5EF4-FFF2-40B4-BE49-F238E27FC236}">
                <a16:creationId xmlns:a16="http://schemas.microsoft.com/office/drawing/2014/main" id="{60EB2C3E-3FD7-5C4A-9263-26D0B31F1391}"/>
              </a:ext>
            </a:extLst>
          </p:cNvPr>
          <p:cNvCxnSpPr>
            <a:cxnSpLocks/>
          </p:cNvCxnSpPr>
          <p:nvPr/>
        </p:nvCxnSpPr>
        <p:spPr>
          <a:xfrm>
            <a:off x="3028950" y="2766414"/>
            <a:ext cx="5857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>
            <a:extLst>
              <a:ext uri="{FF2B5EF4-FFF2-40B4-BE49-F238E27FC236}">
                <a16:creationId xmlns:a16="http://schemas.microsoft.com/office/drawing/2014/main" id="{5EC8938F-9141-FA46-865A-F92BAEDD99AC}"/>
              </a:ext>
            </a:extLst>
          </p:cNvPr>
          <p:cNvCxnSpPr>
            <a:cxnSpLocks/>
          </p:cNvCxnSpPr>
          <p:nvPr/>
        </p:nvCxnSpPr>
        <p:spPr>
          <a:xfrm>
            <a:off x="2635055" y="3788636"/>
            <a:ext cx="6867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线连接符 21">
            <a:extLst>
              <a:ext uri="{FF2B5EF4-FFF2-40B4-BE49-F238E27FC236}">
                <a16:creationId xmlns:a16="http://schemas.microsoft.com/office/drawing/2014/main" id="{226E2BAF-8272-9445-B31C-46BFEE87F85D}"/>
              </a:ext>
            </a:extLst>
          </p:cNvPr>
          <p:cNvCxnSpPr>
            <a:cxnSpLocks/>
          </p:cNvCxnSpPr>
          <p:nvPr/>
        </p:nvCxnSpPr>
        <p:spPr>
          <a:xfrm flipV="1">
            <a:off x="3864864" y="4803048"/>
            <a:ext cx="4430050" cy="39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线连接符 23">
            <a:extLst>
              <a:ext uri="{FF2B5EF4-FFF2-40B4-BE49-F238E27FC236}">
                <a16:creationId xmlns:a16="http://schemas.microsoft.com/office/drawing/2014/main" id="{97B878F9-BEAB-694F-905E-44427AACD409}"/>
              </a:ext>
            </a:extLst>
          </p:cNvPr>
          <p:cNvCxnSpPr/>
          <p:nvPr/>
        </p:nvCxnSpPr>
        <p:spPr>
          <a:xfrm>
            <a:off x="3123797" y="5825270"/>
            <a:ext cx="114816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线连接符 25">
            <a:extLst>
              <a:ext uri="{FF2B5EF4-FFF2-40B4-BE49-F238E27FC236}">
                <a16:creationId xmlns:a16="http://schemas.microsoft.com/office/drawing/2014/main" id="{87EDA8D3-4EA7-404C-B4C1-7DE2EE3862BC}"/>
              </a:ext>
            </a:extLst>
          </p:cNvPr>
          <p:cNvCxnSpPr/>
          <p:nvPr/>
        </p:nvCxnSpPr>
        <p:spPr>
          <a:xfrm>
            <a:off x="5557838" y="5825270"/>
            <a:ext cx="110013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3">
            <a:extLst>
              <a:ext uri="{FF2B5EF4-FFF2-40B4-BE49-F238E27FC236}">
                <a16:creationId xmlns:a16="http://schemas.microsoft.com/office/drawing/2014/main" id="{45E3D9F9-6D25-F347-937C-2E2BE35BF93E}"/>
              </a:ext>
            </a:extLst>
          </p:cNvPr>
          <p:cNvSpPr/>
          <p:nvPr/>
        </p:nvSpPr>
        <p:spPr>
          <a:xfrm>
            <a:off x="3600736" y="1273168"/>
            <a:ext cx="1165257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3">
            <a:extLst>
              <a:ext uri="{FF2B5EF4-FFF2-40B4-BE49-F238E27FC236}">
                <a16:creationId xmlns:a16="http://schemas.microsoft.com/office/drawing/2014/main" id="{3590C075-0549-434E-BB18-A5A4E73D50B4}"/>
              </a:ext>
            </a:extLst>
          </p:cNvPr>
          <p:cNvSpPr/>
          <p:nvPr/>
        </p:nvSpPr>
        <p:spPr>
          <a:xfrm>
            <a:off x="6657975" y="5396206"/>
            <a:ext cx="999724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0E32FAB-4C53-4815-A6B9-29E43AC559D7}"/>
              </a:ext>
            </a:extLst>
          </p:cNvPr>
          <p:cNvSpPr/>
          <p:nvPr/>
        </p:nvSpPr>
        <p:spPr>
          <a:xfrm>
            <a:off x="3614737" y="2402739"/>
            <a:ext cx="459854" cy="37148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FA2CB-DD60-4D61-BB81-E7DCEF81B308}"/>
              </a:ext>
            </a:extLst>
          </p:cNvPr>
          <p:cNvSpPr/>
          <p:nvPr/>
        </p:nvSpPr>
        <p:spPr>
          <a:xfrm>
            <a:off x="4271964" y="5473578"/>
            <a:ext cx="637662" cy="3516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79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27" grpId="0" animBg="1"/>
      <p:bldP spid="28" grpId="0" animBg="1"/>
      <p:bldP spid="2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9F57AB-4B45-674B-9817-B132B563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Order Summary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6860D0-8F11-5547-A3DC-096CF186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19084"/>
            <a:ext cx="10916265" cy="4657879"/>
          </a:xfrm>
        </p:spPr>
        <p:txBody>
          <a:bodyPr/>
          <a:lstStyle/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US" altLang="zh-CN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In a statement, the subject comes _________ the verb.</a:t>
            </a:r>
          </a:p>
          <a:p>
            <a:pPr marL="0" indent="0">
              <a:buNone/>
            </a:pPr>
            <a:r>
              <a:rPr kumimoji="1" lang="en-US" altLang="zh-CN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e.g</a:t>
            </a:r>
            <a:r>
              <a:rPr kumimoji="1" lang="en-US" altLang="zh-CN" b="1" i="1" dirty="0">
                <a:latin typeface="Comic Sans MS" panose="030F0702030302020204" pitchFamily="66" charset="0"/>
                <a:cs typeface="Times New Roman" panose="02020603050405020304" pitchFamily="18" charset="0"/>
              </a:rPr>
              <a:t>. No other organization can help</a:t>
            </a:r>
            <a:r>
              <a:rPr kumimoji="1" lang="en-US" altLang="zh-CN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endParaRPr kumimoji="1" lang="en-US" altLang="zh-CN" b="1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endParaRPr kumimoji="1" lang="en-US" altLang="zh-CN" b="1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US" altLang="zh-CN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In a question, the subject comes _______ the (helping) verb.</a:t>
            </a:r>
          </a:p>
          <a:p>
            <a:pPr marL="0" indent="0">
              <a:buNone/>
            </a:pPr>
            <a:r>
              <a:rPr kumimoji="1" lang="en-US" altLang="zh-CN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e.g. When does the show start?</a:t>
            </a:r>
            <a:endParaRPr kumimoji="1" lang="zh-CN" altLang="en-US" b="1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E6F4768-0D77-4673-84F5-1104F1E0CF50}"/>
              </a:ext>
            </a:extLst>
          </p:cNvPr>
          <p:cNvSpPr/>
          <p:nvPr/>
        </p:nvSpPr>
        <p:spPr>
          <a:xfrm>
            <a:off x="7306743" y="1738160"/>
            <a:ext cx="1579320" cy="633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1819F5B-07C9-4626-A1F0-76253C93F6CE}"/>
              </a:ext>
            </a:extLst>
          </p:cNvPr>
          <p:cNvSpPr/>
          <p:nvPr/>
        </p:nvSpPr>
        <p:spPr>
          <a:xfrm>
            <a:off x="6850964" y="3684771"/>
            <a:ext cx="1392923" cy="633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13</a:t>
            </a:fld>
            <a:endParaRPr kumimoji="1"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725562" y="3006968"/>
            <a:ext cx="37018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3">
            <a:extLst>
              <a:ext uri="{FF2B5EF4-FFF2-40B4-BE49-F238E27FC236}">
                <a16:creationId xmlns:a16="http://schemas.microsoft.com/office/drawing/2014/main" id="{3590C075-0549-434E-BB18-A5A4E73D50B4}"/>
              </a:ext>
            </a:extLst>
          </p:cNvPr>
          <p:cNvSpPr/>
          <p:nvPr/>
        </p:nvSpPr>
        <p:spPr>
          <a:xfrm>
            <a:off x="5648632" y="2541125"/>
            <a:ext cx="1658111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797710" y="4973420"/>
            <a:ext cx="149696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3">
            <a:extLst>
              <a:ext uri="{FF2B5EF4-FFF2-40B4-BE49-F238E27FC236}">
                <a16:creationId xmlns:a16="http://schemas.microsoft.com/office/drawing/2014/main" id="{3590C075-0549-434E-BB18-A5A4E73D50B4}"/>
              </a:ext>
            </a:extLst>
          </p:cNvPr>
          <p:cNvSpPr/>
          <p:nvPr/>
        </p:nvSpPr>
        <p:spPr>
          <a:xfrm>
            <a:off x="5427407" y="4605950"/>
            <a:ext cx="943898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3">
            <a:extLst>
              <a:ext uri="{FF2B5EF4-FFF2-40B4-BE49-F238E27FC236}">
                <a16:creationId xmlns:a16="http://schemas.microsoft.com/office/drawing/2014/main" id="{3590C075-0549-434E-BB18-A5A4E73D50B4}"/>
              </a:ext>
            </a:extLst>
          </p:cNvPr>
          <p:cNvSpPr/>
          <p:nvPr/>
        </p:nvSpPr>
        <p:spPr>
          <a:xfrm>
            <a:off x="2721077" y="4600571"/>
            <a:ext cx="1076633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54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4D70F2-E1BE-CC40-AA78-24A279B04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140"/>
            <a:ext cx="10515600" cy="1325563"/>
          </a:xfrm>
        </p:spPr>
        <p:txBody>
          <a:bodyPr/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B(3) - Dummy ‘do’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52BD54-F151-6D4F-9FD0-11FBD0CB2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0491"/>
            <a:ext cx="10515600" cy="3996471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When do we add the helping verb/auxiliary ‘do’ to form a question?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Read the lines below. Write down the question numbers in the box below. The first two have been done for you as examples.</a:t>
            </a:r>
            <a:endParaRPr lang="en-GB" sz="24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32342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E6F702-8C3C-4985-B740-FF0BFA1495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821462"/>
              </p:ext>
            </p:extLst>
          </p:nvPr>
        </p:nvGraphicFramePr>
        <p:xfrm>
          <a:off x="838200" y="393896"/>
          <a:ext cx="10515600" cy="60350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8520">
                  <a:extLst>
                    <a:ext uri="{9D8B030D-6E8A-4147-A177-3AD203B41FA5}">
                      <a16:colId xmlns:a16="http://schemas.microsoft.com/office/drawing/2014/main" val="4020942399"/>
                    </a:ext>
                  </a:extLst>
                </a:gridCol>
                <a:gridCol w="3307080">
                  <a:extLst>
                    <a:ext uri="{9D8B030D-6E8A-4147-A177-3AD203B41FA5}">
                      <a16:colId xmlns:a16="http://schemas.microsoft.com/office/drawing/2014/main" val="3010012746"/>
                    </a:ext>
                  </a:extLst>
                </a:gridCol>
              </a:tblGrid>
              <a:tr h="57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When can you start?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Questions </a:t>
                      </a:r>
                      <a:r>
                        <a:rPr lang="en-GB" sz="2400" b="1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with “do”</a:t>
                      </a:r>
                      <a:endParaRPr lang="en-GB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15384"/>
                  </a:ext>
                </a:extLst>
              </a:tr>
              <a:tr h="57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‘When </a:t>
                      </a:r>
                      <a:r>
                        <a:rPr lang="en-GB" sz="2400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you see these two men?’ Holmes asked.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2,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970153"/>
                  </a:ext>
                </a:extLst>
              </a:tr>
              <a:tr h="57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‘Why do you ask me?’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914682"/>
                  </a:ext>
                </a:extLst>
              </a:tr>
              <a:tr h="57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‘When will the hijackers set them free?’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921367"/>
                  </a:ext>
                </a:extLst>
              </a:tr>
              <a:tr h="57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‘When did you see him again?’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81673"/>
                  </a:ext>
                </a:extLst>
              </a:tr>
              <a:tr h="8302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‘What’s happening?’ screamed Mr Robb. ‘Why aren’t we moving?’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Questions </a:t>
                      </a:r>
                      <a:r>
                        <a:rPr lang="en-GB" sz="2400" b="1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without “do”</a:t>
                      </a:r>
                      <a:endParaRPr lang="en-GB" sz="2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37619"/>
                  </a:ext>
                </a:extLst>
              </a:tr>
              <a:tr h="57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What size is your bed?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1,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069890"/>
                  </a:ext>
                </a:extLst>
              </a:tr>
              <a:tr h="57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What type of bed do you own?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06090"/>
                  </a:ext>
                </a:extLst>
              </a:tr>
              <a:tr h="578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 How has this happened?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001563"/>
                  </a:ext>
                </a:extLst>
              </a:tr>
              <a:tr h="578314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 Why is the dog running at me?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373224"/>
                  </a:ext>
                </a:extLst>
              </a:tr>
            </a:tbl>
          </a:graphicData>
        </a:graphic>
      </p:graphicFrame>
      <p:sp>
        <p:nvSpPr>
          <p:cNvPr id="2" name="椭圆 1">
            <a:extLst>
              <a:ext uri="{FF2B5EF4-FFF2-40B4-BE49-F238E27FC236}">
                <a16:creationId xmlns:a16="http://schemas.microsoft.com/office/drawing/2014/main" id="{82F2424C-DD55-8E44-8ACB-91F3CC7A86E8}"/>
              </a:ext>
            </a:extLst>
          </p:cNvPr>
          <p:cNvSpPr/>
          <p:nvPr/>
        </p:nvSpPr>
        <p:spPr>
          <a:xfrm>
            <a:off x="9043988" y="1143000"/>
            <a:ext cx="2228850" cy="1500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3, 5, 8</a:t>
            </a:r>
            <a:endParaRPr kumimoji="1" lang="zh-CN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4EB85D67-ADE2-C045-A748-28D1CE7EFC82}"/>
              </a:ext>
            </a:extLst>
          </p:cNvPr>
          <p:cNvSpPr/>
          <p:nvPr/>
        </p:nvSpPr>
        <p:spPr>
          <a:xfrm>
            <a:off x="9043988" y="4524375"/>
            <a:ext cx="2228850" cy="1500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4, 6, 7, 9, 10</a:t>
            </a:r>
            <a:endParaRPr kumimoji="1"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15</a:t>
            </a:fld>
            <a:endParaRPr kumimoji="1" lang="zh-CN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976284" y="1976284"/>
            <a:ext cx="1804219" cy="3131574"/>
            <a:chOff x="1976284" y="1976284"/>
            <a:chExt cx="1804219" cy="3131574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128684" y="3131574"/>
              <a:ext cx="47194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1976284" y="1976284"/>
              <a:ext cx="1804219" cy="3131574"/>
              <a:chOff x="1976284" y="1976284"/>
              <a:chExt cx="1804219" cy="313157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976284" y="1976284"/>
                <a:ext cx="4719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308555" y="5107858"/>
                <a:ext cx="4719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82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D322E4-BEB2-8A4D-B5A7-AF363ECB1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Dummy ‘do’ Summary</a:t>
            </a:r>
            <a:endParaRPr kumimoji="1"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C149CB-7681-B84C-B656-346FD7B38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689"/>
            <a:ext cx="10515600" cy="474327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When do we add the helping verb/auxiliary ‘do’ to form a question?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b="1" i="1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i="1" u="sng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Answer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: The helping verb ‘do’ is added in Questions 2, _____, _____ and _____ because these sentences do not have verbs such as _</a:t>
            </a:r>
            <a:r>
              <a:rPr lang="en-GB" b="1" i="1" u="sng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can,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_______________________. </a:t>
            </a: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38200" y="3671888"/>
            <a:ext cx="4738688" cy="400050"/>
            <a:chOff x="838200" y="3671888"/>
            <a:chExt cx="4738688" cy="400050"/>
          </a:xfrm>
        </p:grpSpPr>
        <p:grpSp>
          <p:nvGrpSpPr>
            <p:cNvPr id="9" name="Group 8"/>
            <p:cNvGrpSpPr/>
            <p:nvPr/>
          </p:nvGrpSpPr>
          <p:grpSpPr>
            <a:xfrm>
              <a:off x="838200" y="3671888"/>
              <a:ext cx="2771775" cy="400050"/>
              <a:chOff x="838200" y="3671888"/>
              <a:chExt cx="2771775" cy="400050"/>
            </a:xfrm>
          </p:grpSpPr>
          <p:sp>
            <p:nvSpPr>
              <p:cNvPr id="4" name="椭圆 3">
                <a:extLst>
                  <a:ext uri="{FF2B5EF4-FFF2-40B4-BE49-F238E27FC236}">
                    <a16:creationId xmlns:a16="http://schemas.microsoft.com/office/drawing/2014/main" id="{41591416-E97C-F34C-B5E2-506C93981789}"/>
                  </a:ext>
                </a:extLst>
              </p:cNvPr>
              <p:cNvSpPr/>
              <p:nvPr/>
            </p:nvSpPr>
            <p:spPr>
              <a:xfrm>
                <a:off x="838200" y="3671888"/>
                <a:ext cx="1276350" cy="400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GB" altLang="zh-CN" sz="2800" b="1" i="1" dirty="0">
                    <a:latin typeface="Comic Sans MS" panose="030F0702030302020204" pitchFamily="66" charset="0"/>
                  </a:rPr>
                  <a:t>3</a:t>
                </a:r>
                <a:endParaRPr kumimoji="1" lang="zh-CN" altLang="en-US" sz="2800" dirty="0"/>
              </a:p>
            </p:txBody>
          </p:sp>
          <p:sp>
            <p:nvSpPr>
              <p:cNvPr id="5" name="椭圆 4">
                <a:extLst>
                  <a:ext uri="{FF2B5EF4-FFF2-40B4-BE49-F238E27FC236}">
                    <a16:creationId xmlns:a16="http://schemas.microsoft.com/office/drawing/2014/main" id="{87C975DA-486D-E24F-A6A6-C744AF9B1FAE}"/>
                  </a:ext>
                </a:extLst>
              </p:cNvPr>
              <p:cNvSpPr/>
              <p:nvPr/>
            </p:nvSpPr>
            <p:spPr>
              <a:xfrm>
                <a:off x="2333625" y="3671888"/>
                <a:ext cx="1276350" cy="4000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GB" altLang="zh-CN" sz="2800" b="1" i="1" dirty="0">
                    <a:latin typeface="Comic Sans MS" panose="030F0702030302020204" pitchFamily="66" charset="0"/>
                  </a:rPr>
                  <a:t>5</a:t>
                </a:r>
                <a:endParaRPr kumimoji="1" lang="zh-CN" altLang="en-US" sz="2800" dirty="0"/>
              </a:p>
            </p:txBody>
          </p:sp>
        </p:grp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97460551-0336-824D-8374-B8E0A76900B8}"/>
                </a:ext>
              </a:extLst>
            </p:cNvPr>
            <p:cNvSpPr/>
            <p:nvPr/>
          </p:nvSpPr>
          <p:spPr>
            <a:xfrm>
              <a:off x="4300538" y="3671888"/>
              <a:ext cx="1276350" cy="40005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GB" altLang="zh-CN" sz="2800" b="1" i="1" dirty="0">
                  <a:latin typeface="Comic Sans MS" panose="030F0702030302020204" pitchFamily="66" charset="0"/>
                </a:rPr>
                <a:t>8</a:t>
              </a:r>
              <a:endParaRPr kumimoji="1" lang="zh-CN" altLang="en-US" sz="2800" dirty="0"/>
            </a:p>
          </p:txBody>
        </p:sp>
      </p:grpSp>
      <p:sp>
        <p:nvSpPr>
          <p:cNvPr id="7" name="椭圆 6">
            <a:extLst>
              <a:ext uri="{FF2B5EF4-FFF2-40B4-BE49-F238E27FC236}">
                <a16:creationId xmlns:a16="http://schemas.microsoft.com/office/drawing/2014/main" id="{A43F8D73-250F-F04A-96D6-FF6EEFDF4168}"/>
              </a:ext>
            </a:extLst>
          </p:cNvPr>
          <p:cNvSpPr/>
          <p:nvPr/>
        </p:nvSpPr>
        <p:spPr>
          <a:xfrm>
            <a:off x="5405438" y="4008643"/>
            <a:ext cx="4852987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GB" altLang="zh-CN" sz="2800" b="1" i="1" dirty="0">
                <a:latin typeface="Comic Sans MS" panose="030F0702030302020204" pitchFamily="66" charset="0"/>
              </a:rPr>
              <a:t>will, is, has</a:t>
            </a:r>
            <a:endParaRPr kumimoji="1" lang="zh-CN" altLang="en-US" sz="2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6199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11DA2D-D978-7B4A-986B-A1B65FD0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B(4) – Verb Phrase Structure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DDCCB6-6FE1-3245-A8EF-32BA0C2B4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LcParenBoth"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Circle the main verb in each question.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first one has been done for you as an example.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Example: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1. Why do you want me to tell a lie to the police?</a:t>
            </a:r>
            <a:endParaRPr lang="en-GB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8EA785-5E81-4654-BBAA-BEAD5CE136B0}"/>
              </a:ext>
            </a:extLst>
          </p:cNvPr>
          <p:cNvSpPr/>
          <p:nvPr/>
        </p:nvSpPr>
        <p:spPr>
          <a:xfrm>
            <a:off x="3038621" y="4120444"/>
            <a:ext cx="889912" cy="4374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17</a:t>
            </a:fld>
            <a:endParaRPr kumimoji="1" lang="zh-CN" altLang="en-US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45E3D9F9-6D25-F347-937C-2E2BE35BF93E}"/>
              </a:ext>
            </a:extLst>
          </p:cNvPr>
          <p:cNvSpPr/>
          <p:nvPr/>
        </p:nvSpPr>
        <p:spPr>
          <a:xfrm>
            <a:off x="2831689" y="1825625"/>
            <a:ext cx="1533833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509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22A8A-8066-4E55-913F-7D3284506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911224"/>
            <a:ext cx="10515600" cy="5123815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Why did you do that?</a:t>
            </a:r>
            <a:endParaRPr lang="en-GB" sz="36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36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3. </a:t>
            </a:r>
            <a:r>
              <a:rPr lang="en-GB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do you keep a room like this?</a:t>
            </a:r>
            <a:endParaRPr lang="en-GB" sz="36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Where does he come from?</a:t>
            </a:r>
            <a:endParaRPr lang="en-GB" sz="36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GB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does she learn?</a:t>
            </a:r>
            <a:endParaRPr lang="en-GB" sz="3600" dirty="0"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GB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does she plan to do with the photograph?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D76440-AE3F-4742-A98E-A94DBAF1FD5D}"/>
              </a:ext>
            </a:extLst>
          </p:cNvPr>
          <p:cNvSpPr/>
          <p:nvPr/>
        </p:nvSpPr>
        <p:spPr>
          <a:xfrm>
            <a:off x="3629024" y="1125947"/>
            <a:ext cx="657225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7B246D4C-58A7-F443-AE60-93832C52AC73}"/>
              </a:ext>
            </a:extLst>
          </p:cNvPr>
          <p:cNvSpPr/>
          <p:nvPr/>
        </p:nvSpPr>
        <p:spPr>
          <a:xfrm>
            <a:off x="3443285" y="2204448"/>
            <a:ext cx="1028701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C6668BDF-C97F-6043-9536-68ABB1B38D57}"/>
              </a:ext>
            </a:extLst>
          </p:cNvPr>
          <p:cNvSpPr/>
          <p:nvPr/>
        </p:nvSpPr>
        <p:spPr>
          <a:xfrm>
            <a:off x="3925492" y="3282949"/>
            <a:ext cx="1214437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1938CBBA-B616-7E42-815F-92B086150479}"/>
              </a:ext>
            </a:extLst>
          </p:cNvPr>
          <p:cNvSpPr/>
          <p:nvPr/>
        </p:nvSpPr>
        <p:spPr>
          <a:xfrm>
            <a:off x="3925492" y="4337493"/>
            <a:ext cx="1028701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id="{4D9D1CBD-E76D-0943-8CA7-FC53303E9361}"/>
              </a:ext>
            </a:extLst>
          </p:cNvPr>
          <p:cNvSpPr/>
          <p:nvPr/>
        </p:nvSpPr>
        <p:spPr>
          <a:xfrm>
            <a:off x="3861414" y="5389981"/>
            <a:ext cx="1007270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18</a:t>
            </a:fld>
            <a:endParaRPr kumimoji="1" lang="zh-CN" altLang="en-US"/>
          </a:p>
        </p:txBody>
      </p:sp>
      <p:grpSp>
        <p:nvGrpSpPr>
          <p:cNvPr id="13" name="Group 12"/>
          <p:cNvGrpSpPr/>
          <p:nvPr/>
        </p:nvGrpSpPr>
        <p:grpSpPr>
          <a:xfrm>
            <a:off x="8271164" y="803564"/>
            <a:ext cx="3422072" cy="3311436"/>
            <a:chOff x="8271164" y="803564"/>
            <a:chExt cx="3422072" cy="3311436"/>
          </a:xfrm>
        </p:grpSpPr>
        <p:sp>
          <p:nvSpPr>
            <p:cNvPr id="10" name="Oval Callout 9"/>
            <p:cNvSpPr/>
            <p:nvPr/>
          </p:nvSpPr>
          <p:spPr>
            <a:xfrm>
              <a:off x="8271164" y="803564"/>
              <a:ext cx="3422072" cy="1759527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800" dirty="0"/>
                <a:t>What is the verb form after ‘do’?</a:t>
              </a:r>
              <a:endParaRPr lang="en-US" sz="2800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78291" y="2563092"/>
              <a:ext cx="922612" cy="15519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01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A3851-2807-4254-A858-9BA014FDF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 Structure Summary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33956-D69F-4009-A824-395822877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When it follows the helping verb 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do / does / did</a:t>
            </a: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, the main verb is in the *</a:t>
            </a:r>
            <a:r>
              <a:rPr lang="en-GB" b="1" u="heavy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base / present tense / past tense / -ing / past participle</a:t>
            </a: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 form. </a:t>
            </a:r>
            <a:endParaRPr lang="en-GB" sz="24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e.g. 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What does she *</a:t>
            </a:r>
            <a:r>
              <a:rPr lang="en-GB" b="1" i="1" u="heavy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learn / learns / learning / learnt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?</a:t>
            </a:r>
            <a:endParaRPr lang="en-GB" sz="24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25F0F06-F573-4C8A-AC2E-B5BAA70EC9C0}"/>
              </a:ext>
            </a:extLst>
          </p:cNvPr>
          <p:cNvSpPr/>
          <p:nvPr/>
        </p:nvSpPr>
        <p:spPr>
          <a:xfrm>
            <a:off x="4628271" y="3429000"/>
            <a:ext cx="1026941" cy="53808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943745-61A5-4167-9006-717CFB2ACBB7}"/>
              </a:ext>
            </a:extLst>
          </p:cNvPr>
          <p:cNvSpPr/>
          <p:nvPr/>
        </p:nvSpPr>
        <p:spPr>
          <a:xfrm>
            <a:off x="3502855" y="2335237"/>
            <a:ext cx="1125416" cy="5205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3316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E7070-C5EB-E146-8BC2-289751F2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A –Video Watching  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C94F95-6F6D-3843-BF11-5AA205168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 a video clip about a boy and a dog.</a:t>
            </a:r>
          </a:p>
          <a:p>
            <a:pPr marL="514350" indent="-514350">
              <a:buFont typeface="+mj-lt"/>
              <a:buAutoNum type="arabicPeriod"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watching, you need to write </a:t>
            </a:r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</a:p>
          <a:p>
            <a:pPr marL="0" indent="0">
              <a:buNone/>
            </a:pPr>
            <a:r>
              <a:rPr kumimoji="1" lang="en-US" altLang="zh-C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-questions</a:t>
            </a: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about the story.</a:t>
            </a:r>
          </a:p>
          <a:p>
            <a:pPr marL="514350" indent="-514350">
              <a:buFont typeface="+mj-lt"/>
              <a:buAutoNum type="arabicPeriod"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watching, we will share and answer your questions.</a:t>
            </a:r>
          </a:p>
          <a:p>
            <a:pPr marL="0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hlinkClick r:id="rId2"/>
              </a:rPr>
              <a:t>https://www.youtube.com/watch?v=3XA0bB79oGc</a:t>
            </a: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3.png">
            <a:extLst>
              <a:ext uri="{FF2B5EF4-FFF2-40B4-BE49-F238E27FC236}">
                <a16:creationId xmlns:a16="http://schemas.microsoft.com/office/drawing/2014/main" id="{10420DDD-E276-0B47-97A2-2FC2E0EE2F01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653093" y="1690688"/>
            <a:ext cx="4050792" cy="2365312"/>
          </a:xfrm>
          <a:prstGeom prst="rect">
            <a:avLst/>
          </a:prstGeom>
          <a:ln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5972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11DA2D-D978-7B4A-986B-A1B65FD0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B(4) – Verb Phrase Structure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DDCCB6-6FE1-3245-A8EF-32BA0C2B4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(b) </a:t>
            </a:r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What is the verb form after ‘be’ (</a:t>
            </a:r>
            <a:r>
              <a:rPr lang="en-GB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 / am / are / was / were</a:t>
            </a:r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)?</a:t>
            </a:r>
            <a:r>
              <a:rPr lang="en-GB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Circle the main verb in each question. </a:t>
            </a:r>
            <a:endParaRPr lang="en-GB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The first one has been done for you as an example.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Example: 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1. When was Jesus Christ born?</a:t>
            </a:r>
            <a:endParaRPr lang="en-GB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A8EA785-5E81-4654-BBAA-BEAD5CE136B0}"/>
              </a:ext>
            </a:extLst>
          </p:cNvPr>
          <p:cNvSpPr/>
          <p:nvPr/>
        </p:nvSpPr>
        <p:spPr>
          <a:xfrm>
            <a:off x="4574271" y="4820567"/>
            <a:ext cx="801859" cy="30949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20</a:t>
            </a:fld>
            <a:endParaRPr kumimoji="1" lang="zh-CN" altLang="en-US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45E3D9F9-6D25-F347-937C-2E2BE35BF93E}"/>
              </a:ext>
            </a:extLst>
          </p:cNvPr>
          <p:cNvSpPr/>
          <p:nvPr/>
        </p:nvSpPr>
        <p:spPr>
          <a:xfrm>
            <a:off x="1182000" y="2428820"/>
            <a:ext cx="1253902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87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DDE29-A806-48C7-8688-4C4D458A7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484"/>
            <a:ext cx="10515600" cy="503748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anose="020B0604020202020204" pitchFamily="34" charset="0"/>
              <a:buAutoNum type="arabicPeriod" startAt="2"/>
            </a:pPr>
            <a:r>
              <a:rPr lang="en-GB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way was it facing in the oven?</a:t>
            </a:r>
          </a:p>
          <a:p>
            <a:pPr marL="514350" indent="-514350">
              <a:buAutoNum type="arabicPeriod" startAt="2"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3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are you sitting here when all your friends are playing?</a:t>
            </a:r>
          </a:p>
          <a:p>
            <a:pPr marL="0" indent="0">
              <a:buNone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rabicPeriod" startAt="4"/>
            </a:pPr>
            <a:r>
              <a:rPr lang="en-GB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long am I supposed to wait?</a:t>
            </a:r>
          </a:p>
          <a:p>
            <a:pPr marL="514350" indent="-514350">
              <a:buAutoNum type="arabicPeriod" startAt="4"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5"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was the British Empire built?</a:t>
            </a:r>
          </a:p>
          <a:p>
            <a:pPr marL="514350" indent="-514350">
              <a:buAutoNum type="arabicPeriod" startAt="5"/>
            </a:pP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6"/>
            </a:pP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was the cake eaten?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E87E35C-2321-3447-AFB7-3C83BDB6088F}"/>
              </a:ext>
            </a:extLst>
          </p:cNvPr>
          <p:cNvSpPr/>
          <p:nvPr/>
        </p:nvSpPr>
        <p:spPr>
          <a:xfrm>
            <a:off x="4427715" y="1115419"/>
            <a:ext cx="1171574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B90FBADD-8ECD-5249-A0BB-B00629B01862}"/>
              </a:ext>
            </a:extLst>
          </p:cNvPr>
          <p:cNvSpPr/>
          <p:nvPr/>
        </p:nvSpPr>
        <p:spPr>
          <a:xfrm>
            <a:off x="3571877" y="2168525"/>
            <a:ext cx="1100136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23AC0969-515B-1941-9519-0BD296B90A72}"/>
              </a:ext>
            </a:extLst>
          </p:cNvPr>
          <p:cNvSpPr/>
          <p:nvPr/>
        </p:nvSpPr>
        <p:spPr>
          <a:xfrm>
            <a:off x="3962400" y="3155220"/>
            <a:ext cx="1636889" cy="5487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ED946A6F-52EF-5F49-B909-238485D02D41}"/>
              </a:ext>
            </a:extLst>
          </p:cNvPr>
          <p:cNvSpPr/>
          <p:nvPr/>
        </p:nvSpPr>
        <p:spPr>
          <a:xfrm>
            <a:off x="6096000" y="4183063"/>
            <a:ext cx="862013" cy="5064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id="{517338AD-2956-BD4E-8E1C-C4DE8252928A}"/>
              </a:ext>
            </a:extLst>
          </p:cNvPr>
          <p:cNvSpPr/>
          <p:nvPr/>
        </p:nvSpPr>
        <p:spPr>
          <a:xfrm>
            <a:off x="4672012" y="5212079"/>
            <a:ext cx="927277" cy="5678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21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3043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EC6B83-2DBF-F143-870B-C86C87089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 Structure Summary (2)</a:t>
            </a:r>
            <a:endParaRPr kumimoji="1"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830DB7-23AA-A94B-9E6D-8D0A60A08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When it follows the helping verb ‘be’ (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is, am, are, was, were</a:t>
            </a: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), the main verb is: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(1) a/an ______________________ to form the </a:t>
            </a:r>
            <a:r>
              <a:rPr lang="en-GB" b="1" dirty="0">
                <a:solidFill>
                  <a:srgbClr val="FF0000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continuous tense </a:t>
            </a:r>
            <a:endParaRPr lang="en-GB" sz="2400" dirty="0">
              <a:solidFill>
                <a:srgbClr val="FF0000"/>
              </a:solidFill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e.g. 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Why are you *</a:t>
            </a:r>
            <a:r>
              <a:rPr lang="en-GB" b="1" i="1" u="heavy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cry / cries / crying / cried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?</a:t>
            </a: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 </a:t>
            </a:r>
            <a:endParaRPr lang="en-GB" sz="24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or</a:t>
            </a:r>
            <a:endParaRPr lang="en-GB" sz="24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(2) a ____________________ to form the </a:t>
            </a:r>
            <a:r>
              <a:rPr lang="en-GB" b="1" dirty="0">
                <a:solidFill>
                  <a:srgbClr val="FF0000"/>
                </a:solidFill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passive voice </a:t>
            </a:r>
            <a:endParaRPr lang="en-GB" sz="2400" dirty="0">
              <a:solidFill>
                <a:srgbClr val="FF0000"/>
              </a:solidFill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GB" b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e.g. 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When was the money *</a:t>
            </a:r>
            <a:r>
              <a:rPr lang="en-GB" b="1" i="1" u="heavy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steal / steals / stole / stolen / stealing</a:t>
            </a:r>
            <a:r>
              <a:rPr lang="en-GB" b="1" i="1" dirty="0"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?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BD9BACF-A7F3-0145-BF41-8718BBF055EE}"/>
              </a:ext>
            </a:extLst>
          </p:cNvPr>
          <p:cNvSpPr/>
          <p:nvPr/>
        </p:nvSpPr>
        <p:spPr>
          <a:xfrm>
            <a:off x="2223911" y="2795106"/>
            <a:ext cx="4255912" cy="700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GB" altLang="zh-CN" sz="2400" b="1" dirty="0">
                <a:latin typeface="Comic Sans MS" panose="030F0702030302020204" pitchFamily="66" charset="0"/>
              </a:rPr>
              <a:t>ing-form/</a:t>
            </a:r>
          </a:p>
          <a:p>
            <a:pPr algn="ctr"/>
            <a:r>
              <a:rPr kumimoji="1" lang="en-GB" altLang="zh-CN" sz="2400" b="1" dirty="0">
                <a:latin typeface="Comic Sans MS" panose="030F0702030302020204" pitchFamily="66" charset="0"/>
              </a:rPr>
              <a:t>present participle</a:t>
            </a:r>
            <a:endParaRPr kumimoji="1" lang="zh-CN" altLang="en-US" sz="2400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9F0B1360-DAD8-A040-86F1-4BBBED2058CF}"/>
              </a:ext>
            </a:extLst>
          </p:cNvPr>
          <p:cNvSpPr/>
          <p:nvPr/>
        </p:nvSpPr>
        <p:spPr>
          <a:xfrm>
            <a:off x="1696425" y="4599613"/>
            <a:ext cx="3993176" cy="700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GB" altLang="zh-CN" sz="2800" b="1" dirty="0">
                <a:latin typeface="Comic Sans MS" panose="030F0702030302020204" pitchFamily="66" charset="0"/>
              </a:rPr>
              <a:t>past participle</a:t>
            </a:r>
            <a:endParaRPr kumimoji="1" lang="zh-CN" altLang="en-US" sz="28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20617E1-4248-4DE6-991E-44019866A2B8}"/>
              </a:ext>
            </a:extLst>
          </p:cNvPr>
          <p:cNvSpPr/>
          <p:nvPr/>
        </p:nvSpPr>
        <p:spPr>
          <a:xfrm>
            <a:off x="5689601" y="3826151"/>
            <a:ext cx="1167619" cy="35520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4285486-7C08-41BE-AE4D-A39C07A1BBEF}"/>
              </a:ext>
            </a:extLst>
          </p:cNvPr>
          <p:cNvSpPr/>
          <p:nvPr/>
        </p:nvSpPr>
        <p:spPr>
          <a:xfrm>
            <a:off x="8486877" y="5475065"/>
            <a:ext cx="1125416" cy="4220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22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0185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4657" y="1533691"/>
            <a:ext cx="11077730" cy="138939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altLang="zh-TW" b="1" dirty="0">
                <a:solidFill>
                  <a:srgbClr val="00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Part C – Proofreading exercise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23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4084A6-922C-469D-9CD2-3D1F5D718ED3}"/>
              </a:ext>
            </a:extLst>
          </p:cNvPr>
          <p:cNvSpPr txBox="1"/>
          <p:nvPr/>
        </p:nvSpPr>
        <p:spPr>
          <a:xfrm>
            <a:off x="850773" y="2627488"/>
            <a:ext cx="63741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Read the questions your classmates wrote. Correct the mistakes. Put down a tick (✓) if the question is correct</a:t>
            </a:r>
            <a:r>
              <a:rPr lang="en-GB" sz="2400" dirty="0"/>
              <a:t>.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386" y="2732564"/>
            <a:ext cx="3405627" cy="190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4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uFillTx/>
              </a:rPr>
              <a:t>Proofreading Exercise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8C2D3F-BC5E-4ED0-BCF6-092B122902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424556"/>
              </p:ext>
            </p:extLst>
          </p:nvPr>
        </p:nvGraphicFramePr>
        <p:xfrm>
          <a:off x="838201" y="1825625"/>
          <a:ext cx="10515597" cy="383021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3653381574"/>
                    </a:ext>
                  </a:extLst>
                </a:gridCol>
                <a:gridCol w="7103165">
                  <a:extLst>
                    <a:ext uri="{9D8B030D-6E8A-4147-A177-3AD203B41FA5}">
                      <a16:colId xmlns:a16="http://schemas.microsoft.com/office/drawing/2014/main" val="244707928"/>
                    </a:ext>
                  </a:extLst>
                </a:gridCol>
                <a:gridCol w="2726632">
                  <a:extLst>
                    <a:ext uri="{9D8B030D-6E8A-4147-A177-3AD203B41FA5}">
                      <a16:colId xmlns:a16="http://schemas.microsoft.com/office/drawing/2014/main" val="2394768105"/>
                    </a:ext>
                  </a:extLst>
                </a:gridCol>
              </a:tblGrid>
              <a:tr h="766042">
                <a:tc>
                  <a:txBody>
                    <a:bodyPr/>
                    <a:lstStyle/>
                    <a:p>
                      <a:r>
                        <a:rPr lang="en-GB" sz="2400" b="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the students have the Art lesson?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414649"/>
                  </a:ext>
                </a:extLst>
              </a:tr>
              <a:tr h="766042">
                <a:tc>
                  <a:txBody>
                    <a:bodyPr/>
                    <a:lstStyle/>
                    <a:p>
                      <a:r>
                        <a:rPr lang="en-GB" sz="2400" b="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brush is Paul use to draw?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8734"/>
                  </a:ext>
                </a:extLst>
              </a:tr>
              <a:tr h="766042">
                <a:tc>
                  <a:txBody>
                    <a:bodyPr/>
                    <a:lstStyle/>
                    <a:p>
                      <a:r>
                        <a:rPr lang="en-GB" sz="2400" b="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 is talking to who?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8293"/>
                  </a:ext>
                </a:extLst>
              </a:tr>
              <a:tr h="766042">
                <a:tc>
                  <a:txBody>
                    <a:bodyPr/>
                    <a:lstStyle/>
                    <a:p>
                      <a:r>
                        <a:rPr lang="en-GB" sz="2400" b="0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is the flag hung?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452466"/>
                  </a:ext>
                </a:extLst>
              </a:tr>
              <a:tr h="766042">
                <a:tc>
                  <a:txBody>
                    <a:bodyPr/>
                    <a:lstStyle/>
                    <a:p>
                      <a:r>
                        <a:rPr lang="en-GB" sz="2400" b="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does Ali doing?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6296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24</a:t>
            </a:fld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616AD18-2E61-4CF7-9E98-268DE11E9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44880"/>
              </p:ext>
            </p:extLst>
          </p:nvPr>
        </p:nvGraphicFramePr>
        <p:xfrm>
          <a:off x="838199" y="5655835"/>
          <a:ext cx="10515597" cy="718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85801">
                  <a:extLst>
                    <a:ext uri="{9D8B030D-6E8A-4147-A177-3AD203B41FA5}">
                      <a16:colId xmlns:a16="http://schemas.microsoft.com/office/drawing/2014/main" val="2596101886"/>
                    </a:ext>
                  </a:extLst>
                </a:gridCol>
                <a:gridCol w="7103165">
                  <a:extLst>
                    <a:ext uri="{9D8B030D-6E8A-4147-A177-3AD203B41FA5}">
                      <a16:colId xmlns:a16="http://schemas.microsoft.com/office/drawing/2014/main" val="834612220"/>
                    </a:ext>
                  </a:extLst>
                </a:gridCol>
                <a:gridCol w="2726631">
                  <a:extLst>
                    <a:ext uri="{9D8B030D-6E8A-4147-A177-3AD203B41FA5}">
                      <a16:colId xmlns:a16="http://schemas.microsoft.com/office/drawing/2014/main" val="2117319155"/>
                    </a:ext>
                  </a:extLst>
                </a:gridCol>
              </a:tblGrid>
              <a:tr h="718240">
                <a:tc>
                  <a:txBody>
                    <a:bodyPr/>
                    <a:lstStyle/>
                    <a:p>
                      <a:r>
                        <a:rPr lang="en-GB" sz="2400" b="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brush does Paul uses?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299169"/>
                  </a:ext>
                </a:extLst>
              </a:tr>
            </a:tbl>
          </a:graphicData>
        </a:graphic>
      </p:graphicFrame>
      <p:sp>
        <p:nvSpPr>
          <p:cNvPr id="9" name="L-Shape 8">
            <a:extLst>
              <a:ext uri="{FF2B5EF4-FFF2-40B4-BE49-F238E27FC236}">
                <a16:creationId xmlns:a16="http://schemas.microsoft.com/office/drawing/2014/main" id="{30248092-D029-4D18-8253-24D1783EF29C}"/>
              </a:ext>
            </a:extLst>
          </p:cNvPr>
          <p:cNvSpPr/>
          <p:nvPr/>
        </p:nvSpPr>
        <p:spPr>
          <a:xfrm rot="8094366">
            <a:off x="2184991" y="2241847"/>
            <a:ext cx="426909" cy="426066"/>
          </a:xfrm>
          <a:prstGeom prst="corner">
            <a:avLst>
              <a:gd name="adj1" fmla="val 19941"/>
              <a:gd name="adj2" fmla="val 2262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680F104-263C-4E75-9DDD-34BDCF2CF555}"/>
              </a:ext>
            </a:extLst>
          </p:cNvPr>
          <p:cNvSpPr/>
          <p:nvPr/>
        </p:nvSpPr>
        <p:spPr>
          <a:xfrm>
            <a:off x="8931965" y="2014330"/>
            <a:ext cx="2160105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do</a:t>
            </a:r>
          </a:p>
        </p:txBody>
      </p: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28C1CE5F-2D02-4D6C-A3DD-D90B4B450919}"/>
              </a:ext>
            </a:extLst>
          </p:cNvPr>
          <p:cNvSpPr/>
          <p:nvPr/>
        </p:nvSpPr>
        <p:spPr>
          <a:xfrm>
            <a:off x="3165306" y="2592878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4F6C723-C7DA-494F-BF6C-8F1CB4CA1813}"/>
              </a:ext>
            </a:extLst>
          </p:cNvPr>
          <p:cNvSpPr/>
          <p:nvPr/>
        </p:nvSpPr>
        <p:spPr>
          <a:xfrm>
            <a:off x="8931965" y="2705693"/>
            <a:ext cx="2160105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does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04B330B-1B8A-49FF-BE03-4799FEB690A7}"/>
              </a:ext>
            </a:extLst>
          </p:cNvPr>
          <p:cNvSpPr/>
          <p:nvPr/>
        </p:nvSpPr>
        <p:spPr>
          <a:xfrm>
            <a:off x="6942666" y="3466549"/>
            <a:ext cx="4533226" cy="8355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To whom is Tim talking? /</a:t>
            </a:r>
          </a:p>
          <a:p>
            <a:pPr algn="ctr"/>
            <a:r>
              <a:rPr lang="en-GB" sz="2400" dirty="0"/>
              <a:t>Who/Whom is Tim talking to? </a:t>
            </a:r>
          </a:p>
        </p:txBody>
      </p:sp>
      <p:sp>
        <p:nvSpPr>
          <p:cNvPr id="15" name="Half Frame 14">
            <a:extLst>
              <a:ext uri="{FF2B5EF4-FFF2-40B4-BE49-F238E27FC236}">
                <a16:creationId xmlns:a16="http://schemas.microsoft.com/office/drawing/2014/main" id="{41F8C5D3-1726-45AC-8390-843F56A0D584}"/>
              </a:ext>
            </a:extLst>
          </p:cNvPr>
          <p:cNvSpPr/>
          <p:nvPr/>
        </p:nvSpPr>
        <p:spPr>
          <a:xfrm rot="13008302">
            <a:off x="9668473" y="3991984"/>
            <a:ext cx="289523" cy="847627"/>
          </a:xfrm>
          <a:prstGeom prst="half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D2AFD2A5-BC55-46F2-BCA2-FC6F1BC9A7B3}"/>
              </a:ext>
            </a:extLst>
          </p:cNvPr>
          <p:cNvSpPr/>
          <p:nvPr/>
        </p:nvSpPr>
        <p:spPr>
          <a:xfrm>
            <a:off x="2403413" y="4841862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3E8F4BF-EB96-481E-9CC3-A72B6C00080A}"/>
              </a:ext>
            </a:extLst>
          </p:cNvPr>
          <p:cNvSpPr/>
          <p:nvPr/>
        </p:nvSpPr>
        <p:spPr>
          <a:xfrm>
            <a:off x="8902147" y="5060090"/>
            <a:ext cx="2160105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is</a:t>
            </a:r>
          </a:p>
        </p:txBody>
      </p:sp>
      <p:sp>
        <p:nvSpPr>
          <p:cNvPr id="19" name="Multiplication Sign 18">
            <a:extLst>
              <a:ext uri="{FF2B5EF4-FFF2-40B4-BE49-F238E27FC236}">
                <a16:creationId xmlns:a16="http://schemas.microsoft.com/office/drawing/2014/main" id="{5DDC55FC-1F0D-4B28-8B80-75AC97D5DB2B}"/>
              </a:ext>
            </a:extLst>
          </p:cNvPr>
          <p:cNvSpPr/>
          <p:nvPr/>
        </p:nvSpPr>
        <p:spPr>
          <a:xfrm>
            <a:off x="4623153" y="5643056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2B0C898-C857-4CEB-BFCA-F3E597C799E0}"/>
              </a:ext>
            </a:extLst>
          </p:cNvPr>
          <p:cNvSpPr/>
          <p:nvPr/>
        </p:nvSpPr>
        <p:spPr>
          <a:xfrm>
            <a:off x="8902146" y="5790772"/>
            <a:ext cx="2160105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use</a:t>
            </a:r>
          </a:p>
        </p:txBody>
      </p:sp>
    </p:spTree>
    <p:extLst>
      <p:ext uri="{BB962C8B-B14F-4D97-AF65-F5344CB8AC3E}">
        <p14:creationId xmlns:p14="http://schemas.microsoft.com/office/powerpoint/2010/main" val="11470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uFillTx/>
              </a:rPr>
              <a:t>Proofreading Exercise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8C2D3F-BC5E-4ED0-BCF6-092B122902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5835129"/>
              </p:ext>
            </p:extLst>
          </p:nvPr>
        </p:nvGraphicFramePr>
        <p:xfrm>
          <a:off x="838203" y="1783454"/>
          <a:ext cx="10515597" cy="376920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3653381574"/>
                    </a:ext>
                  </a:extLst>
                </a:gridCol>
                <a:gridCol w="7103165">
                  <a:extLst>
                    <a:ext uri="{9D8B030D-6E8A-4147-A177-3AD203B41FA5}">
                      <a16:colId xmlns:a16="http://schemas.microsoft.com/office/drawing/2014/main" val="244707928"/>
                    </a:ext>
                  </a:extLst>
                </a:gridCol>
                <a:gridCol w="2726632">
                  <a:extLst>
                    <a:ext uri="{9D8B030D-6E8A-4147-A177-3AD203B41FA5}">
                      <a16:colId xmlns:a16="http://schemas.microsoft.com/office/drawing/2014/main" val="2394768105"/>
                    </a:ext>
                  </a:extLst>
                </a:gridCol>
              </a:tblGrid>
              <a:tr h="1010340">
                <a:tc>
                  <a:txBody>
                    <a:bodyPr/>
                    <a:lstStyle/>
                    <a:p>
                      <a:r>
                        <a:rPr lang="en-GB" sz="2400" b="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did the students have the Art lesson? </a:t>
                      </a:r>
                    </a:p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[They have the lesson at 10:00 am.]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414649"/>
                  </a:ext>
                </a:extLst>
              </a:tr>
              <a:tr h="1020418">
                <a:tc>
                  <a:txBody>
                    <a:bodyPr/>
                    <a:lstStyle/>
                    <a:p>
                      <a:r>
                        <a:rPr lang="en-GB" sz="2400" b="0" dirty="0"/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did Sam enjoys the Art lesson?</a:t>
                      </a:r>
                    </a:p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[He enjoys the lesson because he likes artwork.]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8734"/>
                  </a:ext>
                </a:extLst>
              </a:tr>
              <a:tr h="622852">
                <a:tc>
                  <a:txBody>
                    <a:bodyPr/>
                    <a:lstStyle/>
                    <a:p>
                      <a:r>
                        <a:rPr lang="en-GB" sz="2400" b="0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are the students have the Art lesson?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18293"/>
                  </a:ext>
                </a:extLst>
              </a:tr>
              <a:tr h="532501">
                <a:tc>
                  <a:txBody>
                    <a:bodyPr/>
                    <a:lstStyle/>
                    <a:p>
                      <a:r>
                        <a:rPr lang="en-GB" sz="2400" b="0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is Tim talking with?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452466"/>
                  </a:ext>
                </a:extLst>
              </a:tr>
              <a:tr h="583096">
                <a:tc>
                  <a:txBody>
                    <a:bodyPr/>
                    <a:lstStyle/>
                    <a:p>
                      <a:r>
                        <a:rPr lang="en-GB" sz="2400" b="0" dirty="0"/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is Sam enjoys the Art lesson?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6296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25</a:t>
            </a:fld>
            <a:endParaRPr lang="en-GB" dirty="0"/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42CB7A63-B00A-44E4-8684-72744E0A0082}"/>
              </a:ext>
            </a:extLst>
          </p:cNvPr>
          <p:cNvSpPr/>
          <p:nvPr/>
        </p:nvSpPr>
        <p:spPr>
          <a:xfrm>
            <a:off x="2451652" y="1783454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702962A-0687-406B-B879-637F443189AA}"/>
              </a:ext>
            </a:extLst>
          </p:cNvPr>
          <p:cNvSpPr/>
          <p:nvPr/>
        </p:nvSpPr>
        <p:spPr>
          <a:xfrm>
            <a:off x="8931965" y="2014330"/>
            <a:ext cx="2160105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do</a:t>
            </a:r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77F4BAFC-41BE-4CA3-948A-0C995DA8A96A}"/>
              </a:ext>
            </a:extLst>
          </p:cNvPr>
          <p:cNvSpPr/>
          <p:nvPr/>
        </p:nvSpPr>
        <p:spPr>
          <a:xfrm>
            <a:off x="2259495" y="2670572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4279E513-54A3-465C-85FF-15CC6ABB8BC0}"/>
              </a:ext>
            </a:extLst>
          </p:cNvPr>
          <p:cNvSpPr/>
          <p:nvPr/>
        </p:nvSpPr>
        <p:spPr>
          <a:xfrm>
            <a:off x="3778522" y="2670572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DE02D06-D22D-469A-AB01-E28D27A9CA11}"/>
              </a:ext>
            </a:extLst>
          </p:cNvPr>
          <p:cNvSpPr/>
          <p:nvPr/>
        </p:nvSpPr>
        <p:spPr>
          <a:xfrm>
            <a:off x="8512802" y="3007665"/>
            <a:ext cx="1307057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does</a:t>
            </a:r>
          </a:p>
        </p:txBody>
      </p: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D5A14503-5F02-4405-80C8-9EF1EFBD128C}"/>
              </a:ext>
            </a:extLst>
          </p:cNvPr>
          <p:cNvSpPr/>
          <p:nvPr/>
        </p:nvSpPr>
        <p:spPr>
          <a:xfrm>
            <a:off x="2372139" y="3722062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625C4DC-1FD2-46C5-98E8-F8CFE1976A33}"/>
              </a:ext>
            </a:extLst>
          </p:cNvPr>
          <p:cNvSpPr/>
          <p:nvPr/>
        </p:nvSpPr>
        <p:spPr>
          <a:xfrm>
            <a:off x="8902147" y="3830138"/>
            <a:ext cx="2160105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do</a:t>
            </a:r>
          </a:p>
        </p:txBody>
      </p:sp>
      <p:sp>
        <p:nvSpPr>
          <p:cNvPr id="13" name="Half Frame 12">
            <a:extLst>
              <a:ext uri="{FF2B5EF4-FFF2-40B4-BE49-F238E27FC236}">
                <a16:creationId xmlns:a16="http://schemas.microsoft.com/office/drawing/2014/main" id="{B3C22EA9-C8DA-49A5-8DEA-FBE65447068D}"/>
              </a:ext>
            </a:extLst>
          </p:cNvPr>
          <p:cNvSpPr/>
          <p:nvPr/>
        </p:nvSpPr>
        <p:spPr>
          <a:xfrm rot="13008302">
            <a:off x="9744261" y="4469833"/>
            <a:ext cx="151197" cy="439422"/>
          </a:xfrm>
          <a:prstGeom prst="half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986756B3-6A67-49B2-B362-54B036B53663}"/>
              </a:ext>
            </a:extLst>
          </p:cNvPr>
          <p:cNvSpPr/>
          <p:nvPr/>
        </p:nvSpPr>
        <p:spPr>
          <a:xfrm>
            <a:off x="2179982" y="4910753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Multiplication Sign 14">
            <a:extLst>
              <a:ext uri="{FF2B5EF4-FFF2-40B4-BE49-F238E27FC236}">
                <a16:creationId xmlns:a16="http://schemas.microsoft.com/office/drawing/2014/main" id="{3F8D54FD-782B-46A6-8F55-0869EA08736B}"/>
              </a:ext>
            </a:extLst>
          </p:cNvPr>
          <p:cNvSpPr/>
          <p:nvPr/>
        </p:nvSpPr>
        <p:spPr>
          <a:xfrm>
            <a:off x="3586365" y="4925255"/>
            <a:ext cx="384314" cy="60314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97DA471-F3B0-4674-9C5B-DB6C2D17CCA1}"/>
              </a:ext>
            </a:extLst>
          </p:cNvPr>
          <p:cNvSpPr/>
          <p:nvPr/>
        </p:nvSpPr>
        <p:spPr>
          <a:xfrm>
            <a:off x="8679189" y="5003519"/>
            <a:ext cx="1303010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does</a:t>
            </a:r>
          </a:p>
        </p:txBody>
      </p:sp>
      <p:sp>
        <p:nvSpPr>
          <p:cNvPr id="17" name="Rectangle: Rounded Corners 9">
            <a:extLst>
              <a:ext uri="{FF2B5EF4-FFF2-40B4-BE49-F238E27FC236}">
                <a16:creationId xmlns:a16="http://schemas.microsoft.com/office/drawing/2014/main" id="{8DE02D06-D22D-469A-AB01-E28D27A9CA11}"/>
              </a:ext>
            </a:extLst>
          </p:cNvPr>
          <p:cNvSpPr/>
          <p:nvPr/>
        </p:nvSpPr>
        <p:spPr>
          <a:xfrm>
            <a:off x="10012017" y="3015826"/>
            <a:ext cx="1307057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enjoy</a:t>
            </a:r>
          </a:p>
        </p:txBody>
      </p:sp>
      <p:sp>
        <p:nvSpPr>
          <p:cNvPr id="18" name="Rectangle: Rounded Corners 9">
            <a:extLst>
              <a:ext uri="{FF2B5EF4-FFF2-40B4-BE49-F238E27FC236}">
                <a16:creationId xmlns:a16="http://schemas.microsoft.com/office/drawing/2014/main" id="{8DE02D06-D22D-469A-AB01-E28D27A9CA11}"/>
              </a:ext>
            </a:extLst>
          </p:cNvPr>
          <p:cNvSpPr/>
          <p:nvPr/>
        </p:nvSpPr>
        <p:spPr>
          <a:xfrm>
            <a:off x="10175705" y="5034518"/>
            <a:ext cx="1307057" cy="49033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enjoy</a:t>
            </a:r>
          </a:p>
        </p:txBody>
      </p:sp>
    </p:spTree>
    <p:extLst>
      <p:ext uri="{BB962C8B-B14F-4D97-AF65-F5344CB8AC3E}">
        <p14:creationId xmlns:p14="http://schemas.microsoft.com/office/powerpoint/2010/main" val="86180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uFillTx/>
              </a:rPr>
              <a:t>Part D(1) Video watching – Pet adoption</a:t>
            </a:r>
            <a:endParaRPr lang="zh-TW" altLang="en-US" b="1" dirty="0">
              <a:uFillTx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hlinkClick r:id="rId2"/>
              </a:rPr>
              <a:t>https://www.youtube.com/watch?v=s4n5mxjgn8Y</a:t>
            </a:r>
            <a:r>
              <a:rPr lang="en-GB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dirty="0">
              <a:uFillTx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3361" y="2711973"/>
            <a:ext cx="6575482" cy="3780902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83035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574627"/>
            <a:ext cx="10515600" cy="2506198"/>
          </a:xfrm>
        </p:spPr>
        <p:txBody>
          <a:bodyPr>
            <a:noAutofit/>
          </a:bodyPr>
          <a:lstStyle/>
          <a:p>
            <a:r>
              <a:rPr lang="en-US" altLang="zh-TW" b="1" dirty="0">
                <a:uFillTx/>
              </a:rPr>
              <a:t>Part D(2) </a:t>
            </a:r>
            <a:br>
              <a:rPr lang="en-US" altLang="zh-TW" sz="6000" b="1" i="1" dirty="0">
                <a:uFillTx/>
              </a:rPr>
            </a:br>
            <a:r>
              <a:rPr lang="en-US" altLang="zh-TW" sz="6000" b="1" i="1" dirty="0">
                <a:uFillTx/>
              </a:rPr>
              <a:t>Answer the following questions.</a:t>
            </a:r>
            <a:endParaRPr lang="zh-TW" altLang="en-US" sz="6000" b="1" i="1" dirty="0">
              <a:uFillTx/>
            </a:endParaRPr>
          </a:p>
        </p:txBody>
      </p:sp>
      <p:pic>
        <p:nvPicPr>
          <p:cNvPr id="4098" name="Picture 2" descr="Image result for clock cartoon"/>
          <p:cNvPicPr>
            <a:picLocks noChangeAspect="1" noChangeArrowheads="1"/>
          </p:cNvPicPr>
          <p:nvPr/>
        </p:nvPicPr>
        <p:blipFill rotWithShape="1">
          <a:blip r:embed="rId2"/>
          <a:srcRect b="7930"/>
          <a:stretch/>
        </p:blipFill>
        <p:spPr bwMode="auto">
          <a:xfrm>
            <a:off x="8378977" y="2877231"/>
            <a:ext cx="2974823" cy="3484154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6848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>
                <a:uFillTx/>
              </a:rPr>
              <a:t>What was the first animal adopted? </a:t>
            </a:r>
          </a:p>
          <a:p>
            <a:pPr marL="514350" indent="-514350">
              <a:buAutoNum type="arabicPeriod"/>
            </a:pPr>
            <a:endParaRPr lang="en-GB" dirty="0">
              <a:uFillTx/>
            </a:endParaRPr>
          </a:p>
          <a:p>
            <a:pPr marL="514350" indent="-514350">
              <a:buAutoNum type="arabicPeriod"/>
            </a:pPr>
            <a:r>
              <a:rPr lang="en-GB" dirty="0">
                <a:uFillTx/>
              </a:rPr>
              <a:t>What pet did the duck take home? </a:t>
            </a:r>
          </a:p>
          <a:p>
            <a:pPr marL="514350" indent="-514350">
              <a:buAutoNum type="arabicPeriod"/>
            </a:pPr>
            <a:endParaRPr lang="en-GB" dirty="0">
              <a:uFillTx/>
            </a:endParaRPr>
          </a:p>
          <a:p>
            <a:pPr marL="514350" indent="-514350">
              <a:buAutoNum type="arabicPeriod"/>
            </a:pPr>
            <a:r>
              <a:rPr lang="en-GB" dirty="0">
                <a:uFillTx/>
              </a:rPr>
              <a:t>Why did Gilbert look worried? </a:t>
            </a:r>
          </a:p>
        </p:txBody>
      </p:sp>
      <p:sp>
        <p:nvSpPr>
          <p:cNvPr id="4" name="Rectangle: Rounded Corners 3"/>
          <p:cNvSpPr>
            <a:spLocks/>
          </p:cNvSpPr>
          <p:nvPr/>
        </p:nvSpPr>
        <p:spPr>
          <a:xfrm>
            <a:off x="7408027" y="1182004"/>
            <a:ext cx="2859388" cy="928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</a:t>
            </a:r>
            <a:r>
              <a:rPr lang="en-GB" sz="4000" dirty="0"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abbit.</a:t>
            </a:r>
          </a:p>
        </p:txBody>
      </p:sp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8829139B-610B-49C5-9C17-68A564964562}"/>
              </a:ext>
            </a:extLst>
          </p:cNvPr>
          <p:cNvSpPr>
            <a:spLocks/>
          </p:cNvSpPr>
          <p:nvPr/>
        </p:nvSpPr>
        <p:spPr>
          <a:xfrm>
            <a:off x="7408027" y="2500532"/>
            <a:ext cx="2419643" cy="928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</a:t>
            </a:r>
            <a:r>
              <a:rPr lang="en-US" altLang="zh-CN" sz="4000" dirty="0"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og.</a:t>
            </a:r>
            <a:endParaRPr lang="en-GB" sz="4000" dirty="0"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26DD11DD-BAB0-4386-A64A-24E5E7D4B808}"/>
              </a:ext>
            </a:extLst>
          </p:cNvPr>
          <p:cNvSpPr>
            <a:spLocks/>
          </p:cNvSpPr>
          <p:nvPr/>
        </p:nvSpPr>
        <p:spPr>
          <a:xfrm>
            <a:off x="6683022" y="3898387"/>
            <a:ext cx="5260622" cy="21756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was worried that he wouldn’t be adopted.</a:t>
            </a:r>
            <a:endParaRPr lang="en-GB" sz="4000" dirty="0"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10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GB" dirty="0">
                <a:uFillTx/>
              </a:rPr>
              <a:t>____________ pet  __________ the squirrel take?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She took </a:t>
            </a:r>
            <a:r>
              <a:rPr lang="en-GB" u="sng" dirty="0">
                <a:uFillTx/>
              </a:rPr>
              <a:t>a cat</a:t>
            </a:r>
            <a:r>
              <a:rPr lang="en-GB" dirty="0">
                <a:uFillTx/>
              </a:rPr>
              <a:t> home.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5.  ________________________________________?</a:t>
            </a:r>
          </a:p>
          <a:p>
            <a:pPr marL="457200" lvl="1" indent="0">
              <a:buNone/>
            </a:pPr>
            <a:r>
              <a:rPr lang="en-GB" sz="2800" dirty="0">
                <a:uFillTx/>
              </a:rPr>
              <a:t>Pig Mum wanted to adopt a pet </a:t>
            </a:r>
            <a:r>
              <a:rPr lang="en-GB" sz="2800" u="sng" dirty="0">
                <a:uFillTx/>
              </a:rPr>
              <a:t>because she wanted to find a little  baby for Baby Oinky</a:t>
            </a:r>
            <a:r>
              <a:rPr lang="en-GB" sz="2800" dirty="0">
                <a:uFillTx/>
              </a:rPr>
              <a:t>.</a:t>
            </a:r>
          </a:p>
          <a:p>
            <a:pPr marL="514350" indent="-514350">
              <a:buAutoNum type="arabicPeriod" startAt="4"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6.  ________________________________________ ?</a:t>
            </a:r>
          </a:p>
          <a:p>
            <a:pPr marL="457200" lvl="1" indent="0">
              <a:buNone/>
            </a:pPr>
            <a:r>
              <a:rPr lang="en-GB" sz="2800" dirty="0">
                <a:uFillTx/>
              </a:rPr>
              <a:t>Joey took </a:t>
            </a:r>
            <a:r>
              <a:rPr lang="en-GB" sz="2800" u="sng" dirty="0">
                <a:uFillTx/>
              </a:rPr>
              <a:t>Gilbert</a:t>
            </a:r>
            <a:r>
              <a:rPr lang="en-GB" sz="2800" dirty="0">
                <a:uFillTx/>
              </a:rPr>
              <a:t> home.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93EF065-62A6-457E-A3D7-D83E9045C9F7}"/>
              </a:ext>
            </a:extLst>
          </p:cNvPr>
          <p:cNvSpPr>
            <a:spLocks/>
          </p:cNvSpPr>
          <p:nvPr/>
        </p:nvSpPr>
        <p:spPr>
          <a:xfrm>
            <a:off x="1627112" y="1307831"/>
            <a:ext cx="1760665" cy="928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</a:p>
        </p:txBody>
      </p:sp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2B66CF94-E16E-4582-8AB0-8B44A44B64A2}"/>
              </a:ext>
            </a:extLst>
          </p:cNvPr>
          <p:cNvSpPr>
            <a:spLocks/>
          </p:cNvSpPr>
          <p:nvPr/>
        </p:nvSpPr>
        <p:spPr>
          <a:xfrm>
            <a:off x="1333891" y="2759429"/>
            <a:ext cx="7027789" cy="928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Why did Pig Mum want to adopt a pet?</a:t>
            </a:r>
          </a:p>
        </p:txBody>
      </p:sp>
      <p:sp>
        <p:nvSpPr>
          <p:cNvPr id="6" name="Rectangle: Rounded Corners 3">
            <a:extLst>
              <a:ext uri="{FF2B5EF4-FFF2-40B4-BE49-F238E27FC236}">
                <a16:creationId xmlns:a16="http://schemas.microsoft.com/office/drawing/2014/main" id="{9CED8669-17E2-45DF-ADEA-7D5F8720EC0C}"/>
              </a:ext>
            </a:extLst>
          </p:cNvPr>
          <p:cNvSpPr>
            <a:spLocks/>
          </p:cNvSpPr>
          <p:nvPr/>
        </p:nvSpPr>
        <p:spPr>
          <a:xfrm>
            <a:off x="1333890" y="4621701"/>
            <a:ext cx="7027789" cy="928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Who/Whom did Joey take home?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A90ABA0-70C9-4007-B535-1B6232FA9966}"/>
              </a:ext>
            </a:extLst>
          </p:cNvPr>
          <p:cNvSpPr/>
          <p:nvPr/>
        </p:nvSpPr>
        <p:spPr>
          <a:xfrm>
            <a:off x="4377128" y="1307831"/>
            <a:ext cx="1718872" cy="928468"/>
          </a:xfrm>
          <a:prstGeom prst="roundRect">
            <a:avLst/>
          </a:prstGeom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371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20AB7C-CE83-EA40-92B6-F17B261F8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54366"/>
          </a:xfrm>
        </p:spPr>
        <p:txBody>
          <a:bodyPr>
            <a:normAutofit fontScale="90000"/>
          </a:bodyPr>
          <a:lstStyle/>
          <a:p>
            <a:r>
              <a:rPr kumimoji="1" lang="en-US" altLang="zh-CN" sz="3200" b="1" dirty="0">
                <a:latin typeface="Arial Rounded MT Bold" panose="020F0704030504030204" pitchFamily="34" charset="0"/>
              </a:rPr>
              <a:t>Question words</a:t>
            </a:r>
            <a:endParaRPr kumimoji="1" lang="zh-CN" altLang="en-US" sz="3200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974E6B5A-F633-AD47-AFE4-EFD013949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359095"/>
              </p:ext>
            </p:extLst>
          </p:nvPr>
        </p:nvGraphicFramePr>
        <p:xfrm>
          <a:off x="340198" y="382872"/>
          <a:ext cx="11511603" cy="6360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0656">
                  <a:extLst>
                    <a:ext uri="{9D8B030D-6E8A-4147-A177-3AD203B41FA5}">
                      <a16:colId xmlns:a16="http://schemas.microsoft.com/office/drawing/2014/main" val="844117049"/>
                    </a:ext>
                  </a:extLst>
                </a:gridCol>
                <a:gridCol w="2400547">
                  <a:extLst>
                    <a:ext uri="{9D8B030D-6E8A-4147-A177-3AD203B41FA5}">
                      <a16:colId xmlns:a16="http://schemas.microsoft.com/office/drawing/2014/main" val="2849891422"/>
                    </a:ext>
                  </a:extLst>
                </a:gridCol>
                <a:gridCol w="7010400">
                  <a:extLst>
                    <a:ext uri="{9D8B030D-6E8A-4147-A177-3AD203B41FA5}">
                      <a16:colId xmlns:a16="http://schemas.microsoft.com/office/drawing/2014/main" val="3402506192"/>
                    </a:ext>
                  </a:extLst>
                </a:gridCol>
              </a:tblGrid>
              <a:tr h="343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Question words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Examples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990231"/>
                  </a:ext>
                </a:extLst>
              </a:tr>
              <a:tr h="981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(subject / object)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is that man? That’s my uncle.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has saved you?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did you see?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9100066"/>
                  </a:ext>
                </a:extLst>
              </a:tr>
              <a:tr h="647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400" u="none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 (object)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did you see?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___________ have you given the chocolates?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en-GB" altLang="zh-CN" sz="2000" b="0" i="1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With _________ do we collaborate?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9641607"/>
                  </a:ext>
                </a:extLst>
              </a:tr>
              <a:tr h="981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idea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20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thing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7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do you think?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7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are you doing?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7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is that?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6553029"/>
                  </a:ext>
                </a:extLst>
              </a:tr>
              <a:tr h="3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place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is your school?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0345169"/>
                  </a:ext>
                </a:extLst>
              </a:tr>
              <a:tr h="3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1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do you go to school? At 7:00.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1813248"/>
                  </a:ext>
                </a:extLst>
              </a:tr>
              <a:tr h="3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reason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2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do you sleep late?  I’ve to finish my work.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6071725"/>
                  </a:ext>
                </a:extLst>
              </a:tr>
              <a:tr h="981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what method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manner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altLang="zh-CN" sz="20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emotion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3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do you go to school? By MTR.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3"/>
                      </a:pPr>
                      <a:r>
                        <a:rPr lang="en-GB" altLang="zh-CN" sz="2000" b="0" i="1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___________ will you deal with the problem?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3"/>
                      </a:pPr>
                      <a:r>
                        <a:rPr lang="en-GB" altLang="zh-CN" sz="2000" b="0" i="1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___________ do you feel?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8211662"/>
                  </a:ext>
                </a:extLst>
              </a:tr>
              <a:tr h="367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choice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6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should we choose, beef or pork?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9708810"/>
                  </a:ext>
                </a:extLst>
              </a:tr>
              <a:tr h="6471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possession</a:t>
                      </a:r>
                      <a:endParaRPr lang="zh-CN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7"/>
                      </a:pPr>
                      <a:r>
                        <a:rPr lang="en-GB" sz="2000" b="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 is this pen?</a:t>
                      </a: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7"/>
                      </a:pPr>
                      <a:r>
                        <a:rPr lang="en-GB" altLang="zh-CN" sz="2000" b="0" i="1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___________ pen is this?</a:t>
                      </a:r>
                      <a:endParaRPr lang="zh-CN" sz="2000" b="0" i="1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065693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3</a:t>
            </a:fld>
            <a:endParaRPr kumimoji="1"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07884" y="2914629"/>
            <a:ext cx="10629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8817" y="1938838"/>
            <a:ext cx="1250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Whom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035" y="997865"/>
            <a:ext cx="971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2656" y="3541392"/>
            <a:ext cx="1229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9041" y="3881402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3506" y="4268527"/>
            <a:ext cx="971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4980772"/>
            <a:ext cx="973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2424" y="5693017"/>
            <a:ext cx="1140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2424" y="6177981"/>
            <a:ext cx="1180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983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5128" y="1603022"/>
            <a:ext cx="6207583" cy="4109156"/>
          </a:xfrm>
        </p:spPr>
        <p:txBody>
          <a:bodyPr>
            <a:normAutofit/>
          </a:bodyPr>
          <a:lstStyle/>
          <a:p>
            <a:r>
              <a:rPr lang="en-GB" altLang="zh-TW" sz="4200" b="1" i="1" dirty="0">
                <a:uFillTx/>
              </a:rPr>
              <a:t>You are Minnie. Your former classmate has come to adopt a pet. Ask your classmate questions to see whether he/ she will be a good pet owner. </a:t>
            </a:r>
            <a:endParaRPr lang="zh-TW" altLang="en-US" sz="4200" b="1" i="1" dirty="0">
              <a:uFillTx/>
            </a:endParaRPr>
          </a:p>
        </p:txBody>
      </p:sp>
      <p:pic>
        <p:nvPicPr>
          <p:cNvPr id="5" name="image2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236178" y="1859492"/>
            <a:ext cx="4575434" cy="3604331"/>
          </a:xfrm>
          <a:prstGeom prst="rect">
            <a:avLst/>
          </a:prstGeom>
        </p:spPr>
      </p:pic>
      <p:sp>
        <p:nvSpPr>
          <p:cNvPr id="4" name="TextBox 3"/>
          <p:cNvSpPr txBox="1">
            <a:spLocks/>
          </p:cNvSpPr>
          <p:nvPr/>
        </p:nvSpPr>
        <p:spPr>
          <a:xfrm>
            <a:off x="548639" y="375064"/>
            <a:ext cx="36294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uFillTx/>
                <a:latin typeface="+mj-lt"/>
                <a:cs typeface="Times New Roman" panose="02020603050405020304" pitchFamily="18" charset="0"/>
              </a:rPr>
              <a:t>Part D(3)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299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C6C9B-3C71-4680-9E0E-23C030FB7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061C2-6E01-400B-99C4-50377C884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9B018-F566-4A92-999D-5BE214DD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31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C8BFC8-4FA0-41C5-A357-1E02BBFD8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65" t="9911" r="25544" b="5302"/>
          <a:stretch/>
        </p:blipFill>
        <p:spPr>
          <a:xfrm>
            <a:off x="0" y="112889"/>
            <a:ext cx="12654844" cy="660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35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uFillTx/>
              </a:rPr>
              <a:t>Tips: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997"/>
            <a:ext cx="10515600" cy="46479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uFillTx/>
              </a:rPr>
              <a:t>You can ask them questions on the following:</a:t>
            </a:r>
          </a:p>
          <a:p>
            <a:pPr lvl="0"/>
            <a:r>
              <a:rPr lang="en-GB" dirty="0"/>
              <a:t>t</a:t>
            </a:r>
            <a:r>
              <a:rPr lang="en-GB" dirty="0">
                <a:uFillTx/>
              </a:rPr>
              <a:t>he number of people </a:t>
            </a:r>
            <a:r>
              <a:rPr lang="en-GB">
                <a:uFillTx/>
              </a:rPr>
              <a:t>living </a:t>
            </a:r>
            <a:r>
              <a:rPr lang="en-GB"/>
              <a:t>at</a:t>
            </a:r>
            <a:r>
              <a:rPr lang="en-GB">
                <a:uFillTx/>
              </a:rPr>
              <a:t> </a:t>
            </a:r>
            <a:r>
              <a:rPr lang="en-GB" dirty="0">
                <a:uFillTx/>
              </a:rPr>
              <a:t>home</a:t>
            </a:r>
          </a:p>
          <a:p>
            <a:pPr lvl="0"/>
            <a:r>
              <a:rPr lang="en-GB" dirty="0"/>
              <a:t>the type of home (apartment, house, rent etc.)</a:t>
            </a:r>
          </a:p>
          <a:p>
            <a:pPr lvl="0"/>
            <a:r>
              <a:rPr lang="en-GB" dirty="0"/>
              <a:t>t</a:t>
            </a:r>
            <a:r>
              <a:rPr lang="en-GB" dirty="0">
                <a:uFillTx/>
              </a:rPr>
              <a:t>he home size</a:t>
            </a:r>
          </a:p>
          <a:p>
            <a:pPr lvl="0"/>
            <a:r>
              <a:rPr lang="en-GB" dirty="0">
                <a:uFillTx/>
              </a:rPr>
              <a:t>the kind of pet they want to adopt</a:t>
            </a:r>
          </a:p>
          <a:p>
            <a:pPr lvl="0"/>
            <a:r>
              <a:rPr lang="en-GB" dirty="0">
                <a:uFillTx/>
              </a:rPr>
              <a:t>the reason for adoption</a:t>
            </a:r>
          </a:p>
          <a:p>
            <a:pPr lvl="0"/>
            <a:r>
              <a:rPr lang="en-GB" dirty="0">
                <a:uFillTx/>
              </a:rPr>
              <a:t>the age of the pet</a:t>
            </a:r>
          </a:p>
          <a:p>
            <a:r>
              <a:rPr lang="en-GB" dirty="0">
                <a:uFillTx/>
              </a:rPr>
              <a:t>the size of the pet</a:t>
            </a:r>
          </a:p>
          <a:p>
            <a:r>
              <a:rPr lang="en-GB" dirty="0"/>
              <a:t>t</a:t>
            </a:r>
            <a:r>
              <a:rPr lang="en-GB" dirty="0">
                <a:uFillTx/>
              </a:rPr>
              <a:t>he place where the pet will be kept</a:t>
            </a:r>
          </a:p>
          <a:p>
            <a:r>
              <a:rPr lang="en-GB" dirty="0"/>
              <a:t>the frequency they will take the pet for a walk</a:t>
            </a:r>
          </a:p>
          <a:p>
            <a:r>
              <a:rPr lang="en-GB" dirty="0"/>
              <a:t>the person responsible for the care of the pet</a:t>
            </a:r>
            <a:r>
              <a:rPr lang="en-GB" dirty="0">
                <a:uFillTx/>
              </a:rPr>
              <a:t>, etc.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32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447C53-249E-4645-930D-926CE6D86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272" y="2854560"/>
            <a:ext cx="4867218" cy="187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49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uFillTx/>
            </a:endParaRPr>
          </a:p>
        </p:txBody>
      </p:sp>
      <p:pic>
        <p:nvPicPr>
          <p:cNvPr id="9" name="Picture 8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zh-TW" sz="7200" kern="1200" dirty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</a:rPr>
              <a:t>Interview time!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5308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995"/>
          </a:xfrm>
        </p:spPr>
        <p:txBody>
          <a:bodyPr>
            <a:normAutofit fontScale="90000"/>
          </a:bodyPr>
          <a:lstStyle/>
          <a:p>
            <a:r>
              <a:rPr lang="en-GB" b="1" i="1" dirty="0"/>
              <a:t>In this lesson, we have learned…</a:t>
            </a:r>
            <a:endParaRPr lang="en-GB" b="1" i="1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290"/>
            <a:ext cx="10515600" cy="110049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u="sng" dirty="0"/>
              <a:t>The wh-words and wh-phrases</a:t>
            </a:r>
            <a:endParaRPr lang="en-GB" dirty="0">
              <a:uFillTx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32AADE-88E8-4151-B287-E4F3E52498A9}"/>
              </a:ext>
            </a:extLst>
          </p:cNvPr>
          <p:cNvSpPr txBox="1">
            <a:spLocks/>
          </p:cNvSpPr>
          <p:nvPr/>
        </p:nvSpPr>
        <p:spPr>
          <a:xfrm>
            <a:off x="838200" y="2277781"/>
            <a:ext cx="10515600" cy="135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"/>
            </a:pPr>
            <a:r>
              <a:rPr lang="en-GB" b="1" u="sng" dirty="0"/>
              <a:t>The word order of wh-questions</a:t>
            </a:r>
          </a:p>
          <a:p>
            <a:pPr marL="0" indent="0">
              <a:buNone/>
            </a:pPr>
            <a:r>
              <a:rPr lang="en-GB" dirty="0"/>
              <a:t>e.g. When </a:t>
            </a:r>
            <a:r>
              <a:rPr lang="en-GB" dirty="0">
                <a:solidFill>
                  <a:schemeClr val="accent1"/>
                </a:solidFill>
              </a:rPr>
              <a:t>are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you</a:t>
            </a:r>
            <a:r>
              <a:rPr lang="en-GB" dirty="0"/>
              <a:t> moving in?                   (</a:t>
            </a:r>
            <a:r>
              <a:rPr lang="en-GB" dirty="0">
                <a:solidFill>
                  <a:schemeClr val="accent1"/>
                </a:solidFill>
              </a:rPr>
              <a:t>Verb </a:t>
            </a:r>
            <a:r>
              <a:rPr lang="en-GB" dirty="0"/>
              <a:t>before </a:t>
            </a:r>
            <a:r>
              <a:rPr lang="en-GB" dirty="0">
                <a:solidFill>
                  <a:srgbClr val="FF0000"/>
                </a:solidFill>
              </a:rPr>
              <a:t>Subject</a:t>
            </a:r>
            <a:r>
              <a:rPr lang="en-GB" dirty="0"/>
              <a:t>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E380B4-3B21-4977-AF5E-ACF4884BD816}"/>
              </a:ext>
            </a:extLst>
          </p:cNvPr>
          <p:cNvSpPr txBox="1">
            <a:spLocks/>
          </p:cNvSpPr>
          <p:nvPr/>
        </p:nvSpPr>
        <p:spPr>
          <a:xfrm>
            <a:off x="918210" y="3662084"/>
            <a:ext cx="10515600" cy="1092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3"/>
            </a:pPr>
            <a:r>
              <a:rPr lang="en-GB" b="1" u="sng" dirty="0"/>
              <a:t>When to use the helping verb “</a:t>
            </a:r>
            <a:r>
              <a:rPr lang="en-GB" b="1" u="sng" dirty="0">
                <a:solidFill>
                  <a:srgbClr val="00B050"/>
                </a:solidFill>
              </a:rPr>
              <a:t>do</a:t>
            </a:r>
            <a:r>
              <a:rPr lang="en-GB" b="1" u="sng" dirty="0"/>
              <a:t>” to form a question </a:t>
            </a:r>
          </a:p>
          <a:p>
            <a:pPr marL="0" indent="0">
              <a:buNone/>
            </a:pPr>
            <a:r>
              <a:rPr lang="en-GB" dirty="0"/>
              <a:t>e.g. </a:t>
            </a:r>
            <a:r>
              <a:rPr lang="en-GB" i="1" dirty="0"/>
              <a:t>Why </a:t>
            </a:r>
            <a:r>
              <a:rPr lang="en-GB" i="1" dirty="0">
                <a:solidFill>
                  <a:srgbClr val="00B050"/>
                </a:solidFill>
              </a:rPr>
              <a:t>do</a:t>
            </a:r>
            <a:r>
              <a:rPr lang="en-GB" i="1" dirty="0"/>
              <a:t> you ask me?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C5D40B7C-BA90-400D-B1A2-D8042D73BC36}"/>
              </a:ext>
            </a:extLst>
          </p:cNvPr>
          <p:cNvSpPr txBox="1">
            <a:spLocks/>
          </p:cNvSpPr>
          <p:nvPr/>
        </p:nvSpPr>
        <p:spPr>
          <a:xfrm>
            <a:off x="918210" y="4979745"/>
            <a:ext cx="10515600" cy="18782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4"/>
            </a:pPr>
            <a:r>
              <a:rPr lang="en-US" altLang="zh-TW" b="1" u="sng" dirty="0"/>
              <a:t>Verb Phrase structure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After “</a:t>
            </a:r>
            <a:r>
              <a:rPr lang="en-US" altLang="zh-TW" dirty="0">
                <a:solidFill>
                  <a:srgbClr val="00B050"/>
                </a:solidFill>
              </a:rPr>
              <a:t>do</a:t>
            </a:r>
            <a:r>
              <a:rPr lang="en-US" altLang="zh-TW" dirty="0"/>
              <a:t>”, we use </a:t>
            </a:r>
            <a:r>
              <a:rPr lang="en-US" altLang="zh-TW" u="sng" dirty="0"/>
              <a:t>base verb</a:t>
            </a:r>
            <a:r>
              <a:rPr lang="en-US" altLang="zh-TW" dirty="0"/>
              <a:t>.    After ‘</a:t>
            </a:r>
            <a:r>
              <a:rPr lang="en-US" altLang="zh-TW" dirty="0">
                <a:solidFill>
                  <a:srgbClr val="00B050"/>
                </a:solidFill>
              </a:rPr>
              <a:t>be</a:t>
            </a:r>
            <a:r>
              <a:rPr lang="en-US" altLang="zh-TW" dirty="0"/>
              <a:t>’, we use </a:t>
            </a:r>
            <a:r>
              <a:rPr lang="en-US" altLang="zh-TW" i="1" u="sng" dirty="0"/>
              <a:t>-ing </a:t>
            </a:r>
            <a:r>
              <a:rPr lang="en-US" altLang="zh-TW" u="sng" dirty="0"/>
              <a:t>/ past participle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e.g. </a:t>
            </a:r>
            <a:r>
              <a:rPr lang="en-US" altLang="zh-TW" i="1" dirty="0"/>
              <a:t>What </a:t>
            </a:r>
            <a:r>
              <a:rPr lang="en-US" altLang="zh-TW" i="1" dirty="0">
                <a:solidFill>
                  <a:srgbClr val="00B050"/>
                </a:solidFill>
              </a:rPr>
              <a:t>did</a:t>
            </a:r>
            <a:r>
              <a:rPr lang="en-US" altLang="zh-TW" i="1" dirty="0"/>
              <a:t> you </a:t>
            </a:r>
            <a:r>
              <a:rPr lang="en-US" altLang="zh-TW" i="1" u="sng" dirty="0"/>
              <a:t>say</a:t>
            </a:r>
            <a:r>
              <a:rPr lang="en-US" altLang="zh-TW" i="1" dirty="0"/>
              <a:t>?		e.g. Why </a:t>
            </a:r>
            <a:r>
              <a:rPr lang="en-US" altLang="zh-TW" i="1" dirty="0">
                <a:solidFill>
                  <a:srgbClr val="00B050"/>
                </a:solidFill>
              </a:rPr>
              <a:t>is </a:t>
            </a:r>
            <a:r>
              <a:rPr lang="en-US" altLang="zh-TW" i="1" dirty="0"/>
              <a:t>the baby </a:t>
            </a:r>
            <a:r>
              <a:rPr lang="en-US" altLang="zh-TW" i="1" u="sng" dirty="0"/>
              <a:t>crying</a:t>
            </a:r>
            <a:r>
              <a:rPr lang="en-US" altLang="zh-TW" i="1" dirty="0"/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zh-TW" i="1" dirty="0"/>
              <a:t>	                                                      How </a:t>
            </a:r>
            <a:r>
              <a:rPr lang="en-GB" altLang="zh-TW" i="1" dirty="0">
                <a:solidFill>
                  <a:srgbClr val="00B050"/>
                </a:solidFill>
              </a:rPr>
              <a:t>was</a:t>
            </a:r>
            <a:r>
              <a:rPr lang="en-GB" altLang="zh-TW" i="1" dirty="0"/>
              <a:t> the money </a:t>
            </a:r>
            <a:r>
              <a:rPr lang="en-GB" altLang="zh-TW" i="1" u="sng" dirty="0"/>
              <a:t>stolen</a:t>
            </a:r>
            <a:r>
              <a:rPr lang="en-GB" altLang="zh-TW" i="1" dirty="0"/>
              <a:t>?</a:t>
            </a:r>
            <a:endParaRPr lang="en-US" altLang="zh-TW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dirty="0"/>
          </a:p>
        </p:txBody>
      </p:sp>
      <p:pic>
        <p:nvPicPr>
          <p:cNvPr id="1028" name="Picture 4" descr="Image result for graduation carto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5" y="580866"/>
            <a:ext cx="3697243" cy="178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61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68000"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36" y="-152458"/>
            <a:ext cx="10515600" cy="614589"/>
          </a:xfrm>
        </p:spPr>
        <p:txBody>
          <a:bodyPr>
            <a:normAutofit/>
          </a:bodyPr>
          <a:lstStyle/>
          <a:p>
            <a:r>
              <a:rPr kumimoji="1" lang="en-US" altLang="zh-CN" sz="29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Question phrases</a:t>
            </a:r>
            <a:endParaRPr lang="en-US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289817"/>
              </p:ext>
            </p:extLst>
          </p:nvPr>
        </p:nvGraphicFramePr>
        <p:xfrm>
          <a:off x="254801" y="453139"/>
          <a:ext cx="11808823" cy="626833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95900">
                  <a:extLst>
                    <a:ext uri="{9D8B030D-6E8A-4147-A177-3AD203B41FA5}">
                      <a16:colId xmlns:a16="http://schemas.microsoft.com/office/drawing/2014/main" val="617020564"/>
                    </a:ext>
                  </a:extLst>
                </a:gridCol>
                <a:gridCol w="8712923">
                  <a:extLst>
                    <a:ext uri="{9D8B030D-6E8A-4147-A177-3AD203B41FA5}">
                      <a16:colId xmlns:a16="http://schemas.microsoft.com/office/drawing/2014/main" val="535398041"/>
                    </a:ext>
                  </a:extLst>
                </a:gridCol>
              </a:tblGrid>
              <a:tr h="15670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 + __________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 side are you on?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 blood do you think it is really?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 turn was it this time?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Whose funeral was it then?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0486864"/>
                  </a:ext>
                </a:extLst>
              </a:tr>
              <a:tr h="1164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 + ____________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 airfield was used for agent drops?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Which novels or stories are well used as class readers in schools?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255211"/>
                  </a:ext>
                </a:extLst>
              </a:tr>
              <a:tr h="1164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+ ____________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7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sort of programmes will we see?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7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help will I get from my Social Services Department?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4402996"/>
                  </a:ext>
                </a:extLst>
              </a:tr>
              <a:tr h="23713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+ ______________ </a:t>
                      </a:r>
                      <a:r>
                        <a:rPr lang="en-GB" sz="20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_________________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deep is my boredom?</a:t>
                      </a:r>
                    </a:p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en-GB" altLang="zh-TW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important is that to the balance of trade?</a:t>
                      </a:r>
                      <a:endParaRPr lang="en-US" altLang="zh-TW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en-GB" altLang="zh-TW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bad is the problem?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often do you blog?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well do you know this guy?</a:t>
                      </a:r>
                    </a:p>
                    <a:p>
                      <a:pPr marL="457200" lvl="0" indent="-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exactly</a:t>
                      </a:r>
                      <a:r>
                        <a:rPr lang="en-GB" sz="2400" i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did it happen?</a:t>
                      </a:r>
                      <a:endParaRPr lang="en-US" sz="2400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90739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44E2-C75F-4DE3-BEE7-DD4977957B77}" type="slidenum">
              <a:rPr lang="en-GB" smtClean="0"/>
              <a:t>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316736" y="832104"/>
            <a:ext cx="984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Noun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6735" y="2564316"/>
            <a:ext cx="984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Noun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6735" y="3691720"/>
            <a:ext cx="984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Noun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0536" y="4819124"/>
            <a:ext cx="1537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Adjective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094" y="5332460"/>
            <a:ext cx="1232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Adverb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1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4A0DC7-F025-DD47-91AA-3411606D5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B(1) – Question words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D18B14-5494-5942-8719-3B1CFBDA4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the lines below. Use the best question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/ question phrase to complete the dialogue.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Kim, the manager of an animal shelter, is talking to </a:t>
            </a:r>
          </a:p>
          <a:p>
            <a:pPr marL="0" indent="0">
              <a:buNone/>
            </a:pP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Chris, one of the volunteers.</a:t>
            </a:r>
          </a:p>
          <a:p>
            <a:pPr marL="0" indent="0">
              <a:buNone/>
            </a:pPr>
            <a:endParaRPr kumimoji="1"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limit: 4 mins</a:t>
            </a: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9DBC57-7B68-4ACA-BCB1-0BF6F9A5BA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876"/>
          <a:stretch/>
        </p:blipFill>
        <p:spPr>
          <a:xfrm>
            <a:off x="8385431" y="2887956"/>
            <a:ext cx="3374887" cy="306675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35105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6F805-4605-411F-9820-63A7FCDB0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372590"/>
            <a:ext cx="4451253" cy="2042990"/>
          </a:xfrm>
          <a:prstGeom prst="wedgeEllipseCallout">
            <a:avLst>
              <a:gd name="adj1" fmla="val -53904"/>
              <a:gd name="adj2" fmla="val 6113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1. __________ will you feed the animals?</a:t>
            </a:r>
            <a:endParaRPr lang="en-GB" dirty="0">
              <a:effectLst/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8882B71-FFB3-4E1A-A794-115E427052AC}"/>
              </a:ext>
            </a:extLst>
          </p:cNvPr>
          <p:cNvSpPr/>
          <p:nvPr/>
        </p:nvSpPr>
        <p:spPr>
          <a:xfrm>
            <a:off x="6096000" y="372590"/>
            <a:ext cx="5176838" cy="2156412"/>
          </a:xfrm>
          <a:prstGeom prst="wedgeEllipseCallout">
            <a:avLst>
              <a:gd name="adj1" fmla="val 59470"/>
              <a:gd name="adj2" fmla="val 4867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I’m getting ready now.</a:t>
            </a:r>
            <a:endParaRPr lang="en-GB" sz="2800" dirty="0">
              <a:effectLst/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2. __________ are the gloves?</a:t>
            </a:r>
            <a:r>
              <a:rPr lang="en-GB" sz="28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 </a:t>
            </a:r>
            <a:r>
              <a:rPr lang="en-GB" sz="11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 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B752F9-1D23-4AC1-A2A5-9F4499064F33}"/>
              </a:ext>
            </a:extLst>
          </p:cNvPr>
          <p:cNvSpPr/>
          <p:nvPr/>
        </p:nvSpPr>
        <p:spPr>
          <a:xfrm>
            <a:off x="2444578" y="664667"/>
            <a:ext cx="1370185" cy="472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590B765-60D5-A643-A6B4-0B3773F38CF2}"/>
              </a:ext>
            </a:extLst>
          </p:cNvPr>
          <p:cNvSpPr txBox="1">
            <a:spLocks/>
          </p:cNvSpPr>
          <p:nvPr/>
        </p:nvSpPr>
        <p:spPr>
          <a:xfrm>
            <a:off x="1219200" y="3420926"/>
            <a:ext cx="4451253" cy="2042990"/>
          </a:xfrm>
          <a:prstGeom prst="wedgeEllipseCallout">
            <a:avLst>
              <a:gd name="adj1" fmla="val -53904"/>
              <a:gd name="adj2" fmla="val 6113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They are in the box. 3. _________ have you put in the dish?</a:t>
            </a:r>
            <a:endParaRPr lang="en-GB" dirty="0"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8" name="Speech Bubble: Oval 4">
            <a:extLst>
              <a:ext uri="{FF2B5EF4-FFF2-40B4-BE49-F238E27FC236}">
                <a16:creationId xmlns:a16="http://schemas.microsoft.com/office/drawing/2014/main" id="{D2DF92C0-8925-D64E-8374-B064CEF8437B}"/>
              </a:ext>
            </a:extLst>
          </p:cNvPr>
          <p:cNvSpPr/>
          <p:nvPr/>
        </p:nvSpPr>
        <p:spPr>
          <a:xfrm>
            <a:off x="6096000" y="3307504"/>
            <a:ext cx="5319713" cy="2156412"/>
          </a:xfrm>
          <a:prstGeom prst="wedgeEllipseCallout">
            <a:avLst>
              <a:gd name="adj1" fmla="val 59470"/>
              <a:gd name="adj2" fmla="val 4867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Just some dried fruits.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4. _________ </a:t>
            </a:r>
            <a:r>
              <a:rPr lang="en-GB" sz="2800" b="1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animals</a:t>
            </a: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should I feed first, the rabbits or the hamsters?</a:t>
            </a:r>
            <a:endParaRPr lang="en-GB" sz="2800" dirty="0">
              <a:effectLst/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9" name="Rectangle: Rounded Corners 5">
            <a:extLst>
              <a:ext uri="{FF2B5EF4-FFF2-40B4-BE49-F238E27FC236}">
                <a16:creationId xmlns:a16="http://schemas.microsoft.com/office/drawing/2014/main" id="{271B7FE1-7652-A849-9E11-B9A4651100C4}"/>
              </a:ext>
            </a:extLst>
          </p:cNvPr>
          <p:cNvSpPr/>
          <p:nvPr/>
        </p:nvSpPr>
        <p:spPr>
          <a:xfrm>
            <a:off x="7342808" y="1136910"/>
            <a:ext cx="1588958" cy="491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40EFA03A-6348-8942-92A3-9AA21038A4B9}"/>
              </a:ext>
            </a:extLst>
          </p:cNvPr>
          <p:cNvSpPr/>
          <p:nvPr/>
        </p:nvSpPr>
        <p:spPr>
          <a:xfrm>
            <a:off x="2444578" y="4123619"/>
            <a:ext cx="1370185" cy="50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</a:p>
        </p:txBody>
      </p:sp>
      <p:sp>
        <p:nvSpPr>
          <p:cNvPr id="11" name="Rectangle: Rounded Corners 5">
            <a:extLst>
              <a:ext uri="{FF2B5EF4-FFF2-40B4-BE49-F238E27FC236}">
                <a16:creationId xmlns:a16="http://schemas.microsoft.com/office/drawing/2014/main" id="{A75B259D-5952-914D-A409-EAE38828F012}"/>
              </a:ext>
            </a:extLst>
          </p:cNvPr>
          <p:cNvSpPr/>
          <p:nvPr/>
        </p:nvSpPr>
        <p:spPr>
          <a:xfrm>
            <a:off x="7716570" y="3945710"/>
            <a:ext cx="1472580" cy="481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3" name="Rectangle 2"/>
          <p:cNvSpPr/>
          <p:nvPr/>
        </p:nvSpPr>
        <p:spPr>
          <a:xfrm>
            <a:off x="9556043" y="771525"/>
            <a:ext cx="852314" cy="365385"/>
          </a:xfrm>
          <a:prstGeom prst="rect">
            <a:avLst/>
          </a:prstGeom>
          <a:solidFill>
            <a:srgbClr val="FF0000">
              <a:alpha val="8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3265317" y="3760838"/>
            <a:ext cx="1660644" cy="4269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6917260" y="3489241"/>
            <a:ext cx="3491097" cy="4269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1766" y="5615974"/>
            <a:ext cx="1597689" cy="11943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028" y="5645654"/>
            <a:ext cx="1828783" cy="106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4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6F805-4605-411F-9820-63A7FCDB0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129" y="497184"/>
            <a:ext cx="4451253" cy="1034746"/>
          </a:xfrm>
          <a:prstGeom prst="wedgeEllipseCallout">
            <a:avLst>
              <a:gd name="adj1" fmla="val -53904"/>
              <a:gd name="adj2" fmla="val 6113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The hamsters.</a:t>
            </a:r>
            <a:endParaRPr lang="en-GB" dirty="0">
              <a:effectLst/>
              <a:latin typeface="Times New Roman" panose="02020603050405020304" pitchFamily="18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8882B71-FFB3-4E1A-A794-115E427052AC}"/>
              </a:ext>
            </a:extLst>
          </p:cNvPr>
          <p:cNvSpPr/>
          <p:nvPr/>
        </p:nvSpPr>
        <p:spPr>
          <a:xfrm>
            <a:off x="6096000" y="372590"/>
            <a:ext cx="5176838" cy="1505060"/>
          </a:xfrm>
          <a:prstGeom prst="wedgeEllipseCallout">
            <a:avLst>
              <a:gd name="adj1" fmla="val 59470"/>
              <a:gd name="adj2" fmla="val 4867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5. _________  </a:t>
            </a:r>
            <a:r>
              <a:rPr lang="en-GB" sz="2800" b="1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plate </a:t>
            </a: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of fruit is this?</a:t>
            </a:r>
            <a:endParaRPr lang="en-GB" sz="2800" dirty="0">
              <a:effectLst/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590B765-60D5-A643-A6B4-0B3773F38CF2}"/>
              </a:ext>
            </a:extLst>
          </p:cNvPr>
          <p:cNvSpPr txBox="1">
            <a:spLocks/>
          </p:cNvSpPr>
          <p:nvPr/>
        </p:nvSpPr>
        <p:spPr>
          <a:xfrm>
            <a:off x="919162" y="1869086"/>
            <a:ext cx="5319713" cy="1505060"/>
          </a:xfrm>
          <a:prstGeom prst="wedgeEllipseCallout">
            <a:avLst>
              <a:gd name="adj1" fmla="val -63766"/>
              <a:gd name="adj2" fmla="val 35136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It’s mine.</a:t>
            </a:r>
            <a:r>
              <a:rPr lang="en-GB" altLang="zh-CN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  <a:r>
              <a:rPr lang="en-GB" dirty="0"/>
              <a:t>6. __________ is the rabbit?</a:t>
            </a:r>
          </a:p>
        </p:txBody>
      </p:sp>
      <p:sp>
        <p:nvSpPr>
          <p:cNvPr id="8" name="Speech Bubble: Oval 4">
            <a:extLst>
              <a:ext uri="{FF2B5EF4-FFF2-40B4-BE49-F238E27FC236}">
                <a16:creationId xmlns:a16="http://schemas.microsoft.com/office/drawing/2014/main" id="{D2DF92C0-8925-D64E-8374-B064CEF8437B}"/>
              </a:ext>
            </a:extLst>
          </p:cNvPr>
          <p:cNvSpPr/>
          <p:nvPr/>
        </p:nvSpPr>
        <p:spPr>
          <a:xfrm>
            <a:off x="7159006" y="4299868"/>
            <a:ext cx="4550218" cy="2156412"/>
          </a:xfrm>
          <a:prstGeom prst="wedgeEllipseCallout">
            <a:avLst>
              <a:gd name="adj1" fmla="val 59470"/>
              <a:gd name="adj2" fmla="val 4867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Oh no! </a:t>
            </a: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M</a:t>
            </a: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y mom is lo</a:t>
            </a: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oking for me.</a:t>
            </a:r>
            <a:endParaRPr lang="en-GB" sz="2800" dirty="0">
              <a:effectLst/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9" name="Rectangle: Rounded Corners 5">
            <a:extLst>
              <a:ext uri="{FF2B5EF4-FFF2-40B4-BE49-F238E27FC236}">
                <a16:creationId xmlns:a16="http://schemas.microsoft.com/office/drawing/2014/main" id="{A7FF7EA5-5FB5-664C-BD01-84A898D9592C}"/>
              </a:ext>
            </a:extLst>
          </p:cNvPr>
          <p:cNvSpPr/>
          <p:nvPr/>
        </p:nvSpPr>
        <p:spPr>
          <a:xfrm>
            <a:off x="7633666" y="584145"/>
            <a:ext cx="1385888" cy="53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7</a:t>
            </a:fld>
            <a:endParaRPr kumimoji="1" lang="zh-CN" altLang="en-US"/>
          </a:p>
        </p:txBody>
      </p:sp>
      <p:sp>
        <p:nvSpPr>
          <p:cNvPr id="11" name="Rectangle 10"/>
          <p:cNvSpPr/>
          <p:nvPr/>
        </p:nvSpPr>
        <p:spPr>
          <a:xfrm>
            <a:off x="9060354" y="4884379"/>
            <a:ext cx="1451099" cy="485024"/>
          </a:xfrm>
          <a:prstGeom prst="rect">
            <a:avLst/>
          </a:prstGeom>
          <a:solidFill>
            <a:srgbClr val="FF0000">
              <a:alpha val="8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Speech Bubble: Oval 4">
            <a:extLst>
              <a:ext uri="{FF2B5EF4-FFF2-40B4-BE49-F238E27FC236}">
                <a16:creationId xmlns:a16="http://schemas.microsoft.com/office/drawing/2014/main" id="{6DA638D8-7597-499F-A2C8-3779AB79A3E3}"/>
              </a:ext>
            </a:extLst>
          </p:cNvPr>
          <p:cNvSpPr/>
          <p:nvPr/>
        </p:nvSpPr>
        <p:spPr>
          <a:xfrm>
            <a:off x="6744445" y="2757495"/>
            <a:ext cx="4550218" cy="745469"/>
          </a:xfrm>
          <a:prstGeom prst="wedgeEllipseCallout">
            <a:avLst>
              <a:gd name="adj1" fmla="val 59470"/>
              <a:gd name="adj2" fmla="val 4867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It weighs 2.5kg.</a:t>
            </a: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01146B68-E641-4754-A53A-0B49CE40F41E}"/>
              </a:ext>
            </a:extLst>
          </p:cNvPr>
          <p:cNvSpPr/>
          <p:nvPr/>
        </p:nvSpPr>
        <p:spPr>
          <a:xfrm>
            <a:off x="649356" y="3586709"/>
            <a:ext cx="6068088" cy="2678624"/>
          </a:xfrm>
          <a:prstGeom prst="wedgeEllipseCallout">
            <a:avLst>
              <a:gd name="adj1" fmla="val -54247"/>
              <a:gd name="adj2" fmla="val 45235"/>
            </a:avLst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Oh dear! </a:t>
            </a:r>
            <a:r>
              <a:rPr lang="en-GB" sz="2800" dirty="0"/>
              <a:t>It is overweight. You shouldn’t give it too many snacks. </a:t>
            </a:r>
          </a:p>
          <a:p>
            <a:pPr algn="ctr"/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7</a:t>
            </a:r>
            <a:r>
              <a:rPr lang="en-GB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. _________ is the lady outside? She is looking at us</a:t>
            </a:r>
            <a:r>
              <a:rPr lang="en-GB" altLang="zh-CN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.</a:t>
            </a:r>
            <a:endParaRPr lang="en-GB" dirty="0"/>
          </a:p>
        </p:txBody>
      </p:sp>
      <p:sp>
        <p:nvSpPr>
          <p:cNvPr id="16" name="Rectangle: Rounded Corners 5">
            <a:extLst>
              <a:ext uri="{FF2B5EF4-FFF2-40B4-BE49-F238E27FC236}">
                <a16:creationId xmlns:a16="http://schemas.microsoft.com/office/drawing/2014/main" id="{2D6C70E2-9794-4EE9-9129-96D0D0478DB7}"/>
              </a:ext>
            </a:extLst>
          </p:cNvPr>
          <p:cNvSpPr/>
          <p:nvPr/>
        </p:nvSpPr>
        <p:spPr>
          <a:xfrm>
            <a:off x="2499852" y="5083205"/>
            <a:ext cx="1293215" cy="3807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5EDF4C-7F12-40FE-89A1-6CDB089EA623}"/>
              </a:ext>
            </a:extLst>
          </p:cNvPr>
          <p:cNvSpPr/>
          <p:nvPr/>
        </p:nvSpPr>
        <p:spPr>
          <a:xfrm>
            <a:off x="9218399" y="2948400"/>
            <a:ext cx="938326" cy="366521"/>
          </a:xfrm>
          <a:prstGeom prst="rect">
            <a:avLst/>
          </a:prstGeom>
          <a:solidFill>
            <a:srgbClr val="FF0000">
              <a:alpha val="8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1005B2-7E17-41A5-BD5D-0176C1DE8F33}"/>
              </a:ext>
            </a:extLst>
          </p:cNvPr>
          <p:cNvSpPr/>
          <p:nvPr/>
        </p:nvSpPr>
        <p:spPr>
          <a:xfrm>
            <a:off x="2292626" y="2210969"/>
            <a:ext cx="862129" cy="365385"/>
          </a:xfrm>
          <a:prstGeom prst="rect">
            <a:avLst/>
          </a:prstGeom>
          <a:solidFill>
            <a:srgbClr val="FF0000">
              <a:alpha val="8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Rectangle: Rounded Corners 5">
            <a:extLst>
              <a:ext uri="{FF2B5EF4-FFF2-40B4-BE49-F238E27FC236}">
                <a16:creationId xmlns:a16="http://schemas.microsoft.com/office/drawing/2014/main" id="{2E02AED1-EAE0-4598-9889-039835C4F522}"/>
              </a:ext>
            </a:extLst>
          </p:cNvPr>
          <p:cNvSpPr/>
          <p:nvPr/>
        </p:nvSpPr>
        <p:spPr>
          <a:xfrm>
            <a:off x="3633324" y="2086423"/>
            <a:ext cx="2383654" cy="5061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heavy</a:t>
            </a:r>
          </a:p>
        </p:txBody>
      </p:sp>
    </p:spTree>
    <p:extLst>
      <p:ext uri="{BB962C8B-B14F-4D97-AF65-F5344CB8AC3E}">
        <p14:creationId xmlns:p14="http://schemas.microsoft.com/office/powerpoint/2010/main" val="384138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6F805-4605-411F-9820-63A7FCDB0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864" y="752889"/>
            <a:ext cx="4666373" cy="2042990"/>
          </a:xfrm>
          <a:prstGeom prst="wedgeEllipseCallout">
            <a:avLst>
              <a:gd name="adj1" fmla="val -53904"/>
              <a:gd name="adj2" fmla="val 6113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8</a:t>
            </a:r>
            <a:r>
              <a:rPr lang="en-GB" dirty="0">
                <a:effectLst/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. _________ do you look so worried?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8882B71-FFB3-4E1A-A794-115E427052AC}"/>
              </a:ext>
            </a:extLst>
          </p:cNvPr>
          <p:cNvSpPr/>
          <p:nvPr/>
        </p:nvSpPr>
        <p:spPr>
          <a:xfrm>
            <a:off x="5921115" y="1412843"/>
            <a:ext cx="5432685" cy="2575808"/>
          </a:xfrm>
          <a:prstGeom prst="wedgeEllipseCallout">
            <a:avLst>
              <a:gd name="adj1" fmla="val 59470"/>
              <a:gd name="adj2" fmla="val 4867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PMingLiU" panose="02020500000000000000" pitchFamily="18" charset="-120"/>
              </a:rPr>
              <a:t>She doesn’t like me working here at the animal shelter. She thinks it’s a </a:t>
            </a: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waste of time.</a:t>
            </a:r>
            <a:endParaRPr lang="en-GB" sz="2800" dirty="0">
              <a:effectLst/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590B765-60D5-A643-A6B4-0B3773F38CF2}"/>
              </a:ext>
            </a:extLst>
          </p:cNvPr>
          <p:cNvSpPr txBox="1">
            <a:spLocks/>
          </p:cNvSpPr>
          <p:nvPr/>
        </p:nvSpPr>
        <p:spPr>
          <a:xfrm>
            <a:off x="1219200" y="3420926"/>
            <a:ext cx="4451253" cy="2042990"/>
          </a:xfrm>
          <a:prstGeom prst="wedgeEllipseCallout">
            <a:avLst>
              <a:gd name="adj1" fmla="val -53904"/>
              <a:gd name="adj2" fmla="val 6113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Poor you!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9. _________ can I help you?</a:t>
            </a:r>
            <a:endParaRPr lang="en-GB" dirty="0"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8" name="Speech Bubble: Oval 4">
            <a:extLst>
              <a:ext uri="{FF2B5EF4-FFF2-40B4-BE49-F238E27FC236}">
                <a16:creationId xmlns:a16="http://schemas.microsoft.com/office/drawing/2014/main" id="{D2DF92C0-8925-D64E-8374-B064CEF8437B}"/>
              </a:ext>
            </a:extLst>
          </p:cNvPr>
          <p:cNvSpPr/>
          <p:nvPr/>
        </p:nvSpPr>
        <p:spPr>
          <a:xfrm>
            <a:off x="6299201" y="4775680"/>
            <a:ext cx="5054600" cy="1701385"/>
          </a:xfrm>
          <a:prstGeom prst="wedgeEllipseCallout">
            <a:avLst>
              <a:gd name="adj1" fmla="val 59470"/>
              <a:gd name="adj2" fmla="val 48670"/>
            </a:avLst>
          </a:prstGeom>
          <a:solidFill>
            <a:sysClr val="window" lastClr="FFFF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Please tell her the animals here need me.</a:t>
            </a:r>
            <a:endParaRPr lang="en-GB" sz="2800" dirty="0">
              <a:effectLst/>
              <a:latin typeface="Calibri" panose="020F0502020204030204" pitchFamily="34" charset="0"/>
              <a:ea typeface="PMingLiU" panose="02020500000000000000" pitchFamily="18" charset="-12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B128545-0EA0-C240-9ADE-32FA4A2CDAFD}"/>
              </a:ext>
            </a:extLst>
          </p:cNvPr>
          <p:cNvSpPr/>
          <p:nvPr/>
        </p:nvSpPr>
        <p:spPr>
          <a:xfrm>
            <a:off x="2205320" y="1272823"/>
            <a:ext cx="1381805" cy="492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</a:p>
        </p:txBody>
      </p:sp>
      <p:sp>
        <p:nvSpPr>
          <p:cNvPr id="9" name="Rectangle: Rounded Corners 5">
            <a:extLst>
              <a:ext uri="{FF2B5EF4-FFF2-40B4-BE49-F238E27FC236}">
                <a16:creationId xmlns:a16="http://schemas.microsoft.com/office/drawing/2014/main" id="{7F0EFD2B-3761-DE46-A897-AA2B348ECA02}"/>
              </a:ext>
            </a:extLst>
          </p:cNvPr>
          <p:cNvSpPr/>
          <p:nvPr/>
        </p:nvSpPr>
        <p:spPr>
          <a:xfrm>
            <a:off x="2536682" y="4213821"/>
            <a:ext cx="1328738" cy="457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516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F26309-A570-FC4A-BC1D-03D6AE5C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B(2) – Word Order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D902E1-12DD-1047-AF39-5A9F364E5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What is the difference between a statement and a question? </a:t>
            </a:r>
          </a:p>
          <a:p>
            <a:pPr marL="0" indent="0">
              <a:buNone/>
            </a:pPr>
            <a:r>
              <a:rPr kumimoji="1"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the following lines. Underline the subject of each statement and circle the verb. The first one has been done for you as an example.</a:t>
            </a:r>
          </a:p>
          <a:p>
            <a:pPr marL="0" indent="0">
              <a:buNone/>
            </a:pPr>
            <a:endParaRPr kumimoji="1"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marL="0" indent="0">
              <a:buNone/>
            </a:pPr>
            <a:r>
              <a:rPr kumimoji="1"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Often infected people are rejected by family and friends.</a:t>
            </a:r>
          </a:p>
          <a:p>
            <a:pPr marL="0" indent="0">
              <a:buNone/>
            </a:pPr>
            <a:endParaRPr kumimoji="1"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5B1E2CC-A437-45B0-9937-AB31B074EE6B}"/>
              </a:ext>
            </a:extLst>
          </p:cNvPr>
          <p:cNvSpPr/>
          <p:nvPr/>
        </p:nvSpPr>
        <p:spPr>
          <a:xfrm>
            <a:off x="4375052" y="4290647"/>
            <a:ext cx="1760278" cy="5064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FC71-0169-6445-843D-006489E9FBB5}" type="slidenum">
              <a:rPr kumimoji="1" lang="zh-CN" altLang="en-US" smtClean="0"/>
              <a:t>9</a:t>
            </a:fld>
            <a:endParaRPr kumimoji="1" lang="zh-CN" altLang="en-US"/>
          </a:p>
        </p:txBody>
      </p:sp>
      <p:sp>
        <p:nvSpPr>
          <p:cNvPr id="6" name="Oval 5"/>
          <p:cNvSpPr/>
          <p:nvPr/>
        </p:nvSpPr>
        <p:spPr>
          <a:xfrm>
            <a:off x="838200" y="2743201"/>
            <a:ext cx="2332703" cy="575186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616245" y="2743201"/>
            <a:ext cx="308241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27006" y="4680156"/>
            <a:ext cx="22565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583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2027</Words>
  <Application>Microsoft Office PowerPoint</Application>
  <PresentationFormat>Widescreen</PresentationFormat>
  <Paragraphs>349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Arial Rounded MT Bold</vt:lpstr>
      <vt:lpstr>Calibri</vt:lpstr>
      <vt:lpstr>Calibri Light</vt:lpstr>
      <vt:lpstr>Comic Sans MS</vt:lpstr>
      <vt:lpstr>Times New Roman</vt:lpstr>
      <vt:lpstr>Office Theme</vt:lpstr>
      <vt:lpstr>Love for Animals – wh-questions </vt:lpstr>
      <vt:lpstr>Part A –Video Watching  </vt:lpstr>
      <vt:lpstr>Question words</vt:lpstr>
      <vt:lpstr>Question phrases</vt:lpstr>
      <vt:lpstr>Part B(1) – Question words</vt:lpstr>
      <vt:lpstr>PowerPoint Presentation</vt:lpstr>
      <vt:lpstr>PowerPoint Presentation</vt:lpstr>
      <vt:lpstr>PowerPoint Presentation</vt:lpstr>
      <vt:lpstr>Part B(2) – Word Order</vt:lpstr>
      <vt:lpstr>Word Order of Statements</vt:lpstr>
      <vt:lpstr>Word Order of Wh-questions</vt:lpstr>
      <vt:lpstr>PowerPoint Presentation</vt:lpstr>
      <vt:lpstr>Word Order Summary</vt:lpstr>
      <vt:lpstr>Part B(3) - Dummy ‘do’</vt:lpstr>
      <vt:lpstr>PowerPoint Presentation</vt:lpstr>
      <vt:lpstr>Dummy ‘do’ Summary</vt:lpstr>
      <vt:lpstr>Part B(4) – Verb Phrase Structure</vt:lpstr>
      <vt:lpstr>PowerPoint Presentation</vt:lpstr>
      <vt:lpstr>Verb Phrase Structure Summary (1)</vt:lpstr>
      <vt:lpstr>Part B(4) – Verb Phrase Structure</vt:lpstr>
      <vt:lpstr>PowerPoint Presentation</vt:lpstr>
      <vt:lpstr>Verb Phrase Structure Summary (2)</vt:lpstr>
      <vt:lpstr>Part C – Proofreading exercise</vt:lpstr>
      <vt:lpstr>Proofreading Exercise</vt:lpstr>
      <vt:lpstr>Proofreading Exercise</vt:lpstr>
      <vt:lpstr>Part D(1) Video watching – Pet adoption</vt:lpstr>
      <vt:lpstr>Part D(2)  Answer the following questions.</vt:lpstr>
      <vt:lpstr>PowerPoint Presentation</vt:lpstr>
      <vt:lpstr>PowerPoint Presentation</vt:lpstr>
      <vt:lpstr>You are Minnie. Your former classmate has come to adopt a pet. Ask your classmate questions to see whether he/ she will be a good pet owner. </vt:lpstr>
      <vt:lpstr>PowerPoint Presentation</vt:lpstr>
      <vt:lpstr>Tips:</vt:lpstr>
      <vt:lpstr>Interview time!</vt:lpstr>
      <vt:lpstr>In this lesson, we have learned…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</dc:creator>
  <cp:lastModifiedBy>LEE, Fung King Jackie [LML]</cp:lastModifiedBy>
  <cp:revision>55</cp:revision>
  <cp:lastPrinted>2020-07-04T07:22:05Z</cp:lastPrinted>
  <dcterms:created xsi:type="dcterms:W3CDTF">2020-06-24T08:53:51Z</dcterms:created>
  <dcterms:modified xsi:type="dcterms:W3CDTF">2024-11-03T02:58:33Z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504369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